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3" r:id="rId8"/>
    <p:sldId id="262" r:id="rId9"/>
    <p:sldId id="265"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592"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79852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2766779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59356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2100479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6360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4082398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678380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3044997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378031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1817E-4E7F-4C6D-8146-E7ED21708A56}"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97799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21817E-4E7F-4C6D-8146-E7ED21708A56}"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1908766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21817E-4E7F-4C6D-8146-E7ED21708A56}"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52177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21817E-4E7F-4C6D-8146-E7ED21708A56}"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83225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1817E-4E7F-4C6D-8146-E7ED21708A56}"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150267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21817E-4E7F-4C6D-8146-E7ED21708A56}"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376180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21817E-4E7F-4C6D-8146-E7ED21708A56}"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B06DF-AF7B-4B51-A48C-DB172DAE4C51}" type="slidenum">
              <a:rPr lang="en-US" smtClean="0"/>
              <a:t>‹#›</a:t>
            </a:fld>
            <a:endParaRPr lang="en-US"/>
          </a:p>
        </p:txBody>
      </p:sp>
    </p:spTree>
    <p:extLst>
      <p:ext uri="{BB962C8B-B14F-4D97-AF65-F5344CB8AC3E}">
        <p14:creationId xmlns:p14="http://schemas.microsoft.com/office/powerpoint/2010/main" val="2964228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21817E-4E7F-4C6D-8146-E7ED21708A56}" type="datetimeFigureOut">
              <a:rPr lang="en-US" smtClean="0"/>
              <a:t>1/30/2023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7EB06DF-AF7B-4B51-A48C-DB172DAE4C51}" type="slidenum">
              <a:rPr lang="en-US" smtClean="0"/>
              <a:t>‹#›</a:t>
            </a:fld>
            <a:endParaRPr lang="en-US"/>
          </a:p>
        </p:txBody>
      </p:sp>
    </p:spTree>
    <p:extLst>
      <p:ext uri="{BB962C8B-B14F-4D97-AF65-F5344CB8AC3E}">
        <p14:creationId xmlns:p14="http://schemas.microsoft.com/office/powerpoint/2010/main" val="3338785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assanee.si@ssru.ac.th"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awinsider.com/dictionary/education-quality-assura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1B9C7-E59C-FE98-F27D-F1504306253A}"/>
              </a:ext>
            </a:extLst>
          </p:cNvPr>
          <p:cNvSpPr>
            <a:spLocks noGrp="1"/>
          </p:cNvSpPr>
          <p:nvPr>
            <p:ph type="ctrTitle"/>
          </p:nvPr>
        </p:nvSpPr>
        <p:spPr>
          <a:xfrm>
            <a:off x="894521" y="969963"/>
            <a:ext cx="8615017" cy="2459037"/>
          </a:xfrm>
        </p:spPr>
        <p:txBody>
          <a:bodyPr>
            <a:normAutofit/>
          </a:bodyPr>
          <a:lstStyle/>
          <a:p>
            <a:pPr marL="0" marR="0" algn="ctr">
              <a:lnSpc>
                <a:spcPct val="107000"/>
              </a:lnSpc>
              <a:spcBef>
                <a:spcPts val="0"/>
              </a:spcBef>
              <a:spcAft>
                <a:spcPts val="800"/>
              </a:spcAft>
            </a:pPr>
            <a:r>
              <a:rPr lang="en-US" sz="3600" b="1" dirty="0">
                <a:effectLst/>
                <a:latin typeface="Arial" panose="020B0604020202020204" pitchFamily="34" charset="0"/>
                <a:ea typeface="Calibri" panose="020F0502020204030204" pitchFamily="34" charset="0"/>
                <a:cs typeface="Arial" panose="020B0604020202020204" pitchFamily="34" charset="0"/>
              </a:rPr>
              <a:t>Principals and concept of educational quality assurance</a:t>
            </a:r>
            <a:br>
              <a:rPr lang="en-US" sz="3600" dirty="0">
                <a:effectLst/>
                <a:latin typeface="Arial" panose="020B0604020202020204" pitchFamily="34" charset="0"/>
                <a:ea typeface="Calibri" panose="020F0502020204030204" pitchFamily="34" charset="0"/>
                <a:cs typeface="Arial" panose="020B0604020202020204" pitchFamily="34" charset="0"/>
              </a:rPr>
            </a:br>
            <a:r>
              <a:rPr lang="en-US" sz="3600" b="1" dirty="0">
                <a:effectLst/>
                <a:latin typeface="Arial" panose="020B0604020202020204" pitchFamily="34" charset="0"/>
                <a:ea typeface="Calibri" panose="020F0502020204030204" pitchFamily="34" charset="0"/>
                <a:cs typeface="Arial" panose="020B0604020202020204" pitchFamily="34" charset="0"/>
              </a:rPr>
              <a:t>(</a:t>
            </a:r>
            <a:r>
              <a:rPr lang="th-TH" sz="3600" b="1" dirty="0">
                <a:effectLst/>
                <a:latin typeface="Arial" panose="020B0604020202020204" pitchFamily="34" charset="0"/>
                <a:ea typeface="Calibri" panose="020F0502020204030204" pitchFamily="34" charset="0"/>
                <a:cs typeface="Cordia New" panose="020B0304020202020204" pitchFamily="34" charset="-34"/>
              </a:rPr>
              <a:t>หลักการและแนวคิดของการประกันคุณภาพการศึกษา</a:t>
            </a:r>
            <a:r>
              <a:rPr lang="en-US" sz="3600" b="1" dirty="0">
                <a:effectLst/>
                <a:latin typeface="Arial" panose="020B0604020202020204" pitchFamily="34" charset="0"/>
                <a:ea typeface="Calibri" panose="020F0502020204030204" pitchFamily="34" charset="0"/>
                <a:cs typeface="Arial" panose="020B0604020202020204" pitchFamily="34" charset="0"/>
              </a:rPr>
              <a:t>)</a:t>
            </a:r>
            <a:endParaRPr lang="en-US" dirty="0"/>
          </a:p>
        </p:txBody>
      </p:sp>
      <p:sp>
        <p:nvSpPr>
          <p:cNvPr id="3" name="Subtitle 2">
            <a:extLst>
              <a:ext uri="{FF2B5EF4-FFF2-40B4-BE49-F238E27FC236}">
                <a16:creationId xmlns:a16="http://schemas.microsoft.com/office/drawing/2014/main" id="{13AAEAA0-6CB5-38BE-9729-4188639EE2D1}"/>
              </a:ext>
            </a:extLst>
          </p:cNvPr>
          <p:cNvSpPr>
            <a:spLocks noGrp="1"/>
          </p:cNvSpPr>
          <p:nvPr>
            <p:ph type="subTitle" idx="1"/>
          </p:nvPr>
        </p:nvSpPr>
        <p:spPr>
          <a:xfrm>
            <a:off x="4152900" y="4529138"/>
            <a:ext cx="5600700" cy="665162"/>
          </a:xfrm>
        </p:spPr>
        <p:txBody>
          <a:bodyPr/>
          <a:lstStyle/>
          <a:p>
            <a:pPr marL="0" marR="0" algn="r">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Cordia New" panose="020B0304020202020204" pitchFamily="34" charset="-34"/>
              </a:rPr>
              <a:t>Assoc. Prof. Tassanee Siriwan</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p>
            <a:endParaRPr lang="en-US" dirty="0"/>
          </a:p>
        </p:txBody>
      </p:sp>
    </p:spTree>
    <p:extLst>
      <p:ext uri="{BB962C8B-B14F-4D97-AF65-F5344CB8AC3E}">
        <p14:creationId xmlns:p14="http://schemas.microsoft.com/office/powerpoint/2010/main" val="58709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6D66-FED0-FC40-7C19-B5AD93D85769}"/>
              </a:ext>
            </a:extLst>
          </p:cNvPr>
          <p:cNvSpPr>
            <a:spLocks noGrp="1"/>
          </p:cNvSpPr>
          <p:nvPr>
            <p:ph type="title"/>
          </p:nvPr>
        </p:nvSpPr>
        <p:spPr/>
        <p:txBody>
          <a:bodyPr>
            <a:normAutofit/>
          </a:bodyPr>
          <a:lstStyle/>
          <a:p>
            <a:r>
              <a:rPr lang="en-US" sz="3200" dirty="0">
                <a:effectLst/>
                <a:latin typeface="Arial" panose="020B0604020202020204" pitchFamily="34" charset="0"/>
                <a:ea typeface="Calibri" panose="020F0502020204030204" pitchFamily="34" charset="0"/>
              </a:rPr>
              <a:t>The developing educational quality assurance system </a:t>
            </a:r>
            <a:r>
              <a:rPr lang="en-US" sz="3200" dirty="0">
                <a:latin typeface="Arial" panose="020B0604020202020204" pitchFamily="34" charset="0"/>
                <a:ea typeface="Calibri" panose="020F0502020204030204" pitchFamily="34" charset="0"/>
              </a:rPr>
              <a:t>3 steps</a:t>
            </a:r>
            <a:endParaRPr lang="en-US" sz="3200" dirty="0"/>
          </a:p>
        </p:txBody>
      </p:sp>
      <p:sp>
        <p:nvSpPr>
          <p:cNvPr id="3" name="Content Placeholder 2">
            <a:extLst>
              <a:ext uri="{FF2B5EF4-FFF2-40B4-BE49-F238E27FC236}">
                <a16:creationId xmlns:a16="http://schemas.microsoft.com/office/drawing/2014/main" id="{DF11D339-55B8-33A4-C6BE-6C75FF547EB2}"/>
              </a:ext>
            </a:extLst>
          </p:cNvPr>
          <p:cNvSpPr>
            <a:spLocks noGrp="1"/>
          </p:cNvSpPr>
          <p:nvPr>
            <p:ph idx="1"/>
          </p:nvPr>
        </p:nvSpPr>
        <p:spPr>
          <a:xfrm>
            <a:off x="677334" y="2465389"/>
            <a:ext cx="8596668" cy="3880773"/>
          </a:xfrm>
        </p:spPr>
        <p:txBody>
          <a:bodyPr/>
          <a:lstStyle/>
          <a:p>
            <a:pPr marL="514350" indent="-514350">
              <a:buAutoNum type="arabicPeriod"/>
            </a:pPr>
            <a:r>
              <a:rPr lang="en-US" sz="2800" dirty="0">
                <a:effectLst/>
                <a:latin typeface="Arial" panose="020B0604020202020204" pitchFamily="34" charset="0"/>
                <a:ea typeface="Calibri" panose="020F0502020204030204" pitchFamily="34" charset="0"/>
              </a:rPr>
              <a:t>The developing educational quality assurance system</a:t>
            </a:r>
          </a:p>
          <a:p>
            <a:pPr marL="514350" indent="-514350">
              <a:buAutoNum type="arabicPeriod"/>
            </a:pPr>
            <a:r>
              <a:rPr lang="en-US" sz="2800" dirty="0">
                <a:effectLst/>
                <a:latin typeface="Arial" panose="020B0604020202020204" pitchFamily="34" charset="0"/>
                <a:ea typeface="Calibri" panose="020F0502020204030204" pitchFamily="34" charset="0"/>
              </a:rPr>
              <a:t>Quality inspection</a:t>
            </a:r>
          </a:p>
          <a:p>
            <a:pPr marL="514350" indent="-514350">
              <a:buAutoNum type="arabicPeriod"/>
            </a:pPr>
            <a:r>
              <a:rPr lang="en-US" sz="2800" dirty="0">
                <a:effectLst/>
                <a:latin typeface="Arial" panose="020B0604020202020204" pitchFamily="34" charset="0"/>
                <a:ea typeface="Calibri" panose="020F0502020204030204" pitchFamily="34" charset="0"/>
              </a:rPr>
              <a:t>Quality Assessment</a:t>
            </a:r>
            <a:endParaRPr lang="en-US" dirty="0"/>
          </a:p>
        </p:txBody>
      </p:sp>
    </p:spTree>
    <p:extLst>
      <p:ext uri="{BB962C8B-B14F-4D97-AF65-F5344CB8AC3E}">
        <p14:creationId xmlns:p14="http://schemas.microsoft.com/office/powerpoint/2010/main" val="4143756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F998-9639-D271-E1E9-14E97BE2F6E7}"/>
              </a:ext>
            </a:extLst>
          </p:cNvPr>
          <p:cNvSpPr>
            <a:spLocks noGrp="1"/>
          </p:cNvSpPr>
          <p:nvPr>
            <p:ph type="title"/>
          </p:nvPr>
        </p:nvSpPr>
        <p:spPr>
          <a:xfrm>
            <a:off x="-241300" y="452487"/>
            <a:ext cx="10769600" cy="5670017"/>
          </a:xfrm>
        </p:spPr>
        <p:txBody>
          <a:bodyPr>
            <a:normAutofit/>
          </a:bodyPr>
          <a:lstStyle/>
          <a:p>
            <a:r>
              <a:rPr lang="en-US" sz="3200" b="1" dirty="0">
                <a:effectLst/>
                <a:latin typeface="Arial" panose="020B0604020202020204" pitchFamily="34" charset="0"/>
                <a:ea typeface="Calibri" panose="020F0502020204030204" pitchFamily="34" charset="0"/>
              </a:rPr>
              <a:t>   What is the importance of quality assurance </a:t>
            </a:r>
            <a:r>
              <a:rPr lang="en-US" sz="3200" b="1" dirty="0">
                <a:latin typeface="Arial" panose="020B0604020202020204" pitchFamily="34" charset="0"/>
                <a:ea typeface="Calibri" panose="020F0502020204030204" pitchFamily="34" charset="0"/>
              </a:rPr>
              <a:t>in </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basic education for…?</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  parents, communities, social</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  management team, teacher, student</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E-mail: </a:t>
            </a:r>
            <a:r>
              <a:rPr lang="th-TH" sz="3200" b="1" dirty="0">
                <a:latin typeface="Arial" panose="020B0604020202020204" pitchFamily="34" charset="0"/>
                <a:ea typeface="Calibri" panose="020F0502020204030204" pitchFamily="34" charset="0"/>
              </a:rPr>
              <a:t>  </a:t>
            </a:r>
            <a:r>
              <a:rPr lang="en-US" sz="3200" b="1" dirty="0">
                <a:latin typeface="Arial" panose="020B0604020202020204" pitchFamily="34" charset="0"/>
                <a:ea typeface="Calibri" panose="020F0502020204030204" pitchFamily="34" charset="0"/>
                <a:hlinkClick r:id="rId2"/>
              </a:rPr>
              <a:t>tassanee.si@ssru.ac.th</a:t>
            </a:r>
            <a:br>
              <a:rPr lang="en-US" sz="3200" b="1" dirty="0">
                <a:latin typeface="Arial" panose="020B0604020202020204" pitchFamily="34" charset="0"/>
                <a:ea typeface="Calibri" panose="020F0502020204030204" pitchFamily="34" charset="0"/>
              </a:rPr>
            </a:br>
            <a:r>
              <a:rPr lang="en-US" sz="3200" b="1" dirty="0">
                <a:latin typeface="Arial" panose="020B0604020202020204" pitchFamily="34" charset="0"/>
                <a:ea typeface="Calibri" panose="020F0502020204030204" pitchFamily="34" charset="0"/>
              </a:rPr>
              <a:t>      </a:t>
            </a:r>
            <a:r>
              <a:rPr lang="en-US" sz="3200" b="1">
                <a:latin typeface="Arial" panose="020B0604020202020204" pitchFamily="34" charset="0"/>
                <a:ea typeface="Calibri" panose="020F0502020204030204" pitchFamily="34" charset="0"/>
              </a:rPr>
              <a:t>Line:  EDM02 </a:t>
            </a:r>
            <a:r>
              <a:rPr lang="en-US" sz="3200" b="1" dirty="0">
                <a:latin typeface="Arial" panose="020B0604020202020204" pitchFamily="34" charset="0"/>
                <a:ea typeface="Calibri" panose="020F0502020204030204" pitchFamily="34" charset="0"/>
              </a:rPr>
              <a:t>Edu…</a:t>
            </a:r>
            <a:r>
              <a:rPr lang="en-US" sz="3200" b="1">
                <a:latin typeface="Arial" panose="020B0604020202020204" pitchFamily="34" charset="0"/>
                <a:ea typeface="Calibri" panose="020F0502020204030204" pitchFamily="34" charset="0"/>
              </a:rPr>
              <a:t>Qua Assur</a:t>
            </a:r>
            <a:br>
              <a:rPr lang="en-US" sz="3200" b="1" dirty="0">
                <a:effectLst/>
                <a:latin typeface="Arial" panose="020B0604020202020204" pitchFamily="34" charset="0"/>
                <a:ea typeface="Calibri" panose="020F0502020204030204" pitchFamily="34" charset="0"/>
              </a:rPr>
            </a:br>
            <a:endParaRPr lang="en-US" sz="3200" dirty="0"/>
          </a:p>
        </p:txBody>
      </p:sp>
    </p:spTree>
    <p:extLst>
      <p:ext uri="{BB962C8B-B14F-4D97-AF65-F5344CB8AC3E}">
        <p14:creationId xmlns:p14="http://schemas.microsoft.com/office/powerpoint/2010/main" val="184001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BF03-60D8-A8F9-4431-BFA0B9446CCB}"/>
              </a:ext>
            </a:extLst>
          </p:cNvPr>
          <p:cNvSpPr>
            <a:spLocks noGrp="1"/>
          </p:cNvSpPr>
          <p:nvPr>
            <p:ph type="title"/>
          </p:nvPr>
        </p:nvSpPr>
        <p:spPr>
          <a:xfrm>
            <a:off x="254000" y="2651125"/>
            <a:ext cx="10515600" cy="1325563"/>
          </a:xfrm>
        </p:spPr>
        <p:txBody>
          <a:bodyPr/>
          <a:lstStyle/>
          <a:p>
            <a:r>
              <a:rPr kumimoji="0" lang="en-US" sz="36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Cordia New" panose="020B0304020202020204" pitchFamily="34" charset="-34"/>
              </a:rPr>
              <a:t>Definition of educational quality assurance</a:t>
            </a:r>
            <a:endParaRPr lang="en-US" dirty="0"/>
          </a:p>
        </p:txBody>
      </p:sp>
    </p:spTree>
    <p:extLst>
      <p:ext uri="{BB962C8B-B14F-4D97-AF65-F5344CB8AC3E}">
        <p14:creationId xmlns:p14="http://schemas.microsoft.com/office/powerpoint/2010/main" val="422862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5DCEA3-C8A5-A072-2B53-C10299FB7880}"/>
              </a:ext>
            </a:extLst>
          </p:cNvPr>
          <p:cNvSpPr>
            <a:spLocks noGrp="1"/>
          </p:cNvSpPr>
          <p:nvPr>
            <p:ph idx="1"/>
          </p:nvPr>
        </p:nvSpPr>
        <p:spPr>
          <a:xfrm>
            <a:off x="533400" y="749300"/>
            <a:ext cx="10223500" cy="5427663"/>
          </a:xfrm>
        </p:spPr>
        <p:txBody>
          <a:bodyPr/>
          <a:lstStyle/>
          <a:p>
            <a:pPr marL="0" indent="0">
              <a:buNone/>
            </a:pPr>
            <a:r>
              <a:rPr lang="en-US" sz="3200" b="1" dirty="0">
                <a:effectLst/>
                <a:latin typeface="Arial" panose="020B0604020202020204" pitchFamily="34" charset="0"/>
                <a:ea typeface="Calibri" panose="020F0502020204030204" pitchFamily="34" charset="0"/>
              </a:rPr>
              <a:t>What is quality? </a:t>
            </a:r>
          </a:p>
          <a:p>
            <a:pPr marL="0" indent="0">
              <a:buNone/>
            </a:pPr>
            <a:endParaRPr lang="en-US" sz="2800" b="1" dirty="0">
              <a:effectLst/>
              <a:latin typeface="Arial" panose="020B0604020202020204" pitchFamily="34" charset="0"/>
              <a:ea typeface="Calibri" panose="020F0502020204030204" pitchFamily="34" charset="0"/>
            </a:endParaRPr>
          </a:p>
          <a:p>
            <a:pPr marL="457200" lvl="1" indent="0">
              <a:lnSpc>
                <a:spcPct val="150000"/>
              </a:lnSpc>
              <a:buNone/>
            </a:pPr>
            <a:r>
              <a:rPr lang="en-US" sz="2800" dirty="0">
                <a:effectLst/>
                <a:latin typeface="Arial" panose="020B0604020202020204" pitchFamily="34" charset="0"/>
                <a:ea typeface="Calibri" panose="020F0502020204030204" pitchFamily="34" charset="0"/>
              </a:rPr>
              <a:t>“</a:t>
            </a:r>
            <a:r>
              <a:rPr lang="en-US" sz="2800" b="1" dirty="0">
                <a:effectLst/>
                <a:latin typeface="Arial" panose="020B0604020202020204" pitchFamily="34" charset="0"/>
                <a:ea typeface="Calibri" panose="020F0502020204030204" pitchFamily="34" charset="0"/>
              </a:rPr>
              <a:t>Quality</a:t>
            </a:r>
            <a:r>
              <a:rPr lang="en-US" sz="2800" dirty="0">
                <a:effectLst/>
                <a:latin typeface="Arial" panose="020B0604020202020204" pitchFamily="34" charset="0"/>
                <a:ea typeface="Calibri" panose="020F0502020204030204" pitchFamily="34" charset="0"/>
              </a:rPr>
              <a:t>” is the degree to which an object or entity (e.g. process, product, or service) satisfies a specified set of attributes or requirements. </a:t>
            </a:r>
          </a:p>
          <a:p>
            <a:pPr marL="457200" lvl="1" indent="0">
              <a:buNone/>
            </a:pPr>
            <a:endParaRPr lang="en-US" sz="2800" dirty="0"/>
          </a:p>
          <a:p>
            <a:pPr marL="457200" lvl="1" indent="0">
              <a:lnSpc>
                <a:spcPct val="150000"/>
              </a:lnSpc>
              <a:spcBef>
                <a:spcPts val="0"/>
              </a:spcBef>
              <a:buNone/>
            </a:pPr>
            <a:r>
              <a:rPr lang="en-US" sz="2800" b="1" dirty="0">
                <a:solidFill>
                  <a:srgbClr val="000000"/>
                </a:solidFill>
                <a:effectLst/>
                <a:latin typeface="Arial" panose="020B0604020202020204" pitchFamily="34" charset="0"/>
                <a:ea typeface="Times New Roman" panose="02020603050405020304" pitchFamily="18" charset="0"/>
                <a:cs typeface="Cordia New" panose="020B0304020202020204" pitchFamily="34" charset="-34"/>
              </a:rPr>
              <a:t>“Quality” </a:t>
            </a:r>
            <a:r>
              <a:rPr lang="en-US" sz="2800" dirty="0">
                <a:solidFill>
                  <a:srgbClr val="000000"/>
                </a:solidFill>
                <a:effectLst/>
                <a:latin typeface="Arial" panose="020B0604020202020204" pitchFamily="34" charset="0"/>
                <a:ea typeface="Times New Roman" panose="02020603050405020304" pitchFamily="18" charset="0"/>
                <a:cs typeface="Cordia New" panose="020B0304020202020204" pitchFamily="34" charset="-34"/>
              </a:rPr>
              <a:t>is the degree to which a set of inherent characteristics fulfils requirements.</a:t>
            </a:r>
            <a:endParaRPr lang="en-US" sz="2800" dirty="0">
              <a:effectLst/>
              <a:latin typeface="Calibri" panose="020F0502020204030204" pitchFamily="34" charset="0"/>
              <a:ea typeface="Calibri" panose="020F0502020204030204" pitchFamily="34" charset="0"/>
              <a:cs typeface="Cordia New" panose="020B0304020202020204" pitchFamily="34" charset="-34"/>
            </a:endParaRPr>
          </a:p>
          <a:p>
            <a:pPr marL="914400" lvl="2" indent="0">
              <a:buNone/>
            </a:pPr>
            <a:endParaRPr lang="en-US" sz="2400" dirty="0"/>
          </a:p>
        </p:txBody>
      </p:sp>
    </p:spTree>
    <p:extLst>
      <p:ext uri="{BB962C8B-B14F-4D97-AF65-F5344CB8AC3E}">
        <p14:creationId xmlns:p14="http://schemas.microsoft.com/office/powerpoint/2010/main" val="281932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BB31-BC88-2B81-AD4C-EE04B4BFD333}"/>
              </a:ext>
            </a:extLst>
          </p:cNvPr>
          <p:cNvSpPr>
            <a:spLocks noGrp="1"/>
          </p:cNvSpPr>
          <p:nvPr>
            <p:ph type="title"/>
          </p:nvPr>
        </p:nvSpPr>
        <p:spPr/>
        <p:txBody>
          <a:bodyPr>
            <a:normAutofit/>
          </a:bodyPr>
          <a:lstStyle/>
          <a:p>
            <a:r>
              <a:rPr lang="en-US" sz="3200" b="1" spc="5" dirty="0">
                <a:solidFill>
                  <a:srgbClr val="111111"/>
                </a:solidFill>
                <a:effectLst/>
                <a:latin typeface="Arial" panose="020B0604020202020204" pitchFamily="34" charset="0"/>
                <a:ea typeface="Times New Roman" panose="02020603050405020304" pitchFamily="18" charset="0"/>
              </a:rPr>
              <a:t>What is Assurance?</a:t>
            </a:r>
            <a:endParaRPr lang="en-US" sz="3200" dirty="0"/>
          </a:p>
        </p:txBody>
      </p:sp>
      <p:sp>
        <p:nvSpPr>
          <p:cNvPr id="3" name="Content Placeholder 2">
            <a:extLst>
              <a:ext uri="{FF2B5EF4-FFF2-40B4-BE49-F238E27FC236}">
                <a16:creationId xmlns:a16="http://schemas.microsoft.com/office/drawing/2014/main" id="{2FD77836-D323-A63D-AC89-185DD383E5CE}"/>
              </a:ext>
            </a:extLst>
          </p:cNvPr>
          <p:cNvSpPr>
            <a:spLocks noGrp="1"/>
          </p:cNvSpPr>
          <p:nvPr>
            <p:ph idx="1"/>
          </p:nvPr>
        </p:nvSpPr>
        <p:spPr>
          <a:xfrm>
            <a:off x="838200" y="1397000"/>
            <a:ext cx="9232900" cy="5270500"/>
          </a:xfrm>
        </p:spPr>
        <p:txBody>
          <a:bodyPr>
            <a:normAutofit/>
          </a:bodyPr>
          <a:lstStyle/>
          <a:p>
            <a:pPr marL="0" indent="0">
              <a:lnSpc>
                <a:spcPct val="150000"/>
              </a:lnSpc>
              <a:buNone/>
            </a:pPr>
            <a:r>
              <a:rPr lang="en-US" sz="2800" b="1" spc="5" dirty="0">
                <a:solidFill>
                  <a:srgbClr val="111111"/>
                </a:solidFill>
                <a:effectLst/>
                <a:latin typeface="Arial" panose="020B0604020202020204" pitchFamily="34" charset="0"/>
                <a:ea typeface="Times New Roman" panose="02020603050405020304" pitchFamily="18" charset="0"/>
              </a:rPr>
              <a:t>    “Assurance” </a:t>
            </a:r>
            <a:r>
              <a:rPr lang="en-US" sz="2800" spc="5" dirty="0">
                <a:solidFill>
                  <a:srgbClr val="111111"/>
                </a:solidFill>
                <a:effectLst/>
                <a:latin typeface="Arial" panose="020B0604020202020204" pitchFamily="34" charset="0"/>
                <a:ea typeface="Times New Roman" panose="02020603050405020304" pitchFamily="18" charset="0"/>
              </a:rPr>
              <a:t>refers to financial coverage that provides remuneration for an event that is certain to happen. </a:t>
            </a:r>
          </a:p>
          <a:p>
            <a:pPr marL="0" indent="0">
              <a:lnSpc>
                <a:spcPct val="150000"/>
              </a:lnSpc>
              <a:buNone/>
            </a:pPr>
            <a:r>
              <a:rPr lang="en-US" sz="2800" spc="5" dirty="0">
                <a:solidFill>
                  <a:srgbClr val="111111"/>
                </a:solidFill>
                <a:effectLst/>
                <a:latin typeface="Arial" panose="020B0604020202020204" pitchFamily="34" charset="0"/>
                <a:ea typeface="Calibri" panose="020F0502020204030204" pitchFamily="34" charset="0"/>
              </a:rPr>
              <a:t>      </a:t>
            </a:r>
            <a:r>
              <a:rPr lang="en-US" sz="2800" b="1" spc="5" dirty="0">
                <a:solidFill>
                  <a:srgbClr val="111111"/>
                </a:solidFill>
                <a:effectLst/>
                <a:latin typeface="Arial" panose="020B0604020202020204" pitchFamily="34" charset="0"/>
                <a:ea typeface="Calibri" panose="020F0502020204030204" pitchFamily="34" charset="0"/>
              </a:rPr>
              <a:t>“Assurance” </a:t>
            </a:r>
            <a:r>
              <a:rPr lang="en-US" sz="2800" spc="5" dirty="0">
                <a:solidFill>
                  <a:srgbClr val="111111"/>
                </a:solidFill>
                <a:effectLst/>
                <a:latin typeface="Arial" panose="020B0604020202020204" pitchFamily="34" charset="0"/>
                <a:ea typeface="Calibri" panose="020F0502020204030204" pitchFamily="34" charset="0"/>
              </a:rPr>
              <a:t>can also refer to professional services provided by accountants, lawyers, and other professionals. These professionals assure the integrity and usability of documents and information produced by businesses and other organizations. </a:t>
            </a:r>
            <a:endParaRPr lang="en-US" dirty="0"/>
          </a:p>
        </p:txBody>
      </p:sp>
    </p:spTree>
    <p:extLst>
      <p:ext uri="{BB962C8B-B14F-4D97-AF65-F5344CB8AC3E}">
        <p14:creationId xmlns:p14="http://schemas.microsoft.com/office/powerpoint/2010/main" val="25103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BF944-CD25-D7B2-243C-99E2AFE00341}"/>
              </a:ext>
            </a:extLst>
          </p:cNvPr>
          <p:cNvSpPr>
            <a:spLocks noGrp="1"/>
          </p:cNvSpPr>
          <p:nvPr>
            <p:ph type="title"/>
          </p:nvPr>
        </p:nvSpPr>
        <p:spPr/>
        <p:txBody>
          <a:bodyPr>
            <a:normAutofit/>
          </a:bodyPr>
          <a:lstStyle/>
          <a:p>
            <a:pPr marL="381000" marR="381000">
              <a:lnSpc>
                <a:spcPct val="107000"/>
              </a:lnSpc>
              <a:spcBef>
                <a:spcPts val="0"/>
              </a:spcBef>
              <a:spcAft>
                <a:spcPts val="1125"/>
              </a:spcAft>
            </a:pPr>
            <a:r>
              <a:rPr lang="en-US" sz="3200" b="1" kern="1800" spc="-25" dirty="0">
                <a:solidFill>
                  <a:srgbClr val="323232"/>
                </a:solidFill>
                <a:effectLst/>
                <a:latin typeface="Arial" panose="020B0604020202020204" pitchFamily="34" charset="0"/>
                <a:ea typeface="Times New Roman" panose="02020603050405020304" pitchFamily="18" charset="0"/>
                <a:cs typeface="Cordia New" panose="020B0304020202020204" pitchFamily="34" charset="-34"/>
              </a:rPr>
              <a:t>quality assurance (QA)</a:t>
            </a:r>
            <a:endParaRPr lang="en-US" sz="3200" dirty="0"/>
          </a:p>
        </p:txBody>
      </p:sp>
      <p:sp>
        <p:nvSpPr>
          <p:cNvPr id="3" name="Content Placeholder 2">
            <a:extLst>
              <a:ext uri="{FF2B5EF4-FFF2-40B4-BE49-F238E27FC236}">
                <a16:creationId xmlns:a16="http://schemas.microsoft.com/office/drawing/2014/main" id="{22A0BEAE-3BC1-97B0-366D-962C53E7DE6F}"/>
              </a:ext>
            </a:extLst>
          </p:cNvPr>
          <p:cNvSpPr>
            <a:spLocks noGrp="1"/>
          </p:cNvSpPr>
          <p:nvPr>
            <p:ph idx="1"/>
          </p:nvPr>
        </p:nvSpPr>
        <p:spPr>
          <a:xfrm>
            <a:off x="622300" y="1511300"/>
            <a:ext cx="9499600" cy="4665663"/>
          </a:xfrm>
        </p:spPr>
        <p:txBody>
          <a:bodyPr>
            <a:noAutofit/>
          </a:bodyPr>
          <a:lstStyle/>
          <a:p>
            <a:pPr lvl="1">
              <a:lnSpc>
                <a:spcPct val="150000"/>
              </a:lnSpc>
            </a:pPr>
            <a:r>
              <a:rPr lang="en-US" sz="2600" b="1" dirty="0">
                <a:solidFill>
                  <a:srgbClr val="666666"/>
                </a:solidFill>
                <a:effectLst/>
                <a:latin typeface="Arial" panose="020B0604020202020204" pitchFamily="34" charset="0"/>
                <a:ea typeface="Calibri" panose="020F0502020204030204" pitchFamily="34" charset="0"/>
              </a:rPr>
              <a:t>Quality assurance (QA) </a:t>
            </a:r>
            <a:r>
              <a:rPr lang="en-US" sz="2600" dirty="0">
                <a:solidFill>
                  <a:srgbClr val="666666"/>
                </a:solidFill>
                <a:effectLst/>
                <a:latin typeface="Arial" panose="020B0604020202020204" pitchFamily="34" charset="0"/>
                <a:ea typeface="Calibri" panose="020F0502020204030204" pitchFamily="34" charset="0"/>
              </a:rPr>
              <a:t>is any systematic process of determining whether a product or service meets specified requirements.</a:t>
            </a:r>
          </a:p>
          <a:p>
            <a:pPr lvl="1">
              <a:lnSpc>
                <a:spcPct val="150000"/>
              </a:lnSpc>
            </a:pPr>
            <a:r>
              <a:rPr lang="en-US" sz="2600" b="1" dirty="0">
                <a:solidFill>
                  <a:srgbClr val="666666"/>
                </a:solidFill>
                <a:effectLst/>
                <a:latin typeface="Arial" panose="020B0604020202020204" pitchFamily="34" charset="0"/>
                <a:ea typeface="Calibri" panose="020F0502020204030204" pitchFamily="34" charset="0"/>
              </a:rPr>
              <a:t>A quality assurance system </a:t>
            </a:r>
            <a:r>
              <a:rPr lang="en-US" sz="2600" dirty="0">
                <a:solidFill>
                  <a:srgbClr val="666666"/>
                </a:solidFill>
                <a:effectLst/>
                <a:latin typeface="Arial" panose="020B0604020202020204" pitchFamily="34" charset="0"/>
                <a:ea typeface="Calibri" panose="020F0502020204030204" pitchFamily="34" charset="0"/>
              </a:rPr>
              <a:t>is meant to increase customer confidence and a company's credibility, while also improving work processes and efficiency, and it enables a company to better compete with others.</a:t>
            </a:r>
            <a:endParaRPr lang="en-US" sz="2600" dirty="0"/>
          </a:p>
        </p:txBody>
      </p:sp>
    </p:spTree>
    <p:extLst>
      <p:ext uri="{BB962C8B-B14F-4D97-AF65-F5344CB8AC3E}">
        <p14:creationId xmlns:p14="http://schemas.microsoft.com/office/powerpoint/2010/main" val="313629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0B39-718E-3561-5CDF-D6F2A987ACAA}"/>
              </a:ext>
            </a:extLst>
          </p:cNvPr>
          <p:cNvSpPr>
            <a:spLocks noGrp="1"/>
          </p:cNvSpPr>
          <p:nvPr>
            <p:ph type="title"/>
          </p:nvPr>
        </p:nvSpPr>
        <p:spPr>
          <a:xfrm>
            <a:off x="838200" y="365125"/>
            <a:ext cx="10515600" cy="1044575"/>
          </a:xfrm>
        </p:spPr>
        <p:txBody>
          <a:bodyPr>
            <a:normAutofit/>
          </a:bodyPr>
          <a:lstStyle/>
          <a:p>
            <a:pPr marL="0" marR="0" indent="457200" fontAlgn="base">
              <a:lnSpc>
                <a:spcPct val="115000"/>
              </a:lnSpc>
              <a:spcBef>
                <a:spcPts val="0"/>
              </a:spcBef>
              <a:spcAft>
                <a:spcPts val="0"/>
              </a:spcAft>
            </a:pPr>
            <a:r>
              <a:rPr lang="en-US" sz="3200" b="1" dirty="0">
                <a:solidFill>
                  <a:srgbClr val="333333"/>
                </a:solidFill>
                <a:effectLst/>
                <a:latin typeface="Arial" panose="020B0604020202020204" pitchFamily="34" charset="0"/>
                <a:ea typeface="Times New Roman" panose="02020603050405020304" pitchFamily="18" charset="0"/>
              </a:rPr>
              <a:t>educational quality assurance</a:t>
            </a:r>
            <a:endParaRPr lang="en-US" sz="3200" dirty="0"/>
          </a:p>
        </p:txBody>
      </p:sp>
      <p:sp>
        <p:nvSpPr>
          <p:cNvPr id="3" name="Content Placeholder 2">
            <a:extLst>
              <a:ext uri="{FF2B5EF4-FFF2-40B4-BE49-F238E27FC236}">
                <a16:creationId xmlns:a16="http://schemas.microsoft.com/office/drawing/2014/main" id="{32F70698-44E7-F692-23D9-17589ED80DC0}"/>
              </a:ext>
            </a:extLst>
          </p:cNvPr>
          <p:cNvSpPr>
            <a:spLocks noGrp="1"/>
          </p:cNvSpPr>
          <p:nvPr>
            <p:ph idx="1"/>
          </p:nvPr>
        </p:nvSpPr>
        <p:spPr>
          <a:xfrm>
            <a:off x="190500" y="1066800"/>
            <a:ext cx="11518900" cy="5791200"/>
          </a:xfrm>
        </p:spPr>
        <p:txBody>
          <a:bodyPr>
            <a:normAutofit fontScale="92500" lnSpcReduction="10000"/>
          </a:bodyPr>
          <a:lstStyle/>
          <a:p>
            <a:pPr marL="0" marR="0" indent="457200" algn="thaiDist" fontAlgn="base">
              <a:lnSpc>
                <a:spcPct val="150000"/>
              </a:lnSpc>
              <a:spcBef>
                <a:spcPts val="0"/>
              </a:spcBef>
              <a:spcAft>
                <a:spcPts val="0"/>
              </a:spcAft>
            </a:pPr>
            <a:r>
              <a:rPr lang="en-US" sz="2800" b="1" u="sng" dirty="0">
                <a:solidFill>
                  <a:srgbClr val="555555"/>
                </a:solidFill>
                <a:effectLst/>
                <a:latin typeface="Arial" panose="020B0604020202020204" pitchFamily="34" charset="0"/>
                <a:ea typeface="Times New Roman" panose="02020603050405020304" pitchFamily="18" charset="0"/>
                <a:hlinkClick r:id="rId2"/>
              </a:rPr>
              <a:t>Education Quality Assurance</a:t>
            </a:r>
            <a:r>
              <a:rPr lang="en-US" sz="2800" b="1" dirty="0">
                <a:solidFill>
                  <a:srgbClr val="333333"/>
                </a:solidFill>
                <a:effectLst/>
                <a:latin typeface="Arial" panose="020B0604020202020204" pitchFamily="34" charset="0"/>
                <a:ea typeface="Times New Roman" panose="02020603050405020304" pitchFamily="18" charset="0"/>
              </a:rPr>
              <a:t> </a:t>
            </a:r>
            <a:r>
              <a:rPr lang="en-US" sz="2800" dirty="0">
                <a:solidFill>
                  <a:srgbClr val="333333"/>
                </a:solidFill>
                <a:effectLst/>
                <a:latin typeface="Arial" panose="020B0604020202020204" pitchFamily="34" charset="0"/>
                <a:ea typeface="Times New Roman" panose="02020603050405020304" pitchFamily="18" charset="0"/>
              </a:rPr>
              <a:t>means systematic quality management and evaluation measures adopted by schools or education providers and external validation agencies to monitor, supervise and evaluate educational inputs process and the outputs for the purposes of:</a:t>
            </a:r>
            <a:endParaRPr lang="en-US" sz="2400" dirty="0">
              <a:effectLst/>
              <a:latin typeface="Times New Roman" panose="02020603050405020304" pitchFamily="18" charset="0"/>
              <a:ea typeface="Times New Roman" panose="02020603050405020304" pitchFamily="18" charset="0"/>
            </a:endParaRPr>
          </a:p>
          <a:p>
            <a:pPr marL="0" marR="0" indent="0" algn="thaiDist" fontAlgn="base">
              <a:lnSpc>
                <a:spcPct val="150000"/>
              </a:lnSpc>
              <a:spcBef>
                <a:spcPts val="0"/>
              </a:spcBef>
              <a:spcAft>
                <a:spcPts val="0"/>
              </a:spcAft>
              <a:buNone/>
            </a:pPr>
            <a:r>
              <a:rPr lang="en-US" dirty="0">
                <a:solidFill>
                  <a:srgbClr val="333333"/>
                </a:solidFill>
                <a:latin typeface="Arial" panose="020B0604020202020204" pitchFamily="34" charset="0"/>
                <a:ea typeface="Times New Roman" panose="02020603050405020304" pitchFamily="18" charset="0"/>
              </a:rPr>
              <a:t>      </a:t>
            </a:r>
            <a:r>
              <a:rPr lang="en-US" sz="2800" dirty="0">
                <a:solidFill>
                  <a:srgbClr val="333333"/>
                </a:solidFill>
                <a:effectLst/>
                <a:latin typeface="Arial" panose="020B0604020202020204" pitchFamily="34" charset="0"/>
                <a:ea typeface="Times New Roman" panose="02020603050405020304" pitchFamily="18" charset="0"/>
              </a:rPr>
              <a:t>- maintaining approved educational standards,</a:t>
            </a:r>
            <a:endParaRPr lang="en-US" sz="2400" dirty="0">
              <a:effectLst/>
              <a:latin typeface="Times New Roman" panose="02020603050405020304" pitchFamily="18" charset="0"/>
              <a:ea typeface="Times New Roman" panose="02020603050405020304" pitchFamily="18" charset="0"/>
            </a:endParaRPr>
          </a:p>
          <a:p>
            <a:pPr marL="0" marR="0" indent="0" algn="thaiDist" fontAlgn="base">
              <a:lnSpc>
                <a:spcPct val="150000"/>
              </a:lnSpc>
              <a:spcBef>
                <a:spcPts val="0"/>
              </a:spcBef>
              <a:spcAft>
                <a:spcPts val="0"/>
              </a:spcAft>
              <a:buNone/>
            </a:pPr>
            <a:r>
              <a:rPr lang="en-US" dirty="0">
                <a:solidFill>
                  <a:srgbClr val="333333"/>
                </a:solidFill>
                <a:latin typeface="Arial" panose="020B0604020202020204" pitchFamily="34" charset="0"/>
                <a:ea typeface="Times New Roman" panose="02020603050405020304" pitchFamily="18" charset="0"/>
              </a:rPr>
              <a:t>      </a:t>
            </a:r>
            <a:r>
              <a:rPr lang="en-US" sz="2800" dirty="0">
                <a:solidFill>
                  <a:srgbClr val="333333"/>
                </a:solidFill>
                <a:effectLst/>
                <a:latin typeface="Arial" panose="020B0604020202020204" pitchFamily="34" charset="0"/>
                <a:ea typeface="Times New Roman" panose="02020603050405020304" pitchFamily="18" charset="0"/>
              </a:rPr>
              <a:t>- ensuring appropriate education development of learner;</a:t>
            </a:r>
            <a:endParaRPr lang="en-US" sz="2400" dirty="0">
              <a:effectLst/>
              <a:latin typeface="Times New Roman" panose="02020603050405020304" pitchFamily="18" charset="0"/>
              <a:ea typeface="Times New Roman" panose="02020603050405020304" pitchFamily="18" charset="0"/>
            </a:endParaRPr>
          </a:p>
          <a:p>
            <a:pPr marL="0" marR="0" indent="0" algn="thaiDist" fontAlgn="base">
              <a:lnSpc>
                <a:spcPct val="150000"/>
              </a:lnSpc>
              <a:spcBef>
                <a:spcPts val="0"/>
              </a:spcBef>
              <a:spcAft>
                <a:spcPts val="0"/>
              </a:spcAft>
              <a:buNone/>
            </a:pPr>
            <a:r>
              <a:rPr lang="en-US" dirty="0">
                <a:solidFill>
                  <a:srgbClr val="333333"/>
                </a:solidFill>
                <a:latin typeface="Arial" panose="020B0604020202020204" pitchFamily="34" charset="0"/>
                <a:ea typeface="Times New Roman" panose="02020603050405020304" pitchFamily="18" charset="0"/>
              </a:rPr>
              <a:t>      </a:t>
            </a:r>
            <a:r>
              <a:rPr lang="en-US" sz="2800" dirty="0">
                <a:solidFill>
                  <a:srgbClr val="333333"/>
                </a:solidFill>
                <a:effectLst/>
                <a:latin typeface="Arial" panose="020B0604020202020204" pitchFamily="34" charset="0"/>
                <a:ea typeface="Times New Roman" panose="02020603050405020304" pitchFamily="18" charset="0"/>
              </a:rPr>
              <a:t>- providing public accountability/transparency;</a:t>
            </a:r>
            <a:endParaRPr lang="en-US" sz="2400" dirty="0">
              <a:effectLst/>
              <a:latin typeface="Times New Roman" panose="02020603050405020304" pitchFamily="18" charset="0"/>
              <a:ea typeface="Times New Roman" panose="02020603050405020304" pitchFamily="18" charset="0"/>
            </a:endParaRPr>
          </a:p>
          <a:p>
            <a:pPr marL="0" marR="0" indent="0" algn="thaiDist" fontAlgn="base">
              <a:lnSpc>
                <a:spcPct val="150000"/>
              </a:lnSpc>
              <a:spcBef>
                <a:spcPts val="0"/>
              </a:spcBef>
              <a:spcAft>
                <a:spcPts val="0"/>
              </a:spcAft>
              <a:buNone/>
            </a:pPr>
            <a:r>
              <a:rPr lang="en-US" dirty="0">
                <a:solidFill>
                  <a:srgbClr val="333333"/>
                </a:solidFill>
                <a:latin typeface="Arial" panose="020B0604020202020204" pitchFamily="34" charset="0"/>
                <a:ea typeface="Times New Roman" panose="02020603050405020304" pitchFamily="18" charset="0"/>
              </a:rPr>
              <a:t>      </a:t>
            </a:r>
            <a:r>
              <a:rPr lang="en-US" sz="2800" dirty="0">
                <a:solidFill>
                  <a:srgbClr val="333333"/>
                </a:solidFill>
                <a:effectLst/>
                <a:latin typeface="Arial" panose="020B0604020202020204" pitchFamily="34" charset="0"/>
                <a:ea typeface="Times New Roman" panose="02020603050405020304" pitchFamily="18" charset="0"/>
              </a:rPr>
              <a:t>- ensuring the credibility and integrity of the education system; and</a:t>
            </a:r>
            <a:endParaRPr lang="en-US" sz="2400" dirty="0">
              <a:effectLst/>
              <a:latin typeface="Times New Roman" panose="02020603050405020304" pitchFamily="18" charset="0"/>
              <a:ea typeface="Times New Roman" panose="02020603050405020304" pitchFamily="18" charset="0"/>
            </a:endParaRPr>
          </a:p>
          <a:p>
            <a:pPr marL="0" marR="0" indent="0" fontAlgn="base">
              <a:lnSpc>
                <a:spcPct val="150000"/>
              </a:lnSpc>
              <a:spcBef>
                <a:spcPts val="0"/>
              </a:spcBef>
              <a:spcAft>
                <a:spcPts val="0"/>
              </a:spcAft>
              <a:buNone/>
            </a:pPr>
            <a:r>
              <a:rPr lang="en-US" sz="2800" dirty="0">
                <a:solidFill>
                  <a:srgbClr val="333333"/>
                </a:solidFill>
                <a:effectLst/>
                <a:latin typeface="Arial" panose="020B0604020202020204" pitchFamily="34" charset="0"/>
                <a:ea typeface="Times New Roman" panose="02020603050405020304" pitchFamily="18" charset="0"/>
              </a:rPr>
              <a:t>   - ensuring constant review,  improvement and renewal policies and practices. </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94148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34E95-B66E-6DA6-8655-3EB7CCD72C1E}"/>
              </a:ext>
            </a:extLst>
          </p:cNvPr>
          <p:cNvSpPr>
            <a:spLocks noGrp="1"/>
          </p:cNvSpPr>
          <p:nvPr>
            <p:ph type="title"/>
          </p:nvPr>
        </p:nvSpPr>
        <p:spPr>
          <a:xfrm>
            <a:off x="215900" y="2638425"/>
            <a:ext cx="10452100" cy="1247775"/>
          </a:xfrm>
        </p:spPr>
        <p:txBody>
          <a:bodyPr>
            <a:normAutofit fontScale="90000"/>
          </a:bodyPr>
          <a:lstStyle/>
          <a:p>
            <a:pPr marL="0" marR="0" algn="ctr" fontAlgn="base">
              <a:lnSpc>
                <a:spcPct val="150000"/>
              </a:lnSpc>
              <a:spcBef>
                <a:spcPts val="0"/>
              </a:spcBef>
              <a:spcAft>
                <a:spcPts val="1200"/>
              </a:spcAft>
            </a:pPr>
            <a:r>
              <a:rPr lang="en-US" sz="4000" b="1" dirty="0">
                <a:solidFill>
                  <a:srgbClr val="000000"/>
                </a:solidFill>
                <a:effectLst/>
                <a:latin typeface="Arial" panose="020B0604020202020204" pitchFamily="34" charset="0"/>
                <a:ea typeface="Times New Roman" panose="02020603050405020304" pitchFamily="18" charset="0"/>
              </a:rPr>
              <a:t>Principles of educational quality assurance</a:t>
            </a:r>
            <a:endParaRPr lang="en-US" dirty="0"/>
          </a:p>
        </p:txBody>
      </p:sp>
    </p:spTree>
    <p:extLst>
      <p:ext uri="{BB962C8B-B14F-4D97-AF65-F5344CB8AC3E}">
        <p14:creationId xmlns:p14="http://schemas.microsoft.com/office/powerpoint/2010/main" val="1490117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7CD7-3848-6791-265F-FB07E3DF4A17}"/>
              </a:ext>
            </a:extLst>
          </p:cNvPr>
          <p:cNvSpPr>
            <a:spLocks noGrp="1"/>
          </p:cNvSpPr>
          <p:nvPr>
            <p:ph type="title"/>
          </p:nvPr>
        </p:nvSpPr>
        <p:spPr>
          <a:xfrm>
            <a:off x="838200" y="365125"/>
            <a:ext cx="10515600" cy="854075"/>
          </a:xfrm>
        </p:spPr>
        <p:txBody>
          <a:bodyPr>
            <a:normAutofit/>
          </a:bodyPr>
          <a:lstStyle/>
          <a:p>
            <a:r>
              <a:rPr lang="en-US" sz="3200" b="1" dirty="0">
                <a:effectLst/>
                <a:latin typeface="Arial" panose="020B0604020202020204" pitchFamily="34" charset="0"/>
                <a:ea typeface="Calibri" panose="020F0502020204030204" pitchFamily="34" charset="0"/>
              </a:rPr>
              <a:t>The eight guiding principles</a:t>
            </a:r>
            <a:endParaRPr lang="en-US" sz="3200" b="1" dirty="0"/>
          </a:p>
        </p:txBody>
      </p:sp>
      <p:sp>
        <p:nvSpPr>
          <p:cNvPr id="3" name="Content Placeholder 2">
            <a:extLst>
              <a:ext uri="{FF2B5EF4-FFF2-40B4-BE49-F238E27FC236}">
                <a16:creationId xmlns:a16="http://schemas.microsoft.com/office/drawing/2014/main" id="{918CFFA8-8AC7-AD16-65CA-C83D911A62D6}"/>
              </a:ext>
            </a:extLst>
          </p:cNvPr>
          <p:cNvSpPr>
            <a:spLocks noGrp="1"/>
          </p:cNvSpPr>
          <p:nvPr>
            <p:ph idx="1"/>
          </p:nvPr>
        </p:nvSpPr>
        <p:spPr>
          <a:xfrm>
            <a:off x="165100" y="1219200"/>
            <a:ext cx="10515600" cy="5384800"/>
          </a:xfrm>
        </p:spPr>
        <p:txBody>
          <a:bodyPr>
            <a:normAutofit/>
          </a:bodyPr>
          <a:lstStyle/>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C</a:t>
            </a:r>
            <a:r>
              <a:rPr lang="en-US"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oherence</a:t>
            </a: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a:t>
            </a:r>
            <a:r>
              <a:rPr lang="th-TH"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การเชื่อมโยงกัน</a:t>
            </a: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Professional learning </a:t>
            </a:r>
            <a:r>
              <a:rPr lang="en-US"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c</a:t>
            </a: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ommunities </a:t>
            </a:r>
            <a:r>
              <a:rPr lang="en-US"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th-TH"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ชุมชนการเรียนรู้อย่างมืออาชีพ</a:t>
            </a: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 Trust and shared accountability :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ความไว้วางใจและความรับผิดชอบร่วมกัน</a:t>
            </a:r>
            <a:endParaRPr lang="en-US" sz="2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Support innovation </a:t>
            </a:r>
            <a:r>
              <a:rPr lang="en-US"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สนับสนุนนวัตกรรม</a:t>
            </a:r>
            <a:endParaRPr lang="en-US" sz="2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S</a:t>
            </a:r>
            <a:r>
              <a:rPr lang="en-US"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ared understanding and dialogue</a:t>
            </a:r>
            <a:r>
              <a:rPr lang="th-TH" sz="2600" dirty="0">
                <a:solidFill>
                  <a:srgbClr val="000000"/>
                </a:solidFill>
                <a:effectLst/>
                <a:latin typeface="Arial" panose="020B0604020202020204" pitchFamily="34" charset="0"/>
                <a:ea typeface="Times New Roman" panose="02020603050405020304" pitchFamily="18" charset="0"/>
              </a:rPr>
              <a:t> </a:t>
            </a:r>
            <a:r>
              <a:rPr lang="en-US" sz="2600" dirty="0">
                <a:solidFill>
                  <a:srgbClr val="000000"/>
                </a:solidFill>
                <a:effectLst/>
                <a:latin typeface="Arial" panose="020B0604020202020204" pitchFamily="34" charset="0"/>
                <a:ea typeface="Times New Roman" panose="02020603050405020304" pitchFamily="18" charset="0"/>
              </a:rPr>
              <a:t>: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ความเข้าใจและการเจรจาร่วมกัน</a:t>
            </a:r>
            <a:endParaRPr lang="en-US" sz="2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 Networks :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เครือข่าย</a:t>
            </a:r>
            <a:endParaRPr lang="en-US" sz="2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 Building capacity for data :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สร้างขีดความสามารถสำหรับข้อมูล</a:t>
            </a:r>
            <a:endParaRPr lang="en-US" sz="2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marR="0" indent="0" fontAlgn="base">
              <a:lnSpc>
                <a:spcPct val="150000"/>
              </a:lnSpc>
              <a:spcBef>
                <a:spcPts val="0"/>
              </a:spcBef>
              <a:spcAft>
                <a:spcPts val="0"/>
              </a:spcAft>
              <a:buNone/>
            </a:pPr>
            <a:r>
              <a:rPr lang="en-US" sz="2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 Different data for balanced view</a:t>
            </a:r>
            <a:r>
              <a:rPr lang="th-TH" sz="2600" dirty="0">
                <a:solidFill>
                  <a:srgbClr val="000000"/>
                </a:solidFill>
                <a:effectLst/>
                <a:latin typeface="Arial" panose="020B0604020202020204" pitchFamily="34" charset="0"/>
                <a:ea typeface="Times New Roman" panose="02020603050405020304" pitchFamily="18" charset="0"/>
              </a:rPr>
              <a:t> </a:t>
            </a:r>
            <a:r>
              <a:rPr lang="en-US" sz="2600" dirty="0">
                <a:solidFill>
                  <a:srgbClr val="000000"/>
                </a:solidFill>
                <a:effectLst/>
                <a:latin typeface="Arial" panose="020B0604020202020204" pitchFamily="34" charset="0"/>
                <a:ea typeface="Times New Roman" panose="02020603050405020304" pitchFamily="18" charset="0"/>
              </a:rPr>
              <a:t>:</a:t>
            </a:r>
            <a:r>
              <a:rPr lang="th-TH" sz="2600" dirty="0">
                <a:solidFill>
                  <a:srgbClr val="000000"/>
                </a:solidFill>
                <a:effectLst/>
                <a:latin typeface="Arial" panose="020B0604020202020204" pitchFamily="34" charset="0"/>
                <a:ea typeface="Times New Roman" panose="02020603050405020304" pitchFamily="18" charset="0"/>
              </a:rPr>
              <a:t> </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ความแตกต่างของข้อม</a:t>
            </a:r>
            <a:r>
              <a:rPr lang="th-TH" sz="2400" dirty="0">
                <a:solidFill>
                  <a:srgbClr val="000000"/>
                </a:solidFill>
                <a:latin typeface="Tahoma" panose="020B0604030504040204" pitchFamily="34" charset="0"/>
                <a:ea typeface="Tahoma" panose="020B0604030504040204" pitchFamily="34" charset="0"/>
                <a:cs typeface="Tahoma" panose="020B0604030504040204" pitchFamily="34" charset="0"/>
              </a:rPr>
              <a:t>ู</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ลเพื่อการสร้างค</a:t>
            </a:r>
            <a:r>
              <a:rPr lang="th-TH" sz="2400" dirty="0">
                <a:solidFill>
                  <a:srgbClr val="000000"/>
                </a:solidFill>
                <a:latin typeface="Tahoma" panose="020B0604030504040204" pitchFamily="34" charset="0"/>
                <a:ea typeface="Tahoma" panose="020B0604030504040204" pitchFamily="34" charset="0"/>
                <a:cs typeface="Tahoma" panose="020B0604030504040204" pitchFamily="34" charset="0"/>
              </a:rPr>
              <a:t>ว</a:t>
            </a:r>
            <a:r>
              <a:rPr lang="th-TH"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ามสมดุลย์</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5999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9CE2-7000-E353-C23B-E29F2306816F}"/>
              </a:ext>
            </a:extLst>
          </p:cNvPr>
          <p:cNvSpPr>
            <a:spLocks noGrp="1"/>
          </p:cNvSpPr>
          <p:nvPr>
            <p:ph type="title"/>
          </p:nvPr>
        </p:nvSpPr>
        <p:spPr>
          <a:xfrm>
            <a:off x="165100" y="2524125"/>
            <a:ext cx="10858500" cy="1325563"/>
          </a:xfrm>
        </p:spPr>
        <p:txBody>
          <a:bodyPr>
            <a:normAutofit fontScale="90000"/>
          </a:bodyPr>
          <a:lstStyle/>
          <a:p>
            <a:pPr marL="0" marR="0" algn="ctr" fontAlgn="base">
              <a:lnSpc>
                <a:spcPct val="150000"/>
              </a:lnSpc>
              <a:spcBef>
                <a:spcPts val="0"/>
              </a:spcBef>
              <a:spcAft>
                <a:spcPts val="1200"/>
              </a:spcAft>
            </a:pPr>
            <a:r>
              <a:rPr lang="en-US" sz="3600" b="1" dirty="0">
                <a:solidFill>
                  <a:srgbClr val="000000"/>
                </a:solidFill>
                <a:effectLst/>
                <a:latin typeface="Arial" panose="020B0604020202020204" pitchFamily="34" charset="0"/>
                <a:ea typeface="Times New Roman" panose="02020603050405020304" pitchFamily="18" charset="0"/>
              </a:rPr>
              <a:t>Concepts of the educational quality assurance system </a:t>
            </a:r>
            <a:endParaRPr lang="en-US" dirty="0"/>
          </a:p>
        </p:txBody>
      </p:sp>
    </p:spTree>
    <p:extLst>
      <p:ext uri="{BB962C8B-B14F-4D97-AF65-F5344CB8AC3E}">
        <p14:creationId xmlns:p14="http://schemas.microsoft.com/office/powerpoint/2010/main" val="16025735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144</TotalTime>
  <Words>472</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Tahoma</vt:lpstr>
      <vt:lpstr>Times New Roman</vt:lpstr>
      <vt:lpstr>Trebuchet MS</vt:lpstr>
      <vt:lpstr>Wingdings 3</vt:lpstr>
      <vt:lpstr>Facet</vt:lpstr>
      <vt:lpstr>Principals and concept of educational quality assurance (หลักการและแนวคิดของการประกันคุณภาพการศึกษา)</vt:lpstr>
      <vt:lpstr>Definition of educational quality assurance</vt:lpstr>
      <vt:lpstr>PowerPoint Presentation</vt:lpstr>
      <vt:lpstr>What is Assurance?</vt:lpstr>
      <vt:lpstr>quality assurance (QA)</vt:lpstr>
      <vt:lpstr>educational quality assurance</vt:lpstr>
      <vt:lpstr>Principles of educational quality assurance</vt:lpstr>
      <vt:lpstr>The eight guiding principles</vt:lpstr>
      <vt:lpstr>Concepts of the educational quality assurance system </vt:lpstr>
      <vt:lpstr>The developing educational quality assurance system 3 steps</vt:lpstr>
      <vt:lpstr>   What is the importance of quality assurance in      basic education for…?    -  parents, communities, social    -  management team, teacher, student                      E-mail:   tassanee.si@ssru.ac.th       Line:  EDM02 Edu…Qua Assur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Principals and concept of educational quality assurance (หลักการและแนวคิดของการประกันคุณภาพการศึกษา)</dc:title>
  <dc:creator>Tassanee Siriwan</dc:creator>
  <cp:lastModifiedBy>Tassanee Siriwan</cp:lastModifiedBy>
  <cp:revision>8</cp:revision>
  <dcterms:created xsi:type="dcterms:W3CDTF">2023-01-29T12:17:39Z</dcterms:created>
  <dcterms:modified xsi:type="dcterms:W3CDTF">2023-01-30T01:06:43Z</dcterms:modified>
</cp:coreProperties>
</file>