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 snapToGrid="0">
      <p:cViewPr>
        <p:scale>
          <a:sx n="50" d="100"/>
          <a:sy n="50" d="100"/>
        </p:scale>
        <p:origin x="-3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7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143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0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984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3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4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5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3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5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93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1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9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0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B9A5E-EA77-4C89-AD12-72180B26A5D3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D8B9C3-4B44-4DAC-8E54-8FDC20BF3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9DBCC-CC26-5A2F-5C07-745FEE403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767" y="1782698"/>
            <a:ext cx="7766936" cy="1646302"/>
          </a:xfrm>
        </p:spPr>
        <p:txBody>
          <a:bodyPr/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5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การประเมินตนเองระดับโรงเรียน</a:t>
            </a:r>
            <a:br>
              <a:rPr lang="en-US" sz="3200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r>
              <a:rPr lang="th-TH" sz="54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5400" b="1" kern="100" dirty="0">
                <a:solidFill>
                  <a:srgbClr val="00B05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School Self-assessment</a:t>
            </a:r>
            <a:r>
              <a:rPr lang="th-TH" sz="5400" b="1" kern="100" dirty="0">
                <a:solidFill>
                  <a:srgbClr val="00B05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</a:t>
            </a:r>
            <a:endParaRPr lang="en-US" sz="3200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B2EB38-CB0B-201C-9A90-D7F145B13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2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DB0-7404-2797-F716-2A4C7F51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73100"/>
          </a:xfrm>
        </p:spPr>
        <p:txBody>
          <a:bodyPr/>
          <a:lstStyle/>
          <a:p>
            <a:pPr algn="ctr"/>
            <a:r>
              <a:rPr kumimoji="0" lang="th-TH" sz="3200" b="1" i="0" u="none" strike="noStrike" kern="1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7338-3351-193F-1645-F229819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130300"/>
            <a:ext cx="8308802" cy="5600699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ขั้นดำเนินการประเมิน</a:t>
            </a:r>
            <a:endParaRPr lang="en-US" sz="3000" b="1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๑. เก็บรวบรวมข้อมูลจากหลักบานเชิงประจักษ์ ตามแผนการประเมินที่กำหนดไว้และตรวจสอบข้อมูลแบบสามเส้า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๒. กรรมการทุกคนบันทึกผลการเก็บรวบรวมข้อมูลลงในแบบรายการที่ ๑</a:t>
            </a:r>
            <a:endParaRPr lang="en-US" sz="3000" b="1" kern="100" dirty="0">
              <a:latin typeface="Calibri" panose="020F0502020204030204" pitchFamily="34" charset="0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h-TH" sz="30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ขั้นสรุปผลการประเมิน</a:t>
            </a:r>
            <a:endParaRPr lang="en-US" sz="3000" b="1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๑. ประชุมสรุปผลการประเมินโดยคณะกรรมการระดับเดียวกัน (</a:t>
            </a:r>
            <a:r>
              <a:rPr lang="en-US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Peer Review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บันทึกผลการประเมินในแบบรายการที่ ๒ และ ๓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๒. รวบรวมผลการประเมิน เพื่อจัดทำรายงานผลการประเมินตนเอง (</a:t>
            </a:r>
            <a:r>
              <a:rPr lang="en-US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SAR</a:t>
            </a:r>
            <a:r>
              <a:rPr lang="th-TH" sz="3000" b="1" kern="1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) โดยมุ่งตอบคำถาม ๓ คำถาม 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(๑) มาตรฐานการศึกษาของสถานศึกษามีคุณภาพในระดับใด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(๒) ข้อมูลหลักฐานและเอกสารเชิงประจักษ์มีอะไรบ้าง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 (๓) แนวทางการพัฒนาคุรภาพให้สูงขึ้กว่าเดิมทำอย่างไร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8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DB0-7404-2797-F716-2A4C7F51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73100"/>
          </a:xfrm>
        </p:spPr>
        <p:txBody>
          <a:bodyPr/>
          <a:lstStyle/>
          <a:p>
            <a:pPr algn="ctr"/>
            <a:r>
              <a:rPr kumimoji="0" lang="th-TH" sz="3200" b="1" i="0" u="none" strike="noStrike" kern="1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7338-3351-193F-1645-F229819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600699"/>
          </a:xfrm>
        </p:spPr>
        <p:txBody>
          <a:bodyPr>
            <a:norm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ขั้นนำผลการประเมินไปใช้</a:t>
            </a:r>
            <a:endParaRPr lang="en-US" sz="2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๑. จัดทำแผนการเผยแพร่ผลการประเมินตนเองของสถานศึกษา และเผยแพร่ผลการประเมินตนเอง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๒. จัดทำแผนการติดตามการใช้ผลการประเมินตนเอง เพื่อเสริมจุดแข็งและพัฒนาส่วนที่ยังไม่บรรลุเป้าหมายที่กำหนดไว้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BE3A7-85DA-9642-601C-98F21C931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30201"/>
            <a:ext cx="8596668" cy="1663699"/>
          </a:xfrm>
        </p:spPr>
        <p:txBody>
          <a:bodyPr>
            <a:norm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200" b="1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การประเมินคุณภาพภายใน</a:t>
            </a:r>
            <a:br>
              <a:rPr lang="en-US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en-US" sz="3200" b="1" dirty="0"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effectLst/>
                <a:ea typeface="Calibri" panose="020F0502020204030204" pitchFamily="34" charset="0"/>
                <a:cs typeface="TH SarabunPSK" panose="020B0500040200020003" pitchFamily="34" charset="-34"/>
              </a:rPr>
              <a:t>Internal Quality Assurance)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9065F-63FB-E53B-2709-F10AB7767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234" y="2305051"/>
            <a:ext cx="9419166" cy="4337049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ตามกฎกระทรวง</a:t>
            </a:r>
            <a:r>
              <a:rPr lang="en-US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3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๒๕๖๑ ข้อ ๓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h-TH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ระบุให้</a:t>
            </a:r>
            <a:r>
              <a:rPr lang="th-TH" sz="2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ศึกษาแต่ละแห่งจัดให้มีระบบการประกันคุณภาพการศึกษาภายในสถานศึกษาโดยการกำหนดมาตรฐานการศึกษาของสถานศึกษาให้เป็นไปตามมาตรฐานการศึกษา</a:t>
            </a:r>
            <a:r>
              <a:rPr lang="en-US" sz="2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แต่ละระดับและประเภทการศึกษาที่รัฐมนตรีว่าการกระทรวงศึกษาธิการประกาศกำหนด </a:t>
            </a:r>
            <a:r>
              <a:rPr lang="th-TH" sz="2800" b="1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เป็นประจำทุกปี</a:t>
            </a:r>
            <a:r>
              <a:rPr lang="en-US" sz="2800" b="1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12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5D4B-5625-90DD-59C5-62493893F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34" y="317500"/>
            <a:ext cx="8596668" cy="763589"/>
          </a:xfrm>
        </p:spPr>
        <p:txBody>
          <a:bodyPr>
            <a:normAutofit/>
          </a:bodyPr>
          <a:lstStyle/>
          <a:p>
            <a:pPr algn="ctr"/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การประเมินคุณภาพภายใน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F9D65-9570-F9BF-7AEB-71BFBE47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334" y="1081089"/>
            <a:ext cx="8596668" cy="5459411"/>
          </a:xfrm>
        </p:spPr>
        <p:txBody>
          <a:bodyPr>
            <a:normAutofit fontScale="85000" lnSpcReduction="10000"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</a:t>
            </a:r>
            <a:r>
              <a:rPr lang="en-US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การกำหนดระบบกลไกการประเมินคุณภาพภายในตามมาตรฐานการศึกษาของสถานศึกษา</a:t>
            </a:r>
            <a:endParaRPr lang="en-US" sz="2800" b="1" kern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แต่งตั้งคณะกรรมการประเมินภายใน</a:t>
            </a:r>
            <a:endParaRPr lang="en-US" sz="2400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๑.๒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คณะกรรมการประเมินภายในเตรียมการประเมินคุณภาพภายใน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ตามมาตรฐานการศึกษาของสถานศึกษา </a:t>
            </a:r>
            <a:endParaRPr lang="en-US" sz="2400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๑.๓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ดำเนินการประเมินคุณภาพภายในสถานศึกษาตามมาตรฐานการศึกษาของสถานศึกษา</a:t>
            </a:r>
            <a:endParaRPr lang="en-US" sz="2400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๑.๔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รวบรวมข้อมูลผลการประเมิน</a:t>
            </a: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จัดทำเป็นสารสนเทศส่งให้ผู้รับผิดชอบของสถานศึกษา </a:t>
            </a:r>
            <a:endParaRPr lang="en-US" sz="2400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๑.๕ นำสารสนเทศจากผลการประเมิน และศึกษาแนวคิด วิธีการปฏิบัติที่ดี มาปรับปรุงพัฒนา ระบบงานและคุณภาพการจัดการศึกษาของสถานศึกษาอย่างต่อเนื่อง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1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F0AA-B4DB-F467-662A-AD446FE40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500"/>
            <a:ext cx="8596668" cy="762000"/>
          </a:xfrm>
        </p:spPr>
        <p:txBody>
          <a:bodyPr/>
          <a:lstStyle/>
          <a:p>
            <a:pPr algn="ctr"/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EEE5-F9BC-FF2D-930E-82C946ACD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79500"/>
            <a:ext cx="8596668" cy="55753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 การจัดทำรายงานการประเมินตนเอง </a:t>
            </a:r>
            <a:r>
              <a:rPr lang="en-US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(Self-Assessment Report - SAR)</a:t>
            </a:r>
            <a:endParaRPr lang="th-TH" sz="28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th-TH" sz="2400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๒.๑ สถานศึกษาสรุปข้อมูลผลการประเมินภายใน และจัดทำรายงานการประเมินตนเองที่สะท้อนมาตรฐานการศึกษาของสถานศึกษา</a:t>
            </a:r>
            <a:endParaRPr lang="th-TH" sz="2400" kern="1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400" kern="1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th-TH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๒.๒ นำผลการประเมินคุณภาพภายในมาจัดทำรายงานคุณภาพการศึกษาของสถานศึกษาประจำปีการศึกษา ซึ่งกรอบการเขียนรายงานการประเมินตนเองของสถานศึกษา</a:t>
            </a:r>
            <a:endParaRPr lang="en-US" sz="24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3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C369-62E7-9315-45C5-DB9B1EE0A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8300"/>
            <a:ext cx="8596668" cy="685800"/>
          </a:xfrm>
        </p:spPr>
        <p:txBody>
          <a:bodyPr/>
          <a:lstStyle/>
          <a:p>
            <a:pPr algn="ctr"/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4CC27-3F09-EB20-67D0-B5C90B21F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4100"/>
            <a:ext cx="9533466" cy="5575300"/>
          </a:xfrm>
        </p:spPr>
        <p:txBody>
          <a:bodyPr/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๓. การเสนอรายงานการประเมินตนเองต่อคณะกรรมการ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สถานศึกษาฯ พิจารณา และให้ความเห็นชอบ</a:t>
            </a:r>
            <a:endParaRPr lang="en-US" sz="2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๔. การนำเสนอรายงานการประเมินตนเองต่อหน่วยงาน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ต้นสังกัด และเตรียมพร้อมในการรับการประเมินคุณภาพ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ภายนอกต่อไป</a:t>
            </a:r>
            <a:endParaRPr lang="en-US" sz="2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๕. การเผยแพร่รายงานผลการประเมินคุณภาพการศึกษาต่อ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8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th-TH" sz="2800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สาธารณชน และหน่วยงานที่เกี่ยวข้อง</a:t>
            </a:r>
            <a:endParaRPr lang="en-US" sz="28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7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E7A3-6CBB-FEE4-8FDE-FCF9428C4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36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 </a:t>
            </a:r>
            <a:br>
              <a:rPr lang="en-US" sz="36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3600" b="1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b="1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of Internal assessment</a:t>
            </a:r>
            <a:r>
              <a:rPr lang="th-TH" sz="3600" b="1" kern="100" dirty="0">
                <a:solidFill>
                  <a:srgbClr val="00B05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F4FBD-ACEA-DEF4-1CCE-30326DB2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228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h-TH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ขั้นการเตรียมการก่อนการประเมิน</a:t>
            </a:r>
            <a:endParaRPr lang="en-US" sz="28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๑. ศึกษาเอกสารแนวทางการประเมินคุณภาพตามมาตรฐานการศึกษาระดับปฐมวัยและระดับการศึกษาขั้นพื้นฐาน 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เป็นการประเมินแบบองค์รวม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เป็นการประเมินเชิงประจักษ์ที่เกิดจากการปฏิบัติงานตามสภาพจริง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ตัดสินโดยความเชี่ยวชาญ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ตรวจทานผลการประเมินโดยคณะกรรมการประเมินในระดับเดียวกัน</a:t>
            </a:r>
            <a:endParaRPr lang="en-US" sz="2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49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DB0-7404-2797-F716-2A4C7F51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73100"/>
          </a:xfrm>
        </p:spPr>
        <p:txBody>
          <a:bodyPr/>
          <a:lstStyle/>
          <a:p>
            <a:pPr algn="ctr"/>
            <a:r>
              <a:rPr kumimoji="0" lang="th-TH" sz="3200" b="1" i="0" u="none" strike="noStrike" kern="1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7338-3351-193F-1645-F229819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600699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ขั้นการเตรียมการก่อนการประเมิน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๒. แต่งตั้งคณะกรรมการประเมินคุณภาพภายใน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ผู้บริหารสถานศึกษา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ครูผู้สอน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คณะกรรมการสถานศึกษาขั้นพื้นฐาน/ผู้ปกครอง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ผู้มีส่วนเกี่ยวข้อง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92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DB0-7404-2797-F716-2A4C7F51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73100"/>
          </a:xfrm>
        </p:spPr>
        <p:txBody>
          <a:bodyPr/>
          <a:lstStyle/>
          <a:p>
            <a:pPr algn="ctr"/>
            <a:r>
              <a:rPr kumimoji="0" lang="th-TH" sz="3200" b="1" i="0" u="none" strike="noStrike" kern="1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7338-3351-193F-1645-F229819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600699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ขั้นการเตรียมการก่อนการประเมิน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๓. กำหนดแผนการประเมิน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กรอบการประเมิน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ประเภทของข้อมูล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</a:t>
            </a: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วิธีการเก็บรวบรวมและวิเคราะห์ข้อมูล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ผู้รับผิดชอบในการเก็บรวบรวมข้อมูล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ระยะเวลาในการเก็บข้อมูล</a:t>
            </a: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52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2DB0-7404-2797-F716-2A4C7F51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5600"/>
            <a:ext cx="8596668" cy="673100"/>
          </a:xfrm>
        </p:spPr>
        <p:txBody>
          <a:bodyPr/>
          <a:lstStyle/>
          <a:p>
            <a:pPr algn="ctr"/>
            <a:r>
              <a:rPr kumimoji="0" lang="th-TH" sz="3200" b="1" i="0" u="none" strike="noStrike" kern="1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ขั้นตอนการประเมินคุณภาพภายใน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7338-3351-193F-1645-F22981943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600699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ขั้นการเตรียมการก่อนการประเมิน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๔. เตรียมเครื่องมือแบบบันทึกข้อมูล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แบบรายการที่ ๑ (เท่าจำนวนคณะกรรมการ)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แบบรายการที่ ๒ (สถานศึกษาละ ๑ ชุด)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    </a:t>
            </a:r>
            <a:r>
              <a:rPr lang="th-TH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- แบบรายการที่ ๓ (สถานศึกษาละ ๑ ชุด)</a:t>
            </a:r>
            <a:endParaRPr lang="en-US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598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704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Tahoma</vt:lpstr>
      <vt:lpstr>TH SarabunPSK</vt:lpstr>
      <vt:lpstr>Trebuchet MS</vt:lpstr>
      <vt:lpstr>Wingdings 3</vt:lpstr>
      <vt:lpstr>Facet</vt:lpstr>
      <vt:lpstr>การประเมินตนเองระดับโรงเรียน (School Self-assessment)</vt:lpstr>
      <vt:lpstr>การประเมินคุณภาพภายใน (Internal Quality Assurance)</vt:lpstr>
      <vt:lpstr>การประเมินคุณภาพภายใน</vt:lpstr>
      <vt:lpstr>การประเมินคุณภาพภายใน</vt:lpstr>
      <vt:lpstr>การประเมินคุณภาพภายใน</vt:lpstr>
      <vt:lpstr>ขั้นตอนการประเมินคุณภาพภายใน  (Process of Internal assessment)  </vt:lpstr>
      <vt:lpstr>ขั้นตอนการประเมินคุณภาพภายใน</vt:lpstr>
      <vt:lpstr>ขั้นตอนการประเมินคุณภาพภายใน</vt:lpstr>
      <vt:lpstr>ขั้นตอนการประเมินคุณภาพภายใน</vt:lpstr>
      <vt:lpstr>ขั้นตอนการประเมินคุณภาพภายใน</vt:lpstr>
      <vt:lpstr>ขั้นตอนการประเมินคุณภาพภายใน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การประเมินตนเองระดับโรงเรียน (School Self-assessment)</dc:title>
  <dc:creator>Tassanee Siriwan</dc:creator>
  <cp:lastModifiedBy>Tassanee Siriwan</cp:lastModifiedBy>
  <cp:revision>3</cp:revision>
  <dcterms:created xsi:type="dcterms:W3CDTF">2023-04-02T09:18:49Z</dcterms:created>
  <dcterms:modified xsi:type="dcterms:W3CDTF">2023-04-02T14:49:05Z</dcterms:modified>
</cp:coreProperties>
</file>