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67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73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5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5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E5C8-235B-4F4B-BBF7-99CBBD4ACD44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9FDCAE-8E3D-422C-B5F3-A009BE64D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CB6A-1989-AD2B-CC3D-D14AF0F3B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17600"/>
            <a:ext cx="7766936" cy="2933236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National education system and quality standards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1BEF7-530B-B109-A1BA-9BBDA07FE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699" y="4050833"/>
            <a:ext cx="5070303" cy="10968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Assoc. Prof. Tassanee Siriwan</a:t>
            </a:r>
          </a:p>
        </p:txBody>
      </p:sp>
    </p:spTree>
    <p:extLst>
      <p:ext uri="{BB962C8B-B14F-4D97-AF65-F5344CB8AC3E}">
        <p14:creationId xmlns:p14="http://schemas.microsoft.com/office/powerpoint/2010/main" val="407560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14010E8-0AB7-51F2-CA69-D2D81058C5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A0908-572C-9003-9FBF-48530A9C3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CE990-BC20-B1E0-8E66-06B83B72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1" y="0"/>
            <a:ext cx="802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F6F92-DD6E-994B-5275-3CEA6AA6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0"/>
            <a:ext cx="8191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0001-124B-331E-B481-68B48FFC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2552700"/>
            <a:ext cx="8596668" cy="1320800"/>
          </a:xfrm>
        </p:spPr>
        <p:txBody>
          <a:bodyPr/>
          <a:lstStyle/>
          <a:p>
            <a:pPr algn="ctr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National educational system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7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F5A1-FE5F-5E87-5DA5-EC7FB352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6" y="368300"/>
            <a:ext cx="8596668" cy="889000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educational system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3FE9-BAD7-1120-6994-3BF5997B0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57300"/>
            <a:ext cx="9423400" cy="5333999"/>
          </a:xfrm>
        </p:spPr>
        <p:txBody>
          <a:bodyPr/>
          <a:lstStyle/>
          <a:p>
            <a:pPr marL="0" marR="0" indent="0" algn="thaiDi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8394DD-C065-B34A-0F75-FB87F4C64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2373"/>
              </p:ext>
            </p:extLst>
          </p:nvPr>
        </p:nvGraphicFramePr>
        <p:xfrm>
          <a:off x="1064549" y="1142460"/>
          <a:ext cx="8596668" cy="5347240"/>
        </p:xfrm>
        <a:graphic>
          <a:graphicData uri="http://schemas.openxmlformats.org/drawingml/2006/table">
            <a:tbl>
              <a:tblPr firstRow="1" firstCol="1" bandRow="1"/>
              <a:tblGrid>
                <a:gridCol w="3625591">
                  <a:extLst>
                    <a:ext uri="{9D8B030D-6E8A-4147-A177-3AD203B41FA5}">
                      <a16:colId xmlns:a16="http://schemas.microsoft.com/office/drawing/2014/main" val="380176655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8404113"/>
                    </a:ext>
                  </a:extLst>
                </a:gridCol>
                <a:gridCol w="2532677">
                  <a:extLst>
                    <a:ext uri="{9D8B030D-6E8A-4147-A177-3AD203B41FA5}">
                      <a16:colId xmlns:a16="http://schemas.microsoft.com/office/drawing/2014/main" val="430939433"/>
                    </a:ext>
                  </a:extLst>
                </a:gridCol>
              </a:tblGrid>
              <a:tr h="652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 Approximate Ages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Grades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7690"/>
                  </a:ext>
                </a:extLst>
              </a:tr>
              <a:tr h="6587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ammersmith One" panose="02010703030501060504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Basic 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37183"/>
                  </a:ext>
                </a:extLst>
              </a:tr>
              <a:tr h="652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Preprimary Education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3–6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Kindergarten 1–3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437711"/>
                  </a:ext>
                </a:extLst>
              </a:tr>
              <a:tr h="652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Primary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7–12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Grades 1–6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76813"/>
                  </a:ext>
                </a:extLst>
              </a:tr>
              <a:tr h="652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Lower Secondary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13–16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Grades 7–9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15241"/>
                  </a:ext>
                </a:extLst>
              </a:tr>
              <a:tr h="652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Upper Secondary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16–18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Grades 10–12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71938"/>
                  </a:ext>
                </a:extLst>
              </a:tr>
              <a:tr h="6587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ammersmith One" panose="02010703030501060504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Higher 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186"/>
                  </a:ext>
                </a:extLst>
              </a:tr>
              <a:tr h="6524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Diploma Level and Degree Level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 and older</a:t>
                      </a:r>
                      <a:endParaRPr lang="en-US" dirty="0"/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258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72EE62F-B9F2-D128-680E-2720F6ED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66" y="25578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5E32430-A0D5-824D-CFF8-E4E5611AFE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466" y="255781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0452-D0A9-93B8-8CEA-292774BF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8488"/>
            <a:ext cx="11353800" cy="967712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administrative structure of education in Thailand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4E08-6B86-EBFD-8C1A-6A759662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6201"/>
            <a:ext cx="9495366" cy="5283200"/>
          </a:xfrm>
        </p:spPr>
        <p:txBody>
          <a:bodyPr>
            <a:normAutofit/>
          </a:bodyPr>
          <a:lstStyle/>
          <a:p>
            <a:pPr marL="0" marR="0" lvl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Ministry of Education</a:t>
            </a:r>
          </a:p>
          <a:p>
            <a:pPr marL="45720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-Office of the minister</a:t>
            </a:r>
          </a:p>
          <a:p>
            <a:pPr marL="45720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-Office of the permanent secretary, ministry of education</a:t>
            </a:r>
          </a:p>
          <a:p>
            <a:pPr marL="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-Office of the education council</a:t>
            </a:r>
          </a:p>
          <a:p>
            <a:pPr marL="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 of the basic education commission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-Office of the vocation commission</a:t>
            </a:r>
          </a:p>
          <a:p>
            <a:pPr marL="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-Public organization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en-US" sz="2400" b="1" spc="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Ministry of Higher Education, Science, Research and Innovation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 algn="thaiDi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A16050-51F3-845A-E6B7-111C5581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307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225485-42F0-3CF2-E1D0-E1FD14A1E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586639"/>
              </p:ext>
            </p:extLst>
          </p:nvPr>
        </p:nvGraphicFramePr>
        <p:xfrm>
          <a:off x="3149600" y="2095503"/>
          <a:ext cx="4089400" cy="217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57605" imgH="624709" progId="Package">
                  <p:embed/>
                </p:oleObj>
              </mc:Choice>
              <mc:Fallback>
                <p:oleObj name="Packager Shell Object" showAsIcon="1" r:id="rId2" imgW="957605" imgH="624709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095503"/>
                        <a:ext cx="4089400" cy="2171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50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C9FD-855D-323C-E296-61676568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984500"/>
            <a:ext cx="8596668" cy="889000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National quality standards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5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CE22-52B1-CD6B-FDF8-9E8D6FF1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600"/>
            <a:ext cx="8596668" cy="698500"/>
          </a:xfrm>
        </p:spPr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What are national standards?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8D31-6628-0B48-3EA5-5D3B0973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8400"/>
            <a:ext cx="9393766" cy="5333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National standards are </a:t>
            </a:r>
            <a:r>
              <a:rPr lang="en-US" sz="26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created by a variety of national organizations</a:t>
            </a:r>
            <a:r>
              <a:rPr lang="en-US" sz="260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national </a:t>
            </a:r>
            <a:r>
              <a:rPr lang="en-US" sz="26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standards are voluntary and students are not held accountable to them.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69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5BE36-6147-F8AF-E53B-1449BD01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795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3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8FF66-34CE-F763-6320-79C91107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54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158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Hammersmith One</vt:lpstr>
      <vt:lpstr>Poppins</vt:lpstr>
      <vt:lpstr>Trebuchet MS</vt:lpstr>
      <vt:lpstr>Wingdings 3</vt:lpstr>
      <vt:lpstr>Facet</vt:lpstr>
      <vt:lpstr>Package</vt:lpstr>
      <vt:lpstr>National education system and quality standards </vt:lpstr>
      <vt:lpstr>National educational system </vt:lpstr>
      <vt:lpstr>National educational system</vt:lpstr>
      <vt:lpstr>The administrative structure of education in Thailand </vt:lpstr>
      <vt:lpstr>PowerPoint Presentation</vt:lpstr>
      <vt:lpstr>National quality standards </vt:lpstr>
      <vt:lpstr>What are national standards?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education system and quality standards </dc:title>
  <dc:creator>Tassanee Siriwan</dc:creator>
  <cp:lastModifiedBy>Tassanee Siriwan</cp:lastModifiedBy>
  <cp:revision>3</cp:revision>
  <dcterms:created xsi:type="dcterms:W3CDTF">2023-01-29T14:17:38Z</dcterms:created>
  <dcterms:modified xsi:type="dcterms:W3CDTF">2023-01-29T15:22:58Z</dcterms:modified>
</cp:coreProperties>
</file>