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7" r:id="rId2"/>
    <p:sldId id="272" r:id="rId3"/>
    <p:sldId id="266" r:id="rId4"/>
    <p:sldId id="269" r:id="rId5"/>
    <p:sldId id="270" r:id="rId6"/>
    <p:sldId id="263" r:id="rId7"/>
    <p:sldId id="260" r:id="rId8"/>
    <p:sldId id="262" r:id="rId9"/>
    <p:sldId id="261" r:id="rId10"/>
    <p:sldId id="264" r:id="rId11"/>
    <p:sldId id="273" r:id="rId12"/>
    <p:sldId id="279" r:id="rId13"/>
    <p:sldId id="280" r:id="rId14"/>
    <p:sldId id="281" r:id="rId15"/>
    <p:sldId id="28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ssanee Siriwan" initials="TS" lastIdx="1" clrIdx="0">
    <p:extLst>
      <p:ext uri="{19B8F6BF-5375-455C-9EA6-DF929625EA0E}">
        <p15:presenceInfo xmlns:p15="http://schemas.microsoft.com/office/powerpoint/2012/main" userId="c6301d41022e24a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9" d="100"/>
          <a:sy n="49" d="100"/>
        </p:scale>
        <p:origin x="6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BE8A67-10D6-49B9-BB3A-E64E8449F38E}" type="datetimeFigureOut">
              <a:rPr lang="en-US" smtClean="0"/>
              <a:t>4/2/2023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C249EE-2E5C-4DB0-BE17-D72A42990DC1}" type="slidenum">
              <a:rPr lang="en-US" smtClean="0"/>
              <a:t>‹#›</a:t>
            </a:fld>
            <a:endParaRPr lang="en-US"/>
          </a:p>
        </p:txBody>
      </p:sp>
    </p:spTree>
    <p:extLst>
      <p:ext uri="{BB962C8B-B14F-4D97-AF65-F5344CB8AC3E}">
        <p14:creationId xmlns:p14="http://schemas.microsoft.com/office/powerpoint/2010/main" val="1352853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EA7C67-B684-44E3-9BB3-C2AF3DD936CC}"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1684518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EA7C67-B684-44E3-9BB3-C2AF3DD936CC}"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29590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EA7C67-B684-44E3-9BB3-C2AF3DD936CC}"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60106-B375-4F78-B2F5-5822AAC9B2C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15096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EA7C67-B684-44E3-9BB3-C2AF3DD936CC}"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3624696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EA7C67-B684-44E3-9BB3-C2AF3DD936CC}"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60106-B375-4F78-B2F5-5822AAC9B2C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84590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EA7C67-B684-44E3-9BB3-C2AF3DD936CC}"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3615115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EA7C67-B684-44E3-9BB3-C2AF3DD936CC}"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3595884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EA7C67-B684-44E3-9BB3-C2AF3DD936CC}"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2701586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EA7C67-B684-44E3-9BB3-C2AF3DD936CC}"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354190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EA7C67-B684-44E3-9BB3-C2AF3DD936CC}"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113882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EA7C67-B684-44E3-9BB3-C2AF3DD936CC}" type="datetimeFigureOut">
              <a:rPr lang="en-US" smtClean="0"/>
              <a:t>4/2/2023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20748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EA7C67-B684-44E3-9BB3-C2AF3DD936CC}" type="datetimeFigureOut">
              <a:rPr lang="en-US" smtClean="0"/>
              <a:t>4/2/2023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122997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EA7C67-B684-44E3-9BB3-C2AF3DD936CC}" type="datetimeFigureOut">
              <a:rPr lang="en-US" smtClean="0"/>
              <a:t>4/2/2023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352919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A7C67-B684-44E3-9BB3-C2AF3DD936CC}" type="datetimeFigureOut">
              <a:rPr lang="en-US" smtClean="0"/>
              <a:t>4/2/2023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1766879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EA7C67-B684-44E3-9BB3-C2AF3DD936CC}" type="datetimeFigureOut">
              <a:rPr lang="en-US" smtClean="0"/>
              <a:t>4/2/2023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21785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EA7C67-B684-44E3-9BB3-C2AF3DD936CC}" type="datetimeFigureOut">
              <a:rPr lang="en-US" smtClean="0"/>
              <a:t>4/2/2023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60106-B375-4F78-B2F5-5822AAC9B2C9}" type="slidenum">
              <a:rPr lang="en-US" smtClean="0"/>
              <a:t>‹#›</a:t>
            </a:fld>
            <a:endParaRPr lang="en-US"/>
          </a:p>
        </p:txBody>
      </p:sp>
    </p:spTree>
    <p:extLst>
      <p:ext uri="{BB962C8B-B14F-4D97-AF65-F5344CB8AC3E}">
        <p14:creationId xmlns:p14="http://schemas.microsoft.com/office/powerpoint/2010/main" val="3448838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EA7C67-B684-44E3-9BB3-C2AF3DD936CC}" type="datetimeFigureOut">
              <a:rPr lang="en-US" smtClean="0"/>
              <a:t>4/2/2023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060106-B375-4F78-B2F5-5822AAC9B2C9}" type="slidenum">
              <a:rPr lang="en-US" smtClean="0"/>
              <a:t>‹#›</a:t>
            </a:fld>
            <a:endParaRPr lang="en-US"/>
          </a:p>
        </p:txBody>
      </p:sp>
    </p:spTree>
    <p:extLst>
      <p:ext uri="{BB962C8B-B14F-4D97-AF65-F5344CB8AC3E}">
        <p14:creationId xmlns:p14="http://schemas.microsoft.com/office/powerpoint/2010/main" val="1068963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CD40A-89DD-26A7-54C5-6934CA2238E8}"/>
              </a:ext>
            </a:extLst>
          </p:cNvPr>
          <p:cNvSpPr>
            <a:spLocks noGrp="1"/>
          </p:cNvSpPr>
          <p:nvPr>
            <p:ph type="ctrTitle"/>
          </p:nvPr>
        </p:nvSpPr>
        <p:spPr>
          <a:xfrm>
            <a:off x="1507067" y="1441148"/>
            <a:ext cx="7766936" cy="1646302"/>
          </a:xfrm>
        </p:spPr>
        <p:txBody>
          <a:bodyPr/>
          <a:lstStyle/>
          <a:p>
            <a:pPr algn="ctr"/>
            <a:r>
              <a:rPr lang="th-TH" dirty="0">
                <a:solidFill>
                  <a:srgbClr val="002060"/>
                </a:solidFill>
                <a:latin typeface="Tahoma" panose="020B0604030504040204" pitchFamily="34" charset="0"/>
                <a:ea typeface="Tahoma" panose="020B0604030504040204" pitchFamily="34" charset="0"/>
                <a:cs typeface="Tahoma" panose="020B0604030504040204" pitchFamily="34" charset="0"/>
              </a:rPr>
              <a:t>การประกันคุณภาพ</a:t>
            </a:r>
            <a:br>
              <a:rPr lang="th-TH" dirty="0">
                <a:solidFill>
                  <a:srgbClr val="002060"/>
                </a:solidFill>
              </a:rPr>
            </a:br>
            <a:r>
              <a:rPr lang="en-US" dirty="0">
                <a:solidFill>
                  <a:srgbClr val="00B050"/>
                </a:solidFill>
              </a:rPr>
              <a:t>Quality Assurance</a:t>
            </a:r>
          </a:p>
        </p:txBody>
      </p:sp>
      <p:sp>
        <p:nvSpPr>
          <p:cNvPr id="3" name="Subtitle 2">
            <a:extLst>
              <a:ext uri="{FF2B5EF4-FFF2-40B4-BE49-F238E27FC236}">
                <a16:creationId xmlns:a16="http://schemas.microsoft.com/office/drawing/2014/main" id="{9DA9C55D-20BF-7D4B-F8FA-6AFF7CA73123}"/>
              </a:ext>
            </a:extLst>
          </p:cNvPr>
          <p:cNvSpPr>
            <a:spLocks noGrp="1"/>
          </p:cNvSpPr>
          <p:nvPr>
            <p:ph type="subTitle" idx="1"/>
          </p:nvPr>
        </p:nvSpPr>
        <p:spPr/>
        <p:txBody>
          <a:bodyPr>
            <a:normAutofit/>
          </a:bodyPr>
          <a:lstStyle/>
          <a:p>
            <a:endParaRPr lang="en-US" sz="3200" dirty="0"/>
          </a:p>
        </p:txBody>
      </p:sp>
    </p:spTree>
    <p:extLst>
      <p:ext uri="{BB962C8B-B14F-4D97-AF65-F5344CB8AC3E}">
        <p14:creationId xmlns:p14="http://schemas.microsoft.com/office/powerpoint/2010/main" val="965519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C4E42-7601-F95F-3C25-AAEC0E08D8B6}"/>
              </a:ext>
            </a:extLst>
          </p:cNvPr>
          <p:cNvSpPr>
            <a:spLocks noGrp="1"/>
          </p:cNvSpPr>
          <p:nvPr>
            <p:ph type="title"/>
          </p:nvPr>
        </p:nvSpPr>
        <p:spPr>
          <a:xfrm>
            <a:off x="677331" y="309155"/>
            <a:ext cx="9657513" cy="2342605"/>
          </a:xfrm>
        </p:spPr>
        <p:txBody>
          <a:bodyPr>
            <a:normAutofit fontScale="90000"/>
          </a:bodyPr>
          <a:lstStyle/>
          <a:p>
            <a:pPr>
              <a:lnSpc>
                <a:spcPct val="150000"/>
              </a:lnSpc>
            </a:pPr>
            <a:r>
              <a:rPr lang="en-US" sz="3600" b="1" dirty="0">
                <a:solidFill>
                  <a:srgbClr val="393E42"/>
                </a:solidFill>
                <a:effectLst/>
                <a:latin typeface="Proxima Nova"/>
                <a:ea typeface="Times New Roman" panose="02020603050405020304" pitchFamily="18" charset="0"/>
                <a:cs typeface="Times New Roman" panose="02020603050405020304" pitchFamily="18" charset="0"/>
              </a:rPr>
              <a:t>Stage 4: Act/Adjust</a:t>
            </a:r>
            <a:br>
              <a:rPr lang="th-TH" sz="3600" b="1" dirty="0">
                <a:solidFill>
                  <a:srgbClr val="393E42"/>
                </a:solidFill>
                <a:effectLst/>
                <a:latin typeface="Proxima Nova"/>
                <a:ea typeface="Times New Roman" panose="02020603050405020304" pitchFamily="18" charset="0"/>
                <a:cs typeface="Times New Roman" panose="02020603050405020304" pitchFamily="18" charset="0"/>
              </a:rPr>
            </a:br>
            <a:r>
              <a:rPr lang="th-TH" sz="3600" b="1" dirty="0">
                <a:solidFill>
                  <a:srgbClr val="393E42"/>
                </a:solidFill>
                <a:effectLst/>
                <a:latin typeface="Proxima Nova"/>
                <a:ea typeface="Times New Roman" panose="02020603050405020304" pitchFamily="18" charset="0"/>
                <a:cs typeface="Times New Roman" panose="02020603050405020304" pitchFamily="18" charset="0"/>
              </a:rPr>
              <a:t> </a:t>
            </a:r>
            <a:r>
              <a:rPr kumimoji="0" lang="th-TH" sz="2800" b="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ขั้นตอนการนำวิธีการแก้ปัญหาที่ได้จากการตรวจสอบ แล้วว่าได้ผลอย่างไรมากำหนดเป็นมาตรฐานการทำงานเพื่อยึดถือเป็นแนวปฏิบัติต่อไป</a:t>
            </a:r>
            <a:endParaRPr lang="en-US" dirty="0"/>
          </a:p>
        </p:txBody>
      </p:sp>
      <p:sp>
        <p:nvSpPr>
          <p:cNvPr id="3" name="Content Placeholder 2">
            <a:extLst>
              <a:ext uri="{FF2B5EF4-FFF2-40B4-BE49-F238E27FC236}">
                <a16:creationId xmlns:a16="http://schemas.microsoft.com/office/drawing/2014/main" id="{3E3568DF-82B3-C488-38A7-76A19D131CA7}"/>
              </a:ext>
            </a:extLst>
          </p:cNvPr>
          <p:cNvSpPr>
            <a:spLocks noGrp="1"/>
          </p:cNvSpPr>
          <p:nvPr>
            <p:ph idx="1"/>
          </p:nvPr>
        </p:nvSpPr>
        <p:spPr>
          <a:xfrm>
            <a:off x="677331" y="2626956"/>
            <a:ext cx="9657513" cy="3921889"/>
          </a:xfrm>
        </p:spPr>
        <p:txBody>
          <a:bodyPr/>
          <a:lstStyle/>
          <a:p>
            <a:pPr marL="0" marR="0" indent="457200">
              <a:lnSpc>
                <a:spcPct val="150000"/>
              </a:lnSpc>
              <a:spcBef>
                <a:spcPts val="2250"/>
              </a:spcBef>
              <a:spcAft>
                <a:spcPts val="1500"/>
              </a:spcAft>
            </a:pPr>
            <a:r>
              <a:rPr lang="en-US" sz="2800" dirty="0">
                <a:solidFill>
                  <a:srgbClr val="393E42"/>
                </a:solidFill>
                <a:effectLst/>
                <a:latin typeface="Tahoma" panose="020B0604030504040204" pitchFamily="34" charset="0"/>
                <a:ea typeface="Tahoma" panose="020B0604030504040204" pitchFamily="34" charset="0"/>
                <a:cs typeface="Tahoma" panose="020B0604030504040204" pitchFamily="34" charset="0"/>
              </a:rPr>
              <a:t>In this stage, it is time to take post-research action and apply modifications to the project. Undeniably, nothing guarantees that there will be no new problems in the execution stage. Should they arise, this cycle can be reiterated to make quality improvements.</a:t>
            </a:r>
            <a:endParaRPr lang="en-US" sz="2800" dirty="0">
              <a:effectLst/>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045277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ECD6C-25BA-935B-FC60-901C79A76ECE}"/>
              </a:ext>
            </a:extLst>
          </p:cNvPr>
          <p:cNvSpPr>
            <a:spLocks noGrp="1"/>
          </p:cNvSpPr>
          <p:nvPr>
            <p:ph type="title"/>
          </p:nvPr>
        </p:nvSpPr>
        <p:spPr>
          <a:xfrm>
            <a:off x="677334" y="609600"/>
            <a:ext cx="8596668" cy="767787"/>
          </a:xfrm>
        </p:spPr>
        <p:txBody>
          <a:bodyPr/>
          <a:lstStyle/>
          <a:p>
            <a:pPr algn="ctr"/>
            <a:r>
              <a:rPr lang="en-US" dirty="0"/>
              <a:t>NATIONAL EDUCATIONAL STANDARDS</a:t>
            </a:r>
          </a:p>
        </p:txBody>
      </p:sp>
      <p:sp>
        <p:nvSpPr>
          <p:cNvPr id="3" name="Content Placeholder 2">
            <a:extLst>
              <a:ext uri="{FF2B5EF4-FFF2-40B4-BE49-F238E27FC236}">
                <a16:creationId xmlns:a16="http://schemas.microsoft.com/office/drawing/2014/main" id="{AA23423C-1794-E3AC-F5B1-0A8D48300D94}"/>
              </a:ext>
            </a:extLst>
          </p:cNvPr>
          <p:cNvSpPr>
            <a:spLocks noGrp="1"/>
          </p:cNvSpPr>
          <p:nvPr>
            <p:ph idx="1"/>
          </p:nvPr>
        </p:nvSpPr>
        <p:spPr>
          <a:xfrm>
            <a:off x="677334" y="1469985"/>
            <a:ext cx="8596668" cy="4571377"/>
          </a:xfrm>
        </p:spPr>
        <p:txBody>
          <a:bodyPr>
            <a:normAutofit/>
          </a:bodyPr>
          <a:lstStyle/>
          <a:p>
            <a:pPr>
              <a:lnSpc>
                <a:spcPct val="150000"/>
              </a:lnSpc>
            </a:pPr>
            <a:r>
              <a:rPr lang="en-US" sz="2400" dirty="0"/>
              <a:t>The national educational standards are aimed at all institutions. Based on a guideline for student development to the desired outcomes of education. And the affiliation unit to be used as the target in educational management. By specifying the desired outcomes of the learners suitable according to age range in each level and type of education. </a:t>
            </a:r>
          </a:p>
        </p:txBody>
      </p:sp>
    </p:spTree>
    <p:extLst>
      <p:ext uri="{BB962C8B-B14F-4D97-AF65-F5344CB8AC3E}">
        <p14:creationId xmlns:p14="http://schemas.microsoft.com/office/powerpoint/2010/main" val="2528306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973BB-0FD3-EAD1-5C47-69F2FF971F70}"/>
              </a:ext>
            </a:extLst>
          </p:cNvPr>
          <p:cNvSpPr>
            <a:spLocks noGrp="1"/>
          </p:cNvSpPr>
          <p:nvPr>
            <p:ph type="title"/>
          </p:nvPr>
        </p:nvSpPr>
        <p:spPr>
          <a:xfrm>
            <a:off x="546706" y="352097"/>
            <a:ext cx="8596668" cy="1114097"/>
          </a:xfrm>
        </p:spPr>
        <p:txBody>
          <a:bodyPr>
            <a:normAutofit/>
          </a:bodyPr>
          <a:lstStyle/>
          <a:p>
            <a:pPr algn="ctr"/>
            <a:r>
              <a:rPr lang="th-TH" sz="3200" dirty="0">
                <a:effectLst/>
                <a:latin typeface="Tahoma" panose="020B0604030504040204" pitchFamily="34" charset="0"/>
                <a:ea typeface="Tahoma" panose="020B0604030504040204" pitchFamily="34" charset="0"/>
                <a:cs typeface="Tahoma" panose="020B0604030504040204" pitchFamily="34" charset="0"/>
              </a:rPr>
              <a:t>มาตรฐานการศึกษา ระดับการศึกษาขั้นพื้นฐาน </a:t>
            </a:r>
            <a:br>
              <a:rPr lang="en-US" sz="3200" dirty="0">
                <a:effectLst/>
                <a:latin typeface="Tahoma" panose="020B0604030504040204" pitchFamily="34" charset="0"/>
                <a:ea typeface="Tahoma" panose="020B0604030504040204" pitchFamily="34" charset="0"/>
                <a:cs typeface="Tahoma" panose="020B0604030504040204" pitchFamily="34" charset="0"/>
              </a:rPr>
            </a:br>
            <a:r>
              <a:rPr lang="th-TH" sz="3200" dirty="0">
                <a:effectLst/>
                <a:latin typeface="Tahoma" panose="020B0604030504040204" pitchFamily="34" charset="0"/>
                <a:ea typeface="Tahoma" panose="020B0604030504040204" pitchFamily="34" charset="0"/>
                <a:cs typeface="Tahoma" panose="020B0604030504040204" pitchFamily="34" charset="0"/>
              </a:rPr>
              <a:t>พ.ศ. ๒๕๖๑</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4979F3DE-BAA7-CE6C-AAEB-333B627CA433}"/>
              </a:ext>
            </a:extLst>
          </p:cNvPr>
          <p:cNvSpPr>
            <a:spLocks noGrp="1"/>
          </p:cNvSpPr>
          <p:nvPr>
            <p:ph idx="1"/>
          </p:nvPr>
        </p:nvSpPr>
        <p:spPr>
          <a:xfrm>
            <a:off x="677333" y="1466194"/>
            <a:ext cx="9145935" cy="5391806"/>
          </a:xfrm>
        </p:spPr>
        <p:txBody>
          <a:bodyPr>
            <a:normAutofit fontScale="92500" lnSpcReduction="10000"/>
          </a:bodyPr>
          <a:lstStyle/>
          <a:p>
            <a:pPr marL="0" indent="0">
              <a:spcBef>
                <a:spcPts val="0"/>
              </a:spcBef>
              <a:spcAft>
                <a:spcPts val="600"/>
              </a:spcAft>
              <a:buNone/>
            </a:pPr>
            <a:r>
              <a:rPr lang="th-TH" sz="2400" dirty="0">
                <a:effectLst/>
                <a:latin typeface="Tahoma" panose="020B0604030504040204" pitchFamily="34" charset="0"/>
                <a:ea typeface="Tahoma" panose="020B0604030504040204" pitchFamily="34" charset="0"/>
                <a:cs typeface="Tahoma" panose="020B0604030504040204" pitchFamily="34" charset="0"/>
              </a:rPr>
              <a:t>มาตรฐานที่ </a:t>
            </a:r>
            <a:r>
              <a:rPr lang="en-US" sz="2400" dirty="0">
                <a:effectLst/>
                <a:latin typeface="Tahoma" panose="020B0604030504040204" pitchFamily="34" charset="0"/>
                <a:ea typeface="Tahoma" panose="020B0604030504040204" pitchFamily="34" charset="0"/>
                <a:cs typeface="Tahoma" panose="020B0604030504040204" pitchFamily="34" charset="0"/>
              </a:rPr>
              <a:t>1 </a:t>
            </a:r>
            <a:r>
              <a:rPr lang="th-TH" sz="2400" dirty="0">
                <a:solidFill>
                  <a:srgbClr val="00B050"/>
                </a:solidFill>
                <a:effectLst/>
                <a:latin typeface="Tahoma" panose="020B0604030504040204" pitchFamily="34" charset="0"/>
                <a:ea typeface="Tahoma" panose="020B0604030504040204" pitchFamily="34" charset="0"/>
                <a:cs typeface="Tahoma" panose="020B0604030504040204" pitchFamily="34" charset="0"/>
              </a:rPr>
              <a:t>คุณภาพของผู้เรียน</a:t>
            </a:r>
          </a:p>
          <a:p>
            <a:pPr marL="0" marR="0" indent="0" algn="thaiDist">
              <a:lnSpc>
                <a:spcPct val="150000"/>
              </a:lnSpc>
              <a:spcBef>
                <a:spcPts val="0"/>
              </a:spcBef>
              <a:spcAft>
                <a:spcPts val="0"/>
              </a:spcAft>
              <a:buNone/>
            </a:pPr>
            <a:r>
              <a:rPr lang="th-TH" sz="2800" dirty="0">
                <a:effectLst/>
                <a:latin typeface="TH Niramit AS" panose="02000506000000020004" pitchFamily="2" charset="-34"/>
                <a:ea typeface="Calibri" panose="020F0502020204030204" pitchFamily="34" charset="0"/>
                <a:cs typeface="TH Niramit AS" panose="02000506000000020004" pitchFamily="2" charset="-34"/>
              </a:rPr>
              <a:t>   </a:t>
            </a:r>
            <a:r>
              <a:rPr lang="en-US" sz="3000" b="1" dirty="0">
                <a:effectLst/>
                <a:latin typeface="TH Niramit AS" panose="02000506000000020004" pitchFamily="2" charset="-34"/>
                <a:ea typeface="Calibri" panose="020F0502020204030204" pitchFamily="34" charset="0"/>
                <a:cs typeface="TH Niramit AS" panose="02000506000000020004" pitchFamily="2" charset="-34"/>
              </a:rPr>
              <a:t>1.1 </a:t>
            </a:r>
            <a:r>
              <a:rPr lang="th-TH" sz="3000" b="1" dirty="0">
                <a:effectLst/>
                <a:latin typeface="TH Niramit AS" panose="02000506000000020004" pitchFamily="2" charset="-34"/>
                <a:ea typeface="Calibri" panose="020F0502020204030204" pitchFamily="34" charset="0"/>
                <a:cs typeface="TH Niramit AS" panose="02000506000000020004" pitchFamily="2" charset="-34"/>
              </a:rPr>
              <a:t>ผลสัมฤทธิ์ทางวิชาการของผู้เรียน </a:t>
            </a:r>
            <a:endParaRPr lang="th-TH" sz="3000" b="1" dirty="0">
              <a:latin typeface="TH Niramit AS" panose="02000506000000020004" pitchFamily="2" charset="-34"/>
              <a:ea typeface="Calibri" panose="020F0502020204030204" pitchFamily="34" charset="0"/>
              <a:cs typeface="TH Niramit AS" panose="02000506000000020004" pitchFamily="2" charset="-34"/>
            </a:endParaRPr>
          </a:p>
          <a:p>
            <a:pPr marL="0" marR="0" indent="0" algn="thaiDist">
              <a:lnSpc>
                <a:spcPct val="150000"/>
              </a:lnSpc>
              <a:spcBef>
                <a:spcPts val="0"/>
              </a:spcBef>
              <a:spcAft>
                <a:spcPts val="0"/>
              </a:spcAft>
              <a:buNone/>
            </a:pPr>
            <a:r>
              <a:rPr lang="th-TH" sz="30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3000" b="1" dirty="0">
                <a:effectLst/>
                <a:latin typeface="TH Niramit AS" panose="02000506000000020004" pitchFamily="2" charset="-34"/>
                <a:ea typeface="Calibri" panose="020F0502020204030204" pitchFamily="34" charset="0"/>
                <a:cs typeface="TH Niramit AS" panose="02000506000000020004" pitchFamily="2" charset="-34"/>
              </a:rPr>
              <a:t>1) </a:t>
            </a:r>
            <a:r>
              <a:rPr lang="th-TH" sz="3000" b="1" dirty="0">
                <a:effectLst/>
                <a:latin typeface="TH Niramit AS" panose="02000506000000020004" pitchFamily="2" charset="-34"/>
                <a:ea typeface="Calibri" panose="020F0502020204030204" pitchFamily="34" charset="0"/>
                <a:cs typeface="TH Niramit AS" panose="02000506000000020004" pitchFamily="2" charset="-34"/>
              </a:rPr>
              <a:t>มีความสามารถในการอ่าน การเขียน การสื่อสาร และการคิดคำนวณ </a:t>
            </a:r>
            <a:endParaRPr lang="en-US" sz="30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nSpc>
                <a:spcPct val="150000"/>
              </a:lnSpc>
              <a:spcBef>
                <a:spcPts val="0"/>
              </a:spcBef>
              <a:spcAft>
                <a:spcPts val="0"/>
              </a:spcAft>
              <a:buNone/>
            </a:pPr>
            <a:r>
              <a:rPr lang="th-TH" sz="3000" b="1" dirty="0">
                <a:latin typeface="TH Niramit AS" panose="02000506000000020004" pitchFamily="2" charset="-34"/>
                <a:ea typeface="Calibri" panose="020F0502020204030204" pitchFamily="34" charset="0"/>
                <a:cs typeface="TH Niramit AS" panose="02000506000000020004" pitchFamily="2" charset="-34"/>
              </a:rPr>
              <a:t>        </a:t>
            </a:r>
            <a:r>
              <a:rPr lang="en-US" sz="3000" b="1" dirty="0">
                <a:effectLst/>
                <a:latin typeface="TH Niramit AS" panose="02000506000000020004" pitchFamily="2" charset="-34"/>
                <a:ea typeface="Calibri" panose="020F0502020204030204" pitchFamily="34" charset="0"/>
                <a:cs typeface="TH Niramit AS" panose="02000506000000020004" pitchFamily="2" charset="-34"/>
              </a:rPr>
              <a:t>2) </a:t>
            </a:r>
            <a:r>
              <a:rPr lang="th-TH" sz="3000" b="1" dirty="0">
                <a:effectLst/>
                <a:latin typeface="TH Niramit AS" panose="02000506000000020004" pitchFamily="2" charset="-34"/>
                <a:ea typeface="Calibri" panose="020F0502020204030204" pitchFamily="34" charset="0"/>
                <a:cs typeface="TH Niramit AS" panose="02000506000000020004" pitchFamily="2" charset="-34"/>
              </a:rPr>
              <a:t>มีความสามารถในการคิดวิเคราะห์ คิดอย่างมีวิจารณญาณ อภิปราย</a:t>
            </a:r>
          </a:p>
          <a:p>
            <a:pPr marL="0" marR="0" indent="0">
              <a:lnSpc>
                <a:spcPct val="150000"/>
              </a:lnSpc>
              <a:spcBef>
                <a:spcPts val="0"/>
              </a:spcBef>
              <a:spcAft>
                <a:spcPts val="0"/>
              </a:spcAft>
              <a:buNone/>
            </a:pPr>
            <a:r>
              <a:rPr lang="th-TH" sz="3000" b="1" dirty="0">
                <a:latin typeface="TH Niramit AS" panose="02000506000000020004" pitchFamily="2" charset="-34"/>
                <a:ea typeface="Calibri" panose="020F0502020204030204" pitchFamily="34" charset="0"/>
                <a:cs typeface="TH Niramit AS" panose="02000506000000020004" pitchFamily="2" charset="-34"/>
              </a:rPr>
              <a:t>            </a:t>
            </a:r>
            <a:r>
              <a:rPr lang="th-TH" sz="3000" b="1" dirty="0">
                <a:effectLst/>
                <a:latin typeface="TH Niramit AS" panose="02000506000000020004" pitchFamily="2" charset="-34"/>
                <a:ea typeface="Calibri" panose="020F0502020204030204" pitchFamily="34" charset="0"/>
                <a:cs typeface="TH Niramit AS" panose="02000506000000020004" pitchFamily="2" charset="-34"/>
              </a:rPr>
              <a:t>แลกเปลี่ยนความ คิดเห็น และแก้ปัญหา </a:t>
            </a:r>
          </a:p>
          <a:p>
            <a:pPr marL="0" marR="0" indent="0">
              <a:lnSpc>
                <a:spcPct val="150000"/>
              </a:lnSpc>
              <a:spcBef>
                <a:spcPts val="0"/>
              </a:spcBef>
              <a:spcAft>
                <a:spcPts val="0"/>
              </a:spcAft>
              <a:buNone/>
            </a:pPr>
            <a:r>
              <a:rPr lang="th-TH" sz="30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3000" b="1" dirty="0">
                <a:effectLst/>
                <a:latin typeface="TH Niramit AS" panose="02000506000000020004" pitchFamily="2" charset="-34"/>
                <a:ea typeface="Calibri" panose="020F0502020204030204" pitchFamily="34" charset="0"/>
                <a:cs typeface="TH Niramit AS" panose="02000506000000020004" pitchFamily="2" charset="-34"/>
              </a:rPr>
              <a:t>3) </a:t>
            </a:r>
            <a:r>
              <a:rPr lang="th-TH" sz="3000" b="1" dirty="0">
                <a:effectLst/>
                <a:latin typeface="TH Niramit AS" panose="02000506000000020004" pitchFamily="2" charset="-34"/>
                <a:ea typeface="Calibri" panose="020F0502020204030204" pitchFamily="34" charset="0"/>
                <a:cs typeface="TH Niramit AS" panose="02000506000000020004" pitchFamily="2" charset="-34"/>
              </a:rPr>
              <a:t>มีความสามารถในการสร้างนวัตกรรม </a:t>
            </a:r>
            <a:endParaRPr lang="en-US" sz="30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gn="thaiDist">
              <a:lnSpc>
                <a:spcPct val="150000"/>
              </a:lnSpc>
              <a:spcBef>
                <a:spcPts val="0"/>
              </a:spcBef>
              <a:spcAft>
                <a:spcPts val="0"/>
              </a:spcAft>
              <a:buNone/>
            </a:pPr>
            <a:r>
              <a:rPr lang="th-TH" sz="3000" b="1" dirty="0">
                <a:latin typeface="TH Niramit AS" panose="02000506000000020004" pitchFamily="2" charset="-34"/>
                <a:ea typeface="Calibri" panose="020F0502020204030204" pitchFamily="34" charset="0"/>
                <a:cs typeface="TH Niramit AS" panose="02000506000000020004" pitchFamily="2" charset="-34"/>
              </a:rPr>
              <a:t>        </a:t>
            </a:r>
            <a:r>
              <a:rPr lang="en-US" sz="3000" b="1" dirty="0">
                <a:effectLst/>
                <a:latin typeface="TH Niramit AS" panose="02000506000000020004" pitchFamily="2" charset="-34"/>
                <a:ea typeface="Calibri" panose="020F0502020204030204" pitchFamily="34" charset="0"/>
                <a:cs typeface="TH Niramit AS" panose="02000506000000020004" pitchFamily="2" charset="-34"/>
              </a:rPr>
              <a:t>4) </a:t>
            </a:r>
            <a:r>
              <a:rPr lang="th-TH" sz="3000" b="1" dirty="0">
                <a:effectLst/>
                <a:latin typeface="TH Niramit AS" panose="02000506000000020004" pitchFamily="2" charset="-34"/>
                <a:ea typeface="Calibri" panose="020F0502020204030204" pitchFamily="34" charset="0"/>
                <a:cs typeface="TH Niramit AS" panose="02000506000000020004" pitchFamily="2" charset="-34"/>
              </a:rPr>
              <a:t>มีความสามารถในการใช้เทคโนโลยี สารสนเทศและการสื่อสาร </a:t>
            </a:r>
            <a:endParaRPr lang="en-US" sz="30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gn="thaiDist">
              <a:lnSpc>
                <a:spcPct val="150000"/>
              </a:lnSpc>
              <a:spcBef>
                <a:spcPts val="0"/>
              </a:spcBef>
              <a:spcAft>
                <a:spcPts val="0"/>
              </a:spcAft>
              <a:buNone/>
            </a:pPr>
            <a:r>
              <a:rPr lang="th-TH" sz="3000" b="1" dirty="0">
                <a:latin typeface="TH Niramit AS" panose="02000506000000020004" pitchFamily="2" charset="-34"/>
                <a:ea typeface="Calibri" panose="020F0502020204030204" pitchFamily="34" charset="0"/>
                <a:cs typeface="TH Niramit AS" panose="02000506000000020004" pitchFamily="2" charset="-34"/>
              </a:rPr>
              <a:t>        </a:t>
            </a:r>
            <a:r>
              <a:rPr lang="en-US" sz="3000" b="1" dirty="0">
                <a:effectLst/>
                <a:latin typeface="TH Niramit AS" panose="02000506000000020004" pitchFamily="2" charset="-34"/>
                <a:ea typeface="Calibri" panose="020F0502020204030204" pitchFamily="34" charset="0"/>
                <a:cs typeface="TH Niramit AS" panose="02000506000000020004" pitchFamily="2" charset="-34"/>
              </a:rPr>
              <a:t>5) </a:t>
            </a:r>
            <a:r>
              <a:rPr lang="th-TH" sz="3000" b="1" dirty="0">
                <a:effectLst/>
                <a:latin typeface="TH Niramit AS" panose="02000506000000020004" pitchFamily="2" charset="-34"/>
                <a:ea typeface="Calibri" panose="020F0502020204030204" pitchFamily="34" charset="0"/>
                <a:cs typeface="TH Niramit AS" panose="02000506000000020004" pitchFamily="2" charset="-34"/>
              </a:rPr>
              <a:t>มีผลสัมฤทธิ์ทางการเรียนตามหลักสูตรสถานศึกษา </a:t>
            </a:r>
            <a:endParaRPr lang="en-US" sz="30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gn="thaiDist">
              <a:lnSpc>
                <a:spcPct val="150000"/>
              </a:lnSpc>
              <a:spcBef>
                <a:spcPts val="0"/>
              </a:spcBef>
              <a:spcAft>
                <a:spcPts val="0"/>
              </a:spcAft>
              <a:buNone/>
            </a:pPr>
            <a:r>
              <a:rPr lang="th-TH" sz="3000" b="1" dirty="0">
                <a:latin typeface="TH Niramit AS" panose="02000506000000020004" pitchFamily="2" charset="-34"/>
                <a:ea typeface="Calibri" panose="020F0502020204030204" pitchFamily="34" charset="0"/>
                <a:cs typeface="TH Niramit AS" panose="02000506000000020004" pitchFamily="2" charset="-34"/>
              </a:rPr>
              <a:t>        </a:t>
            </a:r>
            <a:r>
              <a:rPr lang="en-US" sz="3000" b="1" dirty="0">
                <a:effectLst/>
                <a:latin typeface="TH Niramit AS" panose="02000506000000020004" pitchFamily="2" charset="-34"/>
                <a:ea typeface="Calibri" panose="020F0502020204030204" pitchFamily="34" charset="0"/>
                <a:cs typeface="TH Niramit AS" panose="02000506000000020004" pitchFamily="2" charset="-34"/>
              </a:rPr>
              <a:t>6) </a:t>
            </a:r>
            <a:r>
              <a:rPr lang="th-TH" sz="3000" b="1" dirty="0">
                <a:effectLst/>
                <a:latin typeface="TH Niramit AS" panose="02000506000000020004" pitchFamily="2" charset="-34"/>
                <a:ea typeface="Calibri" panose="020F0502020204030204" pitchFamily="34" charset="0"/>
                <a:cs typeface="TH Niramit AS" panose="02000506000000020004" pitchFamily="2" charset="-34"/>
              </a:rPr>
              <a:t>มีความรู้ ทักษะพื้นฐาน และเจตคติที่ดีต่องานอาชีพ </a:t>
            </a:r>
            <a:endParaRPr lang="en-US" sz="3000" b="1" dirty="0">
              <a:effectLst/>
              <a:latin typeface="TH Niramit AS" panose="02000506000000020004" pitchFamily="2" charset="-34"/>
              <a:ea typeface="Calibri" panose="020F0502020204030204" pitchFamily="34" charset="0"/>
              <a:cs typeface="TH Niramit AS" panose="02000506000000020004" pitchFamily="2" charset="-34"/>
            </a:endParaRPr>
          </a:p>
          <a:p>
            <a:pPr marL="0" indent="0">
              <a:buNone/>
            </a:pPr>
            <a:endParaRPr lang="en-US" sz="2800"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09691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E30F1-B197-C1DF-0345-A277B918017D}"/>
              </a:ext>
            </a:extLst>
          </p:cNvPr>
          <p:cNvSpPr>
            <a:spLocks noGrp="1"/>
          </p:cNvSpPr>
          <p:nvPr>
            <p:ph type="title"/>
          </p:nvPr>
        </p:nvSpPr>
        <p:spPr/>
        <p:txBody>
          <a:bodyPr/>
          <a:lstStyle/>
          <a:p>
            <a:pPr algn="ctr"/>
            <a:r>
              <a:rPr kumimoji="0" lang="th-TH" sz="3200" b="0" i="0" u="none" strike="noStrike" kern="1200" cap="none" spc="0" normalizeH="0" baseline="0" noProof="0" dirty="0">
                <a:ln>
                  <a:noFill/>
                </a:ln>
                <a:solidFill>
                  <a:srgbClr val="90C226"/>
                </a:solidFill>
                <a:effectLst/>
                <a:uLnTx/>
                <a:uFillTx/>
                <a:latin typeface="Tahoma" panose="020B0604030504040204" pitchFamily="34" charset="0"/>
                <a:ea typeface="Tahoma" panose="020B0604030504040204" pitchFamily="34" charset="0"/>
                <a:cs typeface="Tahoma" panose="020B0604030504040204" pitchFamily="34" charset="0"/>
              </a:rPr>
              <a:t>มาตรฐานการศึกษา ระดับการศึกษาขั้นพื้นฐาน </a:t>
            </a:r>
            <a:br>
              <a:rPr kumimoji="0" lang="en-US" sz="3200" b="0" i="0" u="none" strike="noStrike" kern="1200" cap="none" spc="0" normalizeH="0" baseline="0" noProof="0" dirty="0">
                <a:ln>
                  <a:noFill/>
                </a:ln>
                <a:solidFill>
                  <a:srgbClr val="90C226"/>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th-TH" sz="3200" b="0" i="0" u="none" strike="noStrike" kern="1200" cap="none" spc="0" normalizeH="0" baseline="0" noProof="0" dirty="0">
                <a:ln>
                  <a:noFill/>
                </a:ln>
                <a:solidFill>
                  <a:srgbClr val="90C226"/>
                </a:solidFill>
                <a:effectLst/>
                <a:uLnTx/>
                <a:uFillTx/>
                <a:latin typeface="Tahoma" panose="020B0604030504040204" pitchFamily="34" charset="0"/>
                <a:ea typeface="Tahoma" panose="020B0604030504040204" pitchFamily="34" charset="0"/>
                <a:cs typeface="Tahoma" panose="020B0604030504040204" pitchFamily="34" charset="0"/>
              </a:rPr>
              <a:t>พ.ศ. ๒๕๖๑</a:t>
            </a:r>
            <a:endParaRPr lang="en-US" dirty="0"/>
          </a:p>
        </p:txBody>
      </p:sp>
      <p:sp>
        <p:nvSpPr>
          <p:cNvPr id="3" name="Content Placeholder 2">
            <a:extLst>
              <a:ext uri="{FF2B5EF4-FFF2-40B4-BE49-F238E27FC236}">
                <a16:creationId xmlns:a16="http://schemas.microsoft.com/office/drawing/2014/main" id="{DCD1C0DC-4CA0-3632-D632-C2C98E0B8BEB}"/>
              </a:ext>
            </a:extLst>
          </p:cNvPr>
          <p:cNvSpPr>
            <a:spLocks noGrp="1"/>
          </p:cNvSpPr>
          <p:nvPr>
            <p:ph idx="1"/>
          </p:nvPr>
        </p:nvSpPr>
        <p:spPr>
          <a:xfrm>
            <a:off x="677334" y="1765739"/>
            <a:ext cx="8596668" cy="4740164"/>
          </a:xfrm>
        </p:spPr>
        <p:txBody>
          <a:bodyPr/>
          <a:lstStyle/>
          <a:p>
            <a:pPr marL="0" marR="0" indent="0" algn="thaiDist">
              <a:lnSpc>
                <a:spcPct val="150000"/>
              </a:lnSpc>
              <a:spcBef>
                <a:spcPts val="0"/>
              </a:spcBef>
              <a:spcAft>
                <a:spcPts val="0"/>
              </a:spcAft>
              <a:buNone/>
            </a:pPr>
            <a:r>
              <a:rPr lang="th-TH" sz="2400" b="1" dirty="0">
                <a:effectLst/>
                <a:latin typeface="TH Niramit AS" panose="02000506000000020004" pitchFamily="2" charset="-34"/>
                <a:ea typeface="Tahoma" panose="020B0604030504040204" pitchFamily="34" charset="0"/>
                <a:cs typeface="TH Niramit AS" panose="02000506000000020004" pitchFamily="2" charset="-34"/>
              </a:rPr>
              <a:t>    </a:t>
            </a:r>
            <a:r>
              <a:rPr lang="en-US" sz="2800" b="1" dirty="0">
                <a:effectLst/>
                <a:latin typeface="TH Niramit AS" panose="02000506000000020004" pitchFamily="2" charset="-34"/>
                <a:ea typeface="Tahoma" panose="020B0604030504040204" pitchFamily="34" charset="0"/>
                <a:cs typeface="TH Niramit AS" panose="02000506000000020004" pitchFamily="2" charset="-34"/>
              </a:rPr>
              <a:t>1.2 </a:t>
            </a:r>
            <a:r>
              <a:rPr lang="th-TH" sz="2800" b="1" dirty="0">
                <a:effectLst/>
                <a:latin typeface="TH Niramit AS" panose="02000506000000020004" pitchFamily="2" charset="-34"/>
                <a:ea typeface="Tahoma" panose="020B0604030504040204" pitchFamily="34" charset="0"/>
                <a:cs typeface="TH Niramit AS" panose="02000506000000020004" pitchFamily="2" charset="-34"/>
              </a:rPr>
              <a:t>คุณลักษณะที่พึงประสงค์ของผู้เรียน </a:t>
            </a:r>
            <a:endParaRPr lang="en-US" sz="2800" b="1" dirty="0">
              <a:effectLst/>
              <a:latin typeface="TH Niramit AS" panose="02000506000000020004" pitchFamily="2" charset="-34"/>
              <a:ea typeface="Tahoma" panose="020B0604030504040204" pitchFamily="34" charset="0"/>
              <a:cs typeface="TH Niramit AS" panose="02000506000000020004" pitchFamily="2" charset="-34"/>
            </a:endParaRPr>
          </a:p>
          <a:p>
            <a:pPr marL="0" marR="0" indent="0" algn="thaiDist">
              <a:lnSpc>
                <a:spcPct val="150000"/>
              </a:lnSpc>
              <a:spcBef>
                <a:spcPts val="0"/>
              </a:spcBef>
              <a:spcAft>
                <a:spcPts val="0"/>
              </a:spcAft>
              <a:buNone/>
            </a:pPr>
            <a:r>
              <a:rPr lang="th-TH" sz="2800" b="1" dirty="0">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1)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การมีคุณลักษณะและค่านิยมที่ดีตามที่สถานศึกษากำหนด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gn="thaiDist">
              <a:lnSpc>
                <a:spcPct val="150000"/>
              </a:lnSpc>
              <a:spcBef>
                <a:spcPts val="0"/>
              </a:spcBef>
              <a:spcAft>
                <a:spcPts val="0"/>
              </a:spcAft>
              <a:buNone/>
            </a:pPr>
            <a:r>
              <a:rPr lang="th-TH" sz="28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2)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ความภูมิใจในท้องถิ่นและความเป็นไทย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gn="thaiDist">
              <a:lnSpc>
                <a:spcPct val="150000"/>
              </a:lnSpc>
              <a:spcBef>
                <a:spcPts val="0"/>
              </a:spcBef>
              <a:spcAft>
                <a:spcPts val="0"/>
              </a:spcAft>
              <a:buNone/>
            </a:pPr>
            <a:r>
              <a:rPr lang="th-TH" sz="28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3)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การยอมรับที่จะอยู่ร่วมกันบนความแตกต่าง และหลากหลาย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gn="thaiDist">
              <a:lnSpc>
                <a:spcPct val="150000"/>
              </a:lnSpc>
              <a:spcBef>
                <a:spcPts val="0"/>
              </a:spcBef>
              <a:spcAft>
                <a:spcPts val="0"/>
              </a:spcAft>
              <a:buNone/>
            </a:pPr>
            <a:r>
              <a:rPr lang="th-TH" sz="28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4)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สุขภาวะทางร่างกาย และจิตสังคม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indent="0">
              <a:buNone/>
            </a:pPr>
            <a:endParaRPr lang="en-US" dirty="0"/>
          </a:p>
        </p:txBody>
      </p:sp>
    </p:spTree>
    <p:extLst>
      <p:ext uri="{BB962C8B-B14F-4D97-AF65-F5344CB8AC3E}">
        <p14:creationId xmlns:p14="http://schemas.microsoft.com/office/powerpoint/2010/main" val="564428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2846-E62C-513D-DE73-56C7A465D2C6}"/>
              </a:ext>
            </a:extLst>
          </p:cNvPr>
          <p:cNvSpPr>
            <a:spLocks noGrp="1"/>
          </p:cNvSpPr>
          <p:nvPr>
            <p:ph type="title"/>
          </p:nvPr>
        </p:nvSpPr>
        <p:spPr>
          <a:xfrm>
            <a:off x="677334" y="430924"/>
            <a:ext cx="8596668" cy="1072055"/>
          </a:xfrm>
        </p:spPr>
        <p:txBody>
          <a:bodyPr/>
          <a:lstStyle/>
          <a:p>
            <a:pPr algn="ctr"/>
            <a:r>
              <a:rPr kumimoji="0" lang="th-TH" sz="3200" b="0" i="0" u="none" strike="noStrike" kern="1200" cap="none" spc="0" normalizeH="0" baseline="0" noProof="0" dirty="0">
                <a:ln>
                  <a:noFill/>
                </a:ln>
                <a:solidFill>
                  <a:srgbClr val="90C226"/>
                </a:solidFill>
                <a:effectLst/>
                <a:uLnTx/>
                <a:uFillTx/>
                <a:latin typeface="Tahoma" panose="020B0604030504040204" pitchFamily="34" charset="0"/>
                <a:ea typeface="Tahoma" panose="020B0604030504040204" pitchFamily="34" charset="0"/>
                <a:cs typeface="Tahoma" panose="020B0604030504040204" pitchFamily="34" charset="0"/>
              </a:rPr>
              <a:t>มาตรฐานการศึกษา ระดับการศึกษาขั้นพื้นฐาน </a:t>
            </a:r>
            <a:br>
              <a:rPr kumimoji="0" lang="en-US" sz="3200" b="0" i="0" u="none" strike="noStrike" kern="1200" cap="none" spc="0" normalizeH="0" baseline="0" noProof="0" dirty="0">
                <a:ln>
                  <a:noFill/>
                </a:ln>
                <a:solidFill>
                  <a:srgbClr val="90C226"/>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th-TH" sz="3200" b="0" i="0" u="none" strike="noStrike" kern="1200" cap="none" spc="0" normalizeH="0" baseline="0" noProof="0" dirty="0">
                <a:ln>
                  <a:noFill/>
                </a:ln>
                <a:solidFill>
                  <a:srgbClr val="90C226"/>
                </a:solidFill>
                <a:effectLst/>
                <a:uLnTx/>
                <a:uFillTx/>
                <a:latin typeface="Tahoma" panose="020B0604030504040204" pitchFamily="34" charset="0"/>
                <a:ea typeface="Tahoma" panose="020B0604030504040204" pitchFamily="34" charset="0"/>
                <a:cs typeface="Tahoma" panose="020B0604030504040204" pitchFamily="34" charset="0"/>
              </a:rPr>
              <a:t>พ.ศ. ๒๕๖๑</a:t>
            </a:r>
            <a:endParaRPr lang="en-US" dirty="0"/>
          </a:p>
        </p:txBody>
      </p:sp>
      <p:sp>
        <p:nvSpPr>
          <p:cNvPr id="3" name="Content Placeholder 2">
            <a:extLst>
              <a:ext uri="{FF2B5EF4-FFF2-40B4-BE49-F238E27FC236}">
                <a16:creationId xmlns:a16="http://schemas.microsoft.com/office/drawing/2014/main" id="{83E98B34-21E0-A5EC-A0C6-2F2072B10FAC}"/>
              </a:ext>
            </a:extLst>
          </p:cNvPr>
          <p:cNvSpPr>
            <a:spLocks noGrp="1"/>
          </p:cNvSpPr>
          <p:nvPr>
            <p:ph idx="1"/>
          </p:nvPr>
        </p:nvSpPr>
        <p:spPr>
          <a:xfrm>
            <a:off x="677334" y="1502979"/>
            <a:ext cx="9139328" cy="5080701"/>
          </a:xfrm>
        </p:spPr>
        <p:txBody>
          <a:bodyPr>
            <a:normAutofit fontScale="92500"/>
          </a:bodyPr>
          <a:lstStyle/>
          <a:p>
            <a:pPr marL="0" marR="0" indent="0" algn="thaiDist">
              <a:lnSpc>
                <a:spcPct val="107000"/>
              </a:lnSpc>
              <a:spcBef>
                <a:spcPts val="0"/>
              </a:spcBef>
              <a:spcAft>
                <a:spcPts val="0"/>
              </a:spcAft>
              <a:buNone/>
            </a:pPr>
            <a:r>
              <a:rPr lang="th-TH" sz="2400" dirty="0">
                <a:effectLst/>
                <a:latin typeface="Tahoma" panose="020B0604030504040204" pitchFamily="34" charset="0"/>
                <a:ea typeface="Tahoma" panose="020B0604030504040204" pitchFamily="34" charset="0"/>
                <a:cs typeface="Tahoma" panose="020B0604030504040204" pitchFamily="34" charset="0"/>
              </a:rPr>
              <a:t>มาตรฐานที่ </a:t>
            </a:r>
            <a:r>
              <a:rPr lang="en-US" sz="2400" dirty="0">
                <a:effectLst/>
                <a:latin typeface="Tahoma" panose="020B0604030504040204" pitchFamily="34" charset="0"/>
                <a:ea typeface="Tahoma" panose="020B0604030504040204" pitchFamily="34" charset="0"/>
                <a:cs typeface="Tahoma" panose="020B0604030504040204" pitchFamily="34" charset="0"/>
              </a:rPr>
              <a:t>2 </a:t>
            </a:r>
            <a:r>
              <a:rPr lang="th-TH" sz="2400" dirty="0">
                <a:solidFill>
                  <a:srgbClr val="00B050"/>
                </a:solidFill>
                <a:effectLst/>
                <a:latin typeface="Tahoma" panose="020B0604030504040204" pitchFamily="34" charset="0"/>
                <a:ea typeface="Tahoma" panose="020B0604030504040204" pitchFamily="34" charset="0"/>
                <a:cs typeface="Tahoma" panose="020B0604030504040204" pitchFamily="34" charset="0"/>
              </a:rPr>
              <a:t>กระบวนการบริหารและการจัดการ </a:t>
            </a:r>
            <a:endParaRPr lang="en-US" sz="2400" dirty="0">
              <a:solidFill>
                <a:srgbClr val="00B050"/>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thaiDist">
              <a:lnSpc>
                <a:spcPct val="150000"/>
              </a:lnSpc>
              <a:spcBef>
                <a:spcPts val="0"/>
              </a:spcBef>
              <a:spcAft>
                <a:spcPts val="0"/>
              </a:spcAft>
              <a:buNone/>
            </a:pPr>
            <a:r>
              <a:rPr lang="th-TH" sz="28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2.1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มีเป้าหมายวิสัยทัศน์และพันธกิจที่สถานศึกษากำหนดชัดเจน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gn="thaiDist">
              <a:lnSpc>
                <a:spcPct val="150000"/>
              </a:lnSpc>
              <a:spcBef>
                <a:spcPts val="0"/>
              </a:spcBef>
              <a:spcAft>
                <a:spcPts val="0"/>
              </a:spcAft>
              <a:buNone/>
            </a:pPr>
            <a:r>
              <a:rPr lang="th-TH" sz="28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2.2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มีระบบบริหารจัดการคุณภาพของสถานศึกษา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nSpc>
                <a:spcPct val="150000"/>
              </a:lnSpc>
              <a:spcBef>
                <a:spcPts val="0"/>
              </a:spcBef>
              <a:spcAft>
                <a:spcPts val="0"/>
              </a:spcAft>
              <a:buNone/>
            </a:pPr>
            <a:r>
              <a:rPr lang="th-TH" sz="28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2.3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ดำเนินงานพัฒนาวิชาการที่เน้นคุณภาพผู้เรียนรอบด้านตามหลักสูตรสถานศึกษา</a:t>
            </a:r>
          </a:p>
          <a:p>
            <a:pPr marL="0" marR="0" indent="0">
              <a:lnSpc>
                <a:spcPct val="150000"/>
              </a:lnSpc>
              <a:spcBef>
                <a:spcPts val="0"/>
              </a:spcBef>
              <a:spcAft>
                <a:spcPts val="0"/>
              </a:spcAft>
              <a:buNone/>
            </a:pPr>
            <a:r>
              <a:rPr lang="th-TH" sz="2800" b="1" dirty="0">
                <a:latin typeface="TH Niramit AS" panose="02000506000000020004" pitchFamily="2" charset="-34"/>
                <a:ea typeface="Calibri" panose="020F0502020204030204" pitchFamily="34" charset="0"/>
                <a:cs typeface="TH Niramit AS" panose="02000506000000020004" pitchFamily="2" charset="-34"/>
              </a:rPr>
              <a:t>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และทุกกลุ่มเป้าหมาย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gn="thaiDist">
              <a:lnSpc>
                <a:spcPct val="150000"/>
              </a:lnSpc>
              <a:spcBef>
                <a:spcPts val="0"/>
              </a:spcBef>
              <a:spcAft>
                <a:spcPts val="0"/>
              </a:spcAft>
              <a:buNone/>
            </a:pPr>
            <a:r>
              <a:rPr lang="th-TH" sz="28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2.4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พัฒนาครูและบุคลากรให้มีความเชี่ยวชาญทางวิชาชีพ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nSpc>
                <a:spcPct val="150000"/>
              </a:lnSpc>
              <a:spcBef>
                <a:spcPts val="0"/>
              </a:spcBef>
              <a:spcAft>
                <a:spcPts val="0"/>
              </a:spcAft>
              <a:buNone/>
            </a:pPr>
            <a:r>
              <a:rPr lang="th-TH" sz="28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2.5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จัดสภาพแวดล้อมทางกายภาพและสังคมที่เอื้อต่อการจัดการเรียนรู้อย่างมีคุณภาพ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nSpc>
                <a:spcPct val="150000"/>
              </a:lnSpc>
              <a:spcBef>
                <a:spcPts val="0"/>
              </a:spcBef>
              <a:spcAft>
                <a:spcPts val="0"/>
              </a:spcAft>
              <a:buNone/>
            </a:pPr>
            <a:r>
              <a:rPr lang="th-TH" sz="28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2.6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จัดระบบเทคโนโลยีสารสนเทศเพื่อสนับสนุนการบริหารจัดการและการจัดการเรียนรู้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indent="0">
              <a:buNone/>
            </a:pPr>
            <a:endParaRPr lang="en-US" dirty="0"/>
          </a:p>
        </p:txBody>
      </p:sp>
    </p:spTree>
    <p:extLst>
      <p:ext uri="{BB962C8B-B14F-4D97-AF65-F5344CB8AC3E}">
        <p14:creationId xmlns:p14="http://schemas.microsoft.com/office/powerpoint/2010/main" val="74527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75320-DBB7-7F0E-8A0F-AF6E060FA781}"/>
              </a:ext>
            </a:extLst>
          </p:cNvPr>
          <p:cNvSpPr>
            <a:spLocks noGrp="1"/>
          </p:cNvSpPr>
          <p:nvPr>
            <p:ph type="title"/>
          </p:nvPr>
        </p:nvSpPr>
        <p:spPr/>
        <p:txBody>
          <a:bodyPr/>
          <a:lstStyle/>
          <a:p>
            <a:pPr algn="ctr"/>
            <a:r>
              <a:rPr kumimoji="0" lang="th-TH" sz="3200" b="0" i="0" u="none" strike="noStrike" kern="1200" cap="none" spc="0" normalizeH="0" baseline="0" noProof="0" dirty="0">
                <a:ln>
                  <a:noFill/>
                </a:ln>
                <a:solidFill>
                  <a:srgbClr val="90C226"/>
                </a:solidFill>
                <a:effectLst/>
                <a:uLnTx/>
                <a:uFillTx/>
                <a:latin typeface="Tahoma" panose="020B0604030504040204" pitchFamily="34" charset="0"/>
                <a:ea typeface="Tahoma" panose="020B0604030504040204" pitchFamily="34" charset="0"/>
                <a:cs typeface="Tahoma" panose="020B0604030504040204" pitchFamily="34" charset="0"/>
              </a:rPr>
              <a:t>มาตรฐานการศึกษา ระดับการศึกษาขั้นพื้นฐาน </a:t>
            </a:r>
            <a:br>
              <a:rPr kumimoji="0" lang="en-US" sz="3200" b="0" i="0" u="none" strike="noStrike" kern="1200" cap="none" spc="0" normalizeH="0" baseline="0" noProof="0" dirty="0">
                <a:ln>
                  <a:noFill/>
                </a:ln>
                <a:solidFill>
                  <a:srgbClr val="90C226"/>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th-TH" sz="3200" b="0" i="0" u="none" strike="noStrike" kern="1200" cap="none" spc="0" normalizeH="0" baseline="0" noProof="0" dirty="0">
                <a:ln>
                  <a:noFill/>
                </a:ln>
                <a:solidFill>
                  <a:srgbClr val="90C226"/>
                </a:solidFill>
                <a:effectLst/>
                <a:uLnTx/>
                <a:uFillTx/>
                <a:latin typeface="Tahoma" panose="020B0604030504040204" pitchFamily="34" charset="0"/>
                <a:ea typeface="Tahoma" panose="020B0604030504040204" pitchFamily="34" charset="0"/>
                <a:cs typeface="Tahoma" panose="020B0604030504040204" pitchFamily="34" charset="0"/>
              </a:rPr>
              <a:t>พ.ศ. ๒๕๖๑</a:t>
            </a:r>
            <a:endParaRPr lang="en-US" dirty="0"/>
          </a:p>
        </p:txBody>
      </p:sp>
      <p:sp>
        <p:nvSpPr>
          <p:cNvPr id="3" name="Content Placeholder 2">
            <a:extLst>
              <a:ext uri="{FF2B5EF4-FFF2-40B4-BE49-F238E27FC236}">
                <a16:creationId xmlns:a16="http://schemas.microsoft.com/office/drawing/2014/main" id="{9508282C-CFF4-4B8C-1790-0FF30CE9DD70}"/>
              </a:ext>
            </a:extLst>
          </p:cNvPr>
          <p:cNvSpPr>
            <a:spLocks noGrp="1"/>
          </p:cNvSpPr>
          <p:nvPr>
            <p:ph idx="1"/>
          </p:nvPr>
        </p:nvSpPr>
        <p:spPr>
          <a:xfrm>
            <a:off x="677334" y="1750685"/>
            <a:ext cx="8845038" cy="4963624"/>
          </a:xfrm>
        </p:spPr>
        <p:txBody>
          <a:bodyPr>
            <a:normAutofit fontScale="92500"/>
          </a:bodyPr>
          <a:lstStyle/>
          <a:p>
            <a:pPr marL="0" marR="0" indent="0" algn="thaiDist">
              <a:lnSpc>
                <a:spcPct val="107000"/>
              </a:lnSpc>
              <a:spcBef>
                <a:spcPts val="0"/>
              </a:spcBef>
              <a:spcAft>
                <a:spcPts val="0"/>
              </a:spcAft>
              <a:buNone/>
            </a:pPr>
            <a:r>
              <a:rPr lang="th-TH" sz="2400" dirty="0">
                <a:effectLst/>
                <a:latin typeface="Tahoma" panose="020B0604030504040204" pitchFamily="34" charset="0"/>
                <a:ea typeface="Tahoma" panose="020B0604030504040204" pitchFamily="34" charset="0"/>
                <a:cs typeface="Tahoma" panose="020B0604030504040204" pitchFamily="34" charset="0"/>
              </a:rPr>
              <a:t>มาตรฐานที่ </a:t>
            </a:r>
            <a:r>
              <a:rPr lang="en-US" sz="2400" dirty="0">
                <a:effectLst/>
                <a:latin typeface="Tahoma" panose="020B0604030504040204" pitchFamily="34" charset="0"/>
                <a:ea typeface="Tahoma" panose="020B0604030504040204" pitchFamily="34" charset="0"/>
                <a:cs typeface="Tahoma" panose="020B0604030504040204" pitchFamily="34" charset="0"/>
              </a:rPr>
              <a:t>3 </a:t>
            </a:r>
            <a:r>
              <a:rPr lang="th-TH" sz="2400" dirty="0">
                <a:solidFill>
                  <a:srgbClr val="00B050"/>
                </a:solidFill>
                <a:effectLst/>
                <a:latin typeface="Tahoma" panose="020B0604030504040204" pitchFamily="34" charset="0"/>
                <a:ea typeface="Tahoma" panose="020B0604030504040204" pitchFamily="34" charset="0"/>
                <a:cs typeface="Tahoma" panose="020B0604030504040204" pitchFamily="34" charset="0"/>
              </a:rPr>
              <a:t>กระบวนการจัดการเรียนการสอนที่เน้นผู้เรียนเป็นสำคัญ </a:t>
            </a:r>
            <a:endParaRPr lang="en-US" sz="2400" dirty="0">
              <a:solidFill>
                <a:srgbClr val="00B050"/>
              </a:solidFill>
              <a:effectLst/>
              <a:latin typeface="Tahoma" panose="020B0604030504040204" pitchFamily="34" charset="0"/>
              <a:ea typeface="Tahoma" panose="020B0604030504040204" pitchFamily="34" charset="0"/>
              <a:cs typeface="Tahoma" panose="020B0604030504040204" pitchFamily="34" charset="0"/>
            </a:endParaRPr>
          </a:p>
          <a:p>
            <a:pPr marL="0" marR="0" indent="0">
              <a:lnSpc>
                <a:spcPct val="150000"/>
              </a:lnSpc>
              <a:spcBef>
                <a:spcPts val="0"/>
              </a:spcBef>
              <a:spcAft>
                <a:spcPts val="0"/>
              </a:spcAft>
              <a:buNone/>
            </a:pPr>
            <a:r>
              <a:rPr lang="th-TH" sz="2800"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3.1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จัดการเรียนรู้ผ่านกระบวนการคิดและปฏิบัติจริง และสามารถนำไปประยุกต์ใช้</a:t>
            </a:r>
          </a:p>
          <a:p>
            <a:pPr marL="0" marR="0" indent="0">
              <a:lnSpc>
                <a:spcPct val="150000"/>
              </a:lnSpc>
              <a:spcBef>
                <a:spcPts val="0"/>
              </a:spcBef>
              <a:spcAft>
                <a:spcPts val="0"/>
              </a:spcAft>
              <a:buNone/>
            </a:pPr>
            <a:r>
              <a:rPr lang="th-TH" sz="2800" b="1" dirty="0">
                <a:latin typeface="TH Niramit AS" panose="02000506000000020004" pitchFamily="2" charset="-34"/>
                <a:ea typeface="Calibri" panose="020F0502020204030204" pitchFamily="34" charset="0"/>
                <a:cs typeface="TH Niramit AS" panose="02000506000000020004" pitchFamily="2" charset="-34"/>
              </a:rPr>
              <a:t>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ในชีวิตได้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nSpc>
                <a:spcPct val="150000"/>
              </a:lnSpc>
              <a:spcBef>
                <a:spcPts val="0"/>
              </a:spcBef>
              <a:spcAft>
                <a:spcPts val="0"/>
              </a:spcAft>
              <a:buNone/>
            </a:pPr>
            <a:r>
              <a:rPr lang="th-TH" sz="28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3.2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ใช้สื่อเทคโนโลยีสารสนเทศ และแหล่งเรียนรู้ที่เอื้อต่อการเรียนรู้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nSpc>
                <a:spcPct val="150000"/>
              </a:lnSpc>
              <a:spcBef>
                <a:spcPts val="0"/>
              </a:spcBef>
              <a:spcAft>
                <a:spcPts val="0"/>
              </a:spcAft>
              <a:buNone/>
            </a:pPr>
            <a:r>
              <a:rPr lang="th-TH" sz="28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3.3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มีการบริหารจัดการชั้นเรียนเชิงบวก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nSpc>
                <a:spcPct val="150000"/>
              </a:lnSpc>
              <a:spcBef>
                <a:spcPts val="0"/>
              </a:spcBef>
              <a:spcAft>
                <a:spcPts val="0"/>
              </a:spcAft>
              <a:buNone/>
            </a:pPr>
            <a:r>
              <a:rPr lang="th-TH" sz="28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3.4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ตรวจสอบและประเมินผู้เรียนอย่างเป็นระบบ และนำผลมาพัฒนาผู้เรียน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marR="0" indent="0">
              <a:lnSpc>
                <a:spcPct val="150000"/>
              </a:lnSpc>
              <a:spcBef>
                <a:spcPts val="0"/>
              </a:spcBef>
              <a:spcAft>
                <a:spcPts val="0"/>
              </a:spcAft>
              <a:buNone/>
            </a:pPr>
            <a:r>
              <a:rPr lang="th-TH" sz="2800" b="1" dirty="0">
                <a:effectLst/>
                <a:latin typeface="TH Niramit AS" panose="02000506000000020004" pitchFamily="2" charset="-34"/>
                <a:ea typeface="Calibri" panose="020F0502020204030204" pitchFamily="34" charset="0"/>
                <a:cs typeface="TH Niramit AS" panose="02000506000000020004" pitchFamily="2" charset="-34"/>
              </a:rPr>
              <a:t>    </a:t>
            </a:r>
            <a:r>
              <a:rPr lang="en-US" sz="2800" b="1" dirty="0">
                <a:effectLst/>
                <a:latin typeface="TH Niramit AS" panose="02000506000000020004" pitchFamily="2" charset="-34"/>
                <a:ea typeface="Calibri" panose="020F0502020204030204" pitchFamily="34" charset="0"/>
                <a:cs typeface="TH Niramit AS" panose="02000506000000020004" pitchFamily="2" charset="-34"/>
              </a:rPr>
              <a:t>3.5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มีการแลกเปลี่ยนเรียนรู้และให้ข้อมูลสะท้อนกลับเพื่อพัฒนาและปรับปรุง</a:t>
            </a:r>
          </a:p>
          <a:p>
            <a:pPr marL="0" marR="0" indent="0">
              <a:lnSpc>
                <a:spcPct val="150000"/>
              </a:lnSpc>
              <a:spcBef>
                <a:spcPts val="0"/>
              </a:spcBef>
              <a:spcAft>
                <a:spcPts val="0"/>
              </a:spcAft>
              <a:buNone/>
            </a:pPr>
            <a:r>
              <a:rPr lang="th-TH" sz="2800" b="1" dirty="0">
                <a:latin typeface="TH Niramit AS" panose="02000506000000020004" pitchFamily="2" charset="-34"/>
                <a:ea typeface="Calibri" panose="020F0502020204030204" pitchFamily="34" charset="0"/>
                <a:cs typeface="TH Niramit AS" panose="02000506000000020004" pitchFamily="2" charset="-34"/>
              </a:rPr>
              <a:t>          </a:t>
            </a:r>
            <a:r>
              <a:rPr lang="th-TH" sz="2800" b="1" dirty="0">
                <a:effectLst/>
                <a:latin typeface="TH Niramit AS" panose="02000506000000020004" pitchFamily="2" charset="-34"/>
                <a:ea typeface="Calibri" panose="020F0502020204030204" pitchFamily="34" charset="0"/>
                <a:cs typeface="TH Niramit AS" panose="02000506000000020004" pitchFamily="2" charset="-34"/>
              </a:rPr>
              <a:t>การจัดการเรียนรู้ </a:t>
            </a:r>
            <a:endParaRPr lang="en-US" sz="2800" b="1" dirty="0">
              <a:effectLst/>
              <a:latin typeface="TH Niramit AS" panose="02000506000000020004" pitchFamily="2" charset="-34"/>
              <a:ea typeface="Calibri" panose="020F0502020204030204" pitchFamily="34" charset="0"/>
              <a:cs typeface="TH Niramit AS" panose="02000506000000020004" pitchFamily="2" charset="-34"/>
            </a:endParaRPr>
          </a:p>
          <a:p>
            <a:pPr marL="0" indent="0">
              <a:buNone/>
            </a:pPr>
            <a:endParaRPr lang="en-US" dirty="0"/>
          </a:p>
        </p:txBody>
      </p:sp>
    </p:spTree>
    <p:extLst>
      <p:ext uri="{BB962C8B-B14F-4D97-AF65-F5344CB8AC3E}">
        <p14:creationId xmlns:p14="http://schemas.microsoft.com/office/powerpoint/2010/main" val="287782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EAF459-C4B5-3639-18F0-32B18A983F6A}"/>
              </a:ext>
            </a:extLst>
          </p:cNvPr>
          <p:cNvSpPr>
            <a:spLocks noGrp="1"/>
          </p:cNvSpPr>
          <p:nvPr>
            <p:ph idx="1"/>
          </p:nvPr>
        </p:nvSpPr>
        <p:spPr>
          <a:xfrm>
            <a:off x="775494" y="2134126"/>
            <a:ext cx="8596668" cy="3880773"/>
          </a:xfrm>
        </p:spPr>
        <p:txBody>
          <a:bodyPr/>
          <a:lstStyle/>
          <a:p>
            <a:pPr marL="0" indent="0" algn="ctr">
              <a:buNone/>
            </a:pPr>
            <a:r>
              <a:rPr kumimoji="0" lang="th-TH" sz="3200" b="1" i="0" u="none" strike="noStrike" kern="1200" cap="none" spc="0" normalizeH="0" baseline="0" noProof="0" dirty="0">
                <a:ln>
                  <a:noFill/>
                </a:ln>
                <a:solidFill>
                  <a:srgbClr val="002060"/>
                </a:solidFill>
                <a:effectLst/>
                <a:uLnTx/>
                <a:uFillTx/>
                <a:latin typeface="Tahoma" panose="020B0604030504040204" pitchFamily="34" charset="0"/>
                <a:ea typeface="Tahoma" panose="020B0604030504040204" pitchFamily="34" charset="0"/>
                <a:cs typeface="Tahoma" panose="020B0604030504040204" pitchFamily="34" charset="0"/>
              </a:rPr>
              <a:t> หลักการและแนวคิดของการประกันคุณภาพ</a:t>
            </a:r>
          </a:p>
          <a:p>
            <a:pPr marL="0" indent="0" algn="ctr">
              <a:buNone/>
            </a:pPr>
            <a:br>
              <a:rPr kumimoji="0" lang="en-US" sz="3200" b="1" i="0" u="none" strike="noStrike" kern="1200" cap="none" spc="0" normalizeH="0" baseline="0" noProof="0" dirty="0">
                <a:ln>
                  <a:noFill/>
                </a:ln>
                <a:solidFill>
                  <a:srgbClr val="002060"/>
                </a:solidFill>
                <a:effectLst/>
                <a:uLnTx/>
                <a:uFillTx/>
                <a:latin typeface="Tahoma" panose="020B0604030504040204" pitchFamily="34" charset="0"/>
                <a:ea typeface="Tahoma" panose="020B0604030504040204" pitchFamily="34" charset="0"/>
                <a:cs typeface="Tahoma" panose="020B0604030504040204" pitchFamily="34" charset="0"/>
              </a:rPr>
            </a:br>
            <a:r>
              <a:rPr lang="th-TH" sz="3200" b="1" dirty="0">
                <a:solidFill>
                  <a:srgbClr val="00B050"/>
                </a:solidFill>
                <a:latin typeface="Tahoma" panose="020B0604030504040204" pitchFamily="34" charset="0"/>
                <a:ea typeface="Tahoma" panose="020B0604030504040204" pitchFamily="34" charset="0"/>
                <a:cs typeface="Tahoma" panose="020B0604030504040204" pitchFamily="34" charset="0"/>
              </a:rPr>
              <a:t>(</a:t>
            </a:r>
            <a:r>
              <a:rPr kumimoji="0" lang="en-US" sz="3200" b="1" i="0" u="none" strike="noStrike" kern="1200" cap="none" spc="0" normalizeH="0" baseline="0" noProof="0" dirty="0">
                <a:ln>
                  <a:noFill/>
                </a:ln>
                <a:solidFill>
                  <a:srgbClr val="00B050"/>
                </a:solidFill>
                <a:effectLst/>
                <a:uLnTx/>
                <a:uFillTx/>
                <a:latin typeface="Tahoma" panose="020B0604030504040204" pitchFamily="34" charset="0"/>
                <a:ea typeface="Tahoma" panose="020B0604030504040204" pitchFamily="34" charset="0"/>
                <a:cs typeface="Tahoma" panose="020B0604030504040204" pitchFamily="34" charset="0"/>
              </a:rPr>
              <a:t>Quality Assurance Principles </a:t>
            </a:r>
            <a:endParaRPr kumimoji="0" lang="th-TH" sz="3200" b="1" i="0" u="none" strike="noStrike" kern="1200" cap="none" spc="0" normalizeH="0" baseline="0" noProof="0" dirty="0">
              <a:ln>
                <a:noFill/>
              </a:ln>
              <a:solidFill>
                <a:srgbClr val="00B050"/>
              </a:solidFill>
              <a:effectLst/>
              <a:uLnTx/>
              <a:uFillTx/>
              <a:latin typeface="Tahoma" panose="020B0604030504040204" pitchFamily="34" charset="0"/>
              <a:ea typeface="Tahoma" panose="020B0604030504040204" pitchFamily="34" charset="0"/>
              <a:cs typeface="Tahoma" panose="020B0604030504040204" pitchFamily="34" charset="0"/>
            </a:endParaRPr>
          </a:p>
          <a:p>
            <a:pPr marL="0" indent="0" algn="ctr">
              <a:buNone/>
            </a:pPr>
            <a:r>
              <a:rPr kumimoji="0" lang="en-US" sz="3200" b="1" i="0" u="none" strike="noStrike" kern="1200" cap="none" spc="0" normalizeH="0" baseline="0" noProof="0" dirty="0">
                <a:ln>
                  <a:noFill/>
                </a:ln>
                <a:solidFill>
                  <a:srgbClr val="00B050"/>
                </a:solidFill>
                <a:effectLst/>
                <a:uLnTx/>
                <a:uFillTx/>
                <a:latin typeface="Tahoma" panose="020B0604030504040204" pitchFamily="34" charset="0"/>
                <a:ea typeface="Tahoma" panose="020B0604030504040204" pitchFamily="34" charset="0"/>
                <a:cs typeface="Tahoma" panose="020B0604030504040204" pitchFamily="34" charset="0"/>
              </a:rPr>
              <a:t>and Procedures</a:t>
            </a:r>
            <a:r>
              <a:rPr kumimoji="0" lang="th-TH" sz="3200" b="1" i="0" u="none" strike="noStrike" kern="1200" cap="none" spc="0" normalizeH="0" baseline="0" noProof="0" dirty="0">
                <a:ln>
                  <a:noFill/>
                </a:ln>
                <a:solidFill>
                  <a:srgbClr val="00B050"/>
                </a:solidFill>
                <a:effectLst/>
                <a:uLnTx/>
                <a:uFillTx/>
                <a:latin typeface="Tahoma" panose="020B0604030504040204" pitchFamily="34" charset="0"/>
                <a:ea typeface="Tahoma" panose="020B0604030504040204" pitchFamily="34" charset="0"/>
                <a:cs typeface="Tahoma" panose="020B0604030504040204" pitchFamily="34" charset="0"/>
              </a:rPr>
              <a:t>)</a:t>
            </a:r>
            <a:endParaRPr lang="en-US" dirty="0">
              <a:solidFill>
                <a:srgbClr val="00B050"/>
              </a:solidFill>
            </a:endParaRPr>
          </a:p>
        </p:txBody>
      </p:sp>
    </p:spTree>
    <p:extLst>
      <p:ext uri="{BB962C8B-B14F-4D97-AF65-F5344CB8AC3E}">
        <p14:creationId xmlns:p14="http://schemas.microsoft.com/office/powerpoint/2010/main" val="2105922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21B91F-3C66-7D17-B81B-2001962F3CB2}"/>
              </a:ext>
            </a:extLst>
          </p:cNvPr>
          <p:cNvSpPr>
            <a:spLocks noGrp="1"/>
          </p:cNvSpPr>
          <p:nvPr>
            <p:ph idx="1"/>
          </p:nvPr>
        </p:nvSpPr>
        <p:spPr>
          <a:xfrm>
            <a:off x="432406" y="630622"/>
            <a:ext cx="9479036" cy="5601450"/>
          </a:xfrm>
        </p:spPr>
        <p:txBody>
          <a:bodyPr>
            <a:normAutofit/>
          </a:bodyPr>
          <a:lstStyle/>
          <a:p>
            <a:pPr marL="0" marR="0" indent="0" algn="thaiDist">
              <a:lnSpc>
                <a:spcPct val="150000"/>
              </a:lnSpc>
              <a:spcBef>
                <a:spcPts val="0"/>
              </a:spcBef>
              <a:spcAft>
                <a:spcPts val="800"/>
              </a:spcAft>
              <a:buNone/>
            </a:pPr>
            <a:r>
              <a:rPr lang="th-TH" sz="3200" b="1" dirty="0">
                <a:solidFill>
                  <a:srgbClr val="00B050"/>
                </a:solidFill>
                <a:effectLst/>
                <a:latin typeface="Tahoma" panose="020B0604030504040204" pitchFamily="34" charset="0"/>
                <a:ea typeface="Tahoma" panose="020B0604030504040204" pitchFamily="34" charset="0"/>
                <a:cs typeface="Tahoma" panose="020B0604030504040204" pitchFamily="34" charset="0"/>
              </a:rPr>
              <a:t>การประกันคุณภาพ (</a:t>
            </a:r>
            <a:r>
              <a:rPr lang="en-US" sz="3200" b="1" dirty="0">
                <a:solidFill>
                  <a:srgbClr val="00B050"/>
                </a:solidFill>
                <a:effectLst/>
                <a:latin typeface="Tahoma" panose="020B0604030504040204" pitchFamily="34" charset="0"/>
                <a:ea typeface="Tahoma" panose="020B0604030504040204" pitchFamily="34" charset="0"/>
                <a:cs typeface="Tahoma" panose="020B0604030504040204" pitchFamily="34" charset="0"/>
              </a:rPr>
              <a:t>Quality Assurance) </a:t>
            </a:r>
            <a:endParaRPr lang="th-TH" sz="3200" b="1" dirty="0">
              <a:solidFill>
                <a:srgbClr val="00B050"/>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thaiDist">
              <a:lnSpc>
                <a:spcPct val="150000"/>
              </a:lnSpc>
              <a:spcBef>
                <a:spcPts val="0"/>
              </a:spcBef>
              <a:spcAft>
                <a:spcPts val="800"/>
              </a:spcAft>
              <a:buNone/>
            </a:pPr>
            <a:r>
              <a:rPr lang="th-TH" sz="3200" b="1"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th-TH" sz="3200" dirty="0">
                <a:effectLst/>
                <a:latin typeface="Tahoma" panose="020B0604030504040204" pitchFamily="34" charset="0"/>
                <a:ea typeface="Tahoma" panose="020B0604030504040204" pitchFamily="34" charset="0"/>
                <a:cs typeface="Tahoma" panose="020B0604030504040204" pitchFamily="34" charset="0"/>
              </a:rPr>
              <a:t>เป็นวิธีบริหารจัดการเพื่อเป็นหลักประกันหรือสร้างความมั่นใจว่ากระบวนการหรือการดำเนินงานจะทำให้ได้ผลลัพธ์ที่มีคุณภาพตรงตามที่กำหนด  การประกันคุณภาพเป็นการบริหารจัดการเพื่อให้เกิดประสิทธิผล และสร้างความพึงพอใจให้ผู้ใช้ว่าผลลัพธ์นั้นมีคุณภาพ </a:t>
            </a: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solidFill>
                <a:srgbClr val="002060"/>
              </a:solidFill>
            </a:endParaRPr>
          </a:p>
        </p:txBody>
      </p:sp>
    </p:spTree>
    <p:extLst>
      <p:ext uri="{BB962C8B-B14F-4D97-AF65-F5344CB8AC3E}">
        <p14:creationId xmlns:p14="http://schemas.microsoft.com/office/powerpoint/2010/main" val="3073809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E26D5-EB00-28E4-7662-6196ED829225}"/>
              </a:ext>
            </a:extLst>
          </p:cNvPr>
          <p:cNvSpPr>
            <a:spLocks noGrp="1"/>
          </p:cNvSpPr>
          <p:nvPr>
            <p:ph type="title"/>
          </p:nvPr>
        </p:nvSpPr>
        <p:spPr>
          <a:xfrm>
            <a:off x="285448" y="451757"/>
            <a:ext cx="9658652" cy="5954486"/>
          </a:xfrm>
        </p:spPr>
        <p:txBody>
          <a:bodyPr>
            <a:normAutofit/>
          </a:bodyPr>
          <a:lstStyle/>
          <a:p>
            <a:pPr marL="0" marR="0" indent="457200">
              <a:lnSpc>
                <a:spcPct val="150000"/>
              </a:lnSpc>
              <a:spcBef>
                <a:spcPts val="0"/>
              </a:spcBef>
              <a:spcAft>
                <a:spcPts val="800"/>
              </a:spcAft>
            </a:pPr>
            <a:r>
              <a:rPr lang="th-TH" sz="3100" b="1" dirty="0">
                <a:solidFill>
                  <a:srgbClr val="00B050"/>
                </a:solidFill>
                <a:effectLst/>
                <a:latin typeface="Tahoma" panose="020B0604030504040204" pitchFamily="34" charset="0"/>
                <a:ea typeface="Tahoma" panose="020B0604030504040204" pitchFamily="34" charset="0"/>
                <a:cs typeface="Tahoma" panose="020B0604030504040204" pitchFamily="34" charset="0"/>
              </a:rPr>
              <a:t>การประกันคุณภาพภายใน </a:t>
            </a:r>
            <a:r>
              <a:rPr lang="en-US" sz="3100" b="1" dirty="0">
                <a:solidFill>
                  <a:srgbClr val="00B050"/>
                </a:solidFill>
                <a:effectLst/>
                <a:latin typeface="Tahoma" panose="020B0604030504040204" pitchFamily="34" charset="0"/>
                <a:ea typeface="Tahoma" panose="020B0604030504040204" pitchFamily="34" charset="0"/>
                <a:cs typeface="Tahoma" panose="020B0604030504040204" pitchFamily="34" charset="0"/>
              </a:rPr>
              <a:t>(Internal Quality Assurance</a:t>
            </a:r>
            <a:r>
              <a:rPr lang="en-US" sz="3100" b="1" dirty="0">
                <a:solidFill>
                  <a:srgbClr val="00B050"/>
                </a:solidFill>
                <a:latin typeface="Tahoma" panose="020B0604030504040204" pitchFamily="34" charset="0"/>
                <a:ea typeface="Tahoma" panose="020B0604030504040204" pitchFamily="34" charset="0"/>
                <a:cs typeface="Tahoma" panose="020B0604030504040204" pitchFamily="34" charset="0"/>
              </a:rPr>
              <a:t>)</a:t>
            </a:r>
            <a:br>
              <a:rPr lang="th-TH" sz="31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br>
            <a:r>
              <a:rPr lang="th-TH" sz="31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r>
              <a:rPr lang="th-TH" sz="3100" dirty="0">
                <a:solidFill>
                  <a:srgbClr val="002060"/>
                </a:solidFill>
                <a:effectLst/>
                <a:latin typeface="Tahoma" panose="020B0604030504040204" pitchFamily="34" charset="0"/>
                <a:ea typeface="Tahoma" panose="020B0604030504040204" pitchFamily="34" charset="0"/>
                <a:cs typeface="Tahoma" panose="020B0604030504040204" pitchFamily="34" charset="0"/>
              </a:rPr>
              <a:t>เป็นการสร้างระบบและกลไกในการพัฒนาติดตาม ตรวจสอบ และประเมินการดำเนินงานของสถานศึกษา ให้เป็นไปตามเป้าหมายและระดับคุณภาพตามมาตรฐานที่สถานศึกษาและหรือหน่วยงานต้นสังกัดกำหนด</a:t>
            </a:r>
            <a:br>
              <a:rPr lang="en-US" sz="2400" dirty="0">
                <a:effectLst/>
                <a:latin typeface="Calibri" panose="020F0502020204030204" pitchFamily="34" charset="0"/>
                <a:ea typeface="Calibri" panose="020F0502020204030204" pitchFamily="34" charset="0"/>
                <a:cs typeface="Cordia New" panose="020B0304020202020204" pitchFamily="34" charset="-34"/>
              </a:rPr>
            </a:br>
            <a:endParaRPr lang="en-US" dirty="0"/>
          </a:p>
        </p:txBody>
      </p:sp>
    </p:spTree>
    <p:extLst>
      <p:ext uri="{BB962C8B-B14F-4D97-AF65-F5344CB8AC3E}">
        <p14:creationId xmlns:p14="http://schemas.microsoft.com/office/powerpoint/2010/main" val="345530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3A392-D9FB-213A-38FC-D61356448979}"/>
              </a:ext>
            </a:extLst>
          </p:cNvPr>
          <p:cNvSpPr>
            <a:spLocks noGrp="1"/>
          </p:cNvSpPr>
          <p:nvPr>
            <p:ph type="title"/>
          </p:nvPr>
        </p:nvSpPr>
        <p:spPr>
          <a:xfrm>
            <a:off x="677333" y="609600"/>
            <a:ext cx="9462709" cy="5905500"/>
          </a:xfrm>
        </p:spPr>
        <p:txBody>
          <a:bodyPr>
            <a:normAutofit/>
          </a:bodyPr>
          <a:lstStyle/>
          <a:p>
            <a:pPr>
              <a:lnSpc>
                <a:spcPct val="150000"/>
              </a:lnSpc>
            </a:pPr>
            <a:r>
              <a:rPr lang="th-TH" sz="28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r>
              <a:rPr lang="th-TH" sz="2800" b="1" dirty="0">
                <a:solidFill>
                  <a:srgbClr val="00B050"/>
                </a:solidFill>
                <a:effectLst/>
                <a:latin typeface="Tahoma" panose="020B0604030504040204" pitchFamily="34" charset="0"/>
                <a:ea typeface="Tahoma" panose="020B0604030504040204" pitchFamily="34" charset="0"/>
                <a:cs typeface="Tahoma" panose="020B0604030504040204" pitchFamily="34" charset="0"/>
              </a:rPr>
              <a:t>การประกันคุณภาพภายนอก</a:t>
            </a:r>
            <a:r>
              <a:rPr lang="th-TH" sz="2800" dirty="0">
                <a:solidFill>
                  <a:srgbClr val="00B05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rgbClr val="00B050"/>
                </a:solidFill>
                <a:latin typeface="Tahoma" panose="020B0604030504040204" pitchFamily="34" charset="0"/>
                <a:ea typeface="Tahoma" panose="020B0604030504040204" pitchFamily="34" charset="0"/>
                <a:cs typeface="Tahoma" panose="020B0604030504040204" pitchFamily="34" charset="0"/>
              </a:rPr>
              <a:t>(External Quality Assessment)</a:t>
            </a:r>
            <a:br>
              <a:rPr lang="th-TH" sz="2800" dirty="0">
                <a:solidFill>
                  <a:srgbClr val="002060"/>
                </a:solidFill>
                <a:effectLst/>
                <a:latin typeface="Tahoma" panose="020B0604030504040204" pitchFamily="34" charset="0"/>
                <a:ea typeface="Tahoma" panose="020B0604030504040204" pitchFamily="34" charset="0"/>
                <a:cs typeface="Tahoma" panose="020B0604030504040204" pitchFamily="34" charset="0"/>
              </a:rPr>
            </a:br>
            <a:r>
              <a:rPr lang="th-TH" sz="28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เป็นการประเมินผลและการติดตามตรวจสอบคุณภาพและมาตรฐานการศึกษาของสถานศึกษาจากภายนอก โดยสำนักงานรับรองมาตรฐานและประเมินคุณภาพการศึกษา</a:t>
            </a:r>
            <a:r>
              <a:rPr lang="en-US" sz="28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r>
              <a:rPr lang="th-TH" sz="2800" dirty="0">
                <a:solidFill>
                  <a:srgbClr val="002060"/>
                </a:solidFill>
                <a:effectLst/>
                <a:latin typeface="Tahoma" panose="020B0604030504040204" pitchFamily="34" charset="0"/>
                <a:ea typeface="Tahoma" panose="020B0604030504040204" pitchFamily="34" charset="0"/>
                <a:cs typeface="Tahoma" panose="020B0604030504040204" pitchFamily="34" charset="0"/>
              </a:rPr>
              <a:t>องค์การมหาชน) หรือสมศ. หรือบุคคลหรือหน่วยงานภายนอกที่สำนักงานดังกล่าวรับรองเพื่อเป็นการประกันคุณภาพให้มีการพัฒนาคุณภาพและมาตรฐานการศึกษาของสถานศึกษามีหลักเกณฑ์และวิธีการประเมินที่เป็นไปในทิศทางเดียวกัน</a:t>
            </a:r>
            <a:endPar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400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6FACA-8D6A-11DD-3C42-B57302225FFD}"/>
              </a:ext>
            </a:extLst>
          </p:cNvPr>
          <p:cNvSpPr>
            <a:spLocks noGrp="1"/>
          </p:cNvSpPr>
          <p:nvPr>
            <p:ph type="ctrTitle"/>
          </p:nvPr>
        </p:nvSpPr>
        <p:spPr>
          <a:xfrm>
            <a:off x="765372" y="395321"/>
            <a:ext cx="9250325" cy="666224"/>
          </a:xfrm>
        </p:spPr>
        <p:txBody>
          <a:bodyPr/>
          <a:lstStyle/>
          <a:p>
            <a:pPr marL="0" marR="0" lvl="0" indent="0" algn="thaiDist" defTabSz="457200" rtl="0" eaLnBrk="1" fontAlgn="auto" latinLnBrk="0" hangingPunct="1">
              <a:lnSpc>
                <a:spcPct val="150000"/>
              </a:lnSpc>
              <a:spcBef>
                <a:spcPts val="0"/>
              </a:spcBef>
              <a:spcAft>
                <a:spcPts val="0"/>
              </a:spcAft>
              <a:buClr>
                <a:srgbClr val="90C226"/>
              </a:buClr>
              <a:buSzPct val="80000"/>
              <a:buFont typeface="Wingdings 3" charset="2"/>
              <a:buNone/>
              <a:tabLst/>
              <a:defRPr/>
            </a:pPr>
            <a:r>
              <a:rPr kumimoji="0" lang="th-TH" sz="2800" b="1" i="0" u="none" strike="noStrike" kern="1200" cap="none" spc="0" normalizeH="0" baseline="0" noProof="0" dirty="0">
                <a:ln>
                  <a:noFill/>
                </a:ln>
                <a:solidFill>
                  <a:srgbClr val="00B050"/>
                </a:solidFill>
                <a:effectLst/>
                <a:uLnTx/>
                <a:uFillTx/>
                <a:latin typeface="Tahoma" panose="020B0604030504040204" pitchFamily="34" charset="0"/>
                <a:ea typeface="Tahoma" panose="020B0604030504040204" pitchFamily="34" charset="0"/>
                <a:cs typeface="Tahoma" panose="020B0604030504040204" pitchFamily="34" charset="0"/>
              </a:rPr>
              <a:t>แนวคิดเกี่ยวกับการปรับปรุงคุณภาพตามวงจร </a:t>
            </a:r>
            <a:r>
              <a:rPr kumimoji="0" lang="en-US" sz="2800" b="1" i="0" u="none" strike="noStrike" kern="1200" cap="none" spc="0" normalizeH="0" baseline="0" noProof="0" dirty="0">
                <a:ln>
                  <a:noFill/>
                </a:ln>
                <a:solidFill>
                  <a:srgbClr val="00B050"/>
                </a:solidFill>
                <a:effectLst/>
                <a:uLnTx/>
                <a:uFillTx/>
                <a:latin typeface="Tahoma" panose="020B0604030504040204" pitchFamily="34" charset="0"/>
                <a:ea typeface="Tahoma" panose="020B0604030504040204" pitchFamily="34" charset="0"/>
                <a:cs typeface="Tahoma" panose="020B0604030504040204" pitchFamily="34" charset="0"/>
              </a:rPr>
              <a:t>PDCA </a:t>
            </a:r>
            <a:endParaRPr lang="en-US" dirty="0"/>
          </a:p>
        </p:txBody>
      </p:sp>
      <p:sp>
        <p:nvSpPr>
          <p:cNvPr id="3" name="Subtitle 2">
            <a:extLst>
              <a:ext uri="{FF2B5EF4-FFF2-40B4-BE49-F238E27FC236}">
                <a16:creationId xmlns:a16="http://schemas.microsoft.com/office/drawing/2014/main" id="{6B293811-EC20-D180-EBB8-68766294DE4E}"/>
              </a:ext>
            </a:extLst>
          </p:cNvPr>
          <p:cNvSpPr>
            <a:spLocks noGrp="1"/>
          </p:cNvSpPr>
          <p:nvPr>
            <p:ph type="subTitle" idx="1"/>
          </p:nvPr>
        </p:nvSpPr>
        <p:spPr>
          <a:xfrm>
            <a:off x="618227" y="1324304"/>
            <a:ext cx="9635683" cy="5138375"/>
          </a:xfrm>
        </p:spPr>
        <p:txBody>
          <a:bodyPr>
            <a:normAutofit/>
          </a:bodyPr>
          <a:lstStyle/>
          <a:p>
            <a:pPr marL="0" marR="0" indent="457200" algn="l">
              <a:lnSpc>
                <a:spcPct val="150000"/>
              </a:lnSpc>
              <a:spcBef>
                <a:spcPts val="0"/>
              </a:spcBef>
              <a:spcAft>
                <a:spcPts val="0"/>
              </a:spcAft>
            </a:pPr>
            <a:r>
              <a:rPr lang="en-US" sz="2800" dirty="0">
                <a:solidFill>
                  <a:srgbClr val="202124"/>
                </a:solidFill>
                <a:effectLst/>
                <a:latin typeface="Arial Black" panose="020B0A04020102020204" pitchFamily="34" charset="0"/>
                <a:ea typeface="Times New Roman" panose="02020603050405020304" pitchFamily="18" charset="0"/>
                <a:cs typeface="Cordia New" panose="020B0304020202020204" pitchFamily="34" charset="-34"/>
              </a:rPr>
              <a:t>The 4 stages in the quality assurance process are: </a:t>
            </a:r>
          </a:p>
          <a:p>
            <a:pPr marL="0" marR="0" indent="457200" algn="l">
              <a:lnSpc>
                <a:spcPct val="150000"/>
              </a:lnSpc>
              <a:spcBef>
                <a:spcPts val="0"/>
              </a:spcBef>
              <a:spcAft>
                <a:spcPts val="0"/>
              </a:spcAft>
            </a:pPr>
            <a:r>
              <a:rPr lang="en-US" sz="2800" dirty="0">
                <a:solidFill>
                  <a:srgbClr val="202124"/>
                </a:solidFill>
                <a:effectLst/>
                <a:latin typeface="Arial Black" panose="020B0A04020102020204" pitchFamily="34" charset="0"/>
                <a:ea typeface="Times New Roman" panose="02020603050405020304" pitchFamily="18" charset="0"/>
                <a:cs typeface="Cordia New" panose="020B0304020202020204" pitchFamily="34" charset="-34"/>
              </a:rPr>
              <a:t>- </a:t>
            </a:r>
            <a:r>
              <a:rPr kumimoji="0" lang="th-TH" sz="280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การวางแผน (</a:t>
            </a:r>
            <a:r>
              <a:rPr kumimoji="0" lang="en-US" sz="280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Plan </a:t>
            </a:r>
            <a:r>
              <a:rPr kumimoji="0" lang="th-TH" sz="280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en-US" sz="280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 P)</a:t>
            </a:r>
            <a:r>
              <a:rPr lang="en-US" sz="2800" dirty="0">
                <a:solidFill>
                  <a:srgbClr val="202124"/>
                </a:solidFill>
                <a:effectLst/>
                <a:latin typeface="Arial Black" panose="020B0A04020102020204" pitchFamily="34" charset="0"/>
                <a:ea typeface="Times New Roman" panose="02020603050405020304" pitchFamily="18" charset="0"/>
                <a:cs typeface="Cordia New" panose="020B0304020202020204" pitchFamily="34" charset="-34"/>
              </a:rPr>
              <a:t> </a:t>
            </a:r>
          </a:p>
          <a:p>
            <a:pPr marL="0" marR="0" indent="457200" algn="l">
              <a:lnSpc>
                <a:spcPct val="150000"/>
              </a:lnSpc>
              <a:spcBef>
                <a:spcPts val="0"/>
              </a:spcBef>
              <a:spcAft>
                <a:spcPts val="0"/>
              </a:spcAft>
            </a:pPr>
            <a:r>
              <a:rPr lang="en-US" sz="2800" dirty="0">
                <a:solidFill>
                  <a:srgbClr val="202124"/>
                </a:solidFill>
                <a:latin typeface="Arial Black" panose="020B0A04020102020204" pitchFamily="34" charset="0"/>
                <a:ea typeface="Times New Roman" panose="02020603050405020304" pitchFamily="18" charset="0"/>
                <a:cs typeface="Cordia New" panose="020B0304020202020204" pitchFamily="34" charset="-34"/>
              </a:rPr>
              <a:t>- </a:t>
            </a:r>
            <a:r>
              <a:rPr kumimoji="0" lang="th-TH" sz="280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การปฏิบัติตามแผน (</a:t>
            </a:r>
            <a:r>
              <a:rPr lang="en-US" sz="2800" dirty="0">
                <a:solidFill>
                  <a:srgbClr val="202124"/>
                </a:solidFill>
                <a:latin typeface="Tahoma" panose="020B0604030504040204" pitchFamily="34" charset="0"/>
                <a:ea typeface="Tahoma" panose="020B0604030504040204" pitchFamily="34" charset="0"/>
                <a:cs typeface="Tahoma" panose="020B0604030504040204" pitchFamily="34" charset="0"/>
              </a:rPr>
              <a:t>I</a:t>
            </a:r>
            <a:r>
              <a:rPr lang="en-US" sz="2800" dirty="0">
                <a:solidFill>
                  <a:srgbClr val="202124"/>
                </a:solidFill>
                <a:effectLst/>
                <a:latin typeface="Tahoma" panose="020B0604030504040204" pitchFamily="34" charset="0"/>
                <a:ea typeface="Tahoma" panose="020B0604030504040204" pitchFamily="34" charset="0"/>
                <a:cs typeface="Tahoma" panose="020B0604030504040204" pitchFamily="34" charset="0"/>
              </a:rPr>
              <a:t>mplement(Do)</a:t>
            </a:r>
            <a:r>
              <a:rPr kumimoji="0" lang="en-US" sz="280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 - </a:t>
            </a:r>
            <a:r>
              <a:rPr lang="en-US" sz="2800" dirty="0">
                <a:solidFill>
                  <a:srgbClr val="202124"/>
                </a:solidFill>
                <a:effectLst/>
                <a:latin typeface="Tahoma" panose="020B0604030504040204" pitchFamily="34" charset="0"/>
                <a:ea typeface="Tahoma" panose="020B0604030504040204" pitchFamily="34" charset="0"/>
                <a:cs typeface="Tahoma" panose="020B0604030504040204" pitchFamily="34" charset="0"/>
              </a:rPr>
              <a:t>D) </a:t>
            </a:r>
          </a:p>
          <a:p>
            <a:pPr marL="0" marR="0" indent="457200" algn="l">
              <a:lnSpc>
                <a:spcPct val="150000"/>
              </a:lnSpc>
              <a:spcBef>
                <a:spcPts val="0"/>
              </a:spcBef>
              <a:spcAft>
                <a:spcPts val="0"/>
              </a:spcAft>
            </a:pPr>
            <a:r>
              <a:rPr lang="en-US" sz="2800" dirty="0">
                <a:solidFill>
                  <a:srgbClr val="202124"/>
                </a:solidFill>
                <a:effectLst/>
                <a:latin typeface="Arial Black" panose="020B0A04020102020204" pitchFamily="34" charset="0"/>
                <a:ea typeface="Times New Roman" panose="02020603050405020304" pitchFamily="18" charset="0"/>
                <a:cs typeface="Cordia New" panose="020B0304020202020204" pitchFamily="34" charset="-34"/>
              </a:rPr>
              <a:t>- </a:t>
            </a:r>
            <a:r>
              <a:rPr kumimoji="0" lang="th-TH" sz="280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การตรวจสอบ (</a:t>
            </a:r>
            <a:r>
              <a:rPr kumimoji="0" lang="en-US" sz="280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Check - C)</a:t>
            </a:r>
            <a:endParaRPr lang="en-US" sz="2800" dirty="0">
              <a:solidFill>
                <a:srgbClr val="202124"/>
              </a:solidFill>
              <a:effectLst/>
              <a:latin typeface="Arial Black" panose="020B0A04020102020204" pitchFamily="34" charset="0"/>
              <a:ea typeface="Times New Roman" panose="02020603050405020304" pitchFamily="18" charset="0"/>
              <a:cs typeface="Cordia New" panose="020B0304020202020204" pitchFamily="34" charset="-34"/>
            </a:endParaRPr>
          </a:p>
          <a:p>
            <a:pPr marL="0" marR="0" indent="457200" algn="l">
              <a:lnSpc>
                <a:spcPct val="150000"/>
              </a:lnSpc>
              <a:spcBef>
                <a:spcPts val="0"/>
              </a:spcBef>
              <a:spcAft>
                <a:spcPts val="0"/>
              </a:spcAft>
            </a:pPr>
            <a:r>
              <a:rPr lang="en-US" sz="2800" dirty="0">
                <a:solidFill>
                  <a:srgbClr val="202124"/>
                </a:solidFill>
                <a:effectLst/>
                <a:latin typeface="Arial Black" panose="020B0A04020102020204" pitchFamily="34" charset="0"/>
                <a:ea typeface="Times New Roman" panose="02020603050405020304" pitchFamily="18" charset="0"/>
                <a:cs typeface="Cordia New" panose="020B0304020202020204" pitchFamily="34" charset="-34"/>
              </a:rPr>
              <a:t>- </a:t>
            </a:r>
            <a:r>
              <a:rPr kumimoji="0" lang="th-TH" sz="280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การกำหนดมาตรการแก้ไขปัญหา (</a:t>
            </a:r>
            <a:r>
              <a:rPr kumimoji="0" lang="en-US" sz="2800" i="0" u="none" strike="noStrike" kern="1200" cap="none" spc="0" normalizeH="0" baseline="0" noProof="0" dirty="0">
                <a:ln>
                  <a:noFill/>
                </a:ln>
                <a:solidFill>
                  <a:srgbClr val="202124"/>
                </a:solidFill>
                <a:effectLst/>
                <a:uLnTx/>
                <a:uFillTx/>
                <a:latin typeface="Tahoma" panose="020B0604030504040204" pitchFamily="34" charset="0"/>
                <a:ea typeface="Tahoma" panose="020B0604030504040204" pitchFamily="34" charset="0"/>
                <a:cs typeface="Tahoma" panose="020B0604030504040204" pitchFamily="34" charset="0"/>
              </a:rPr>
              <a:t>Adjust (</a:t>
            </a:r>
            <a:r>
              <a:rPr kumimoji="0" lang="en-US" sz="280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Act) - A)</a:t>
            </a:r>
            <a:endParaRPr lang="en-US" dirty="0"/>
          </a:p>
        </p:txBody>
      </p:sp>
    </p:spTree>
    <p:extLst>
      <p:ext uri="{BB962C8B-B14F-4D97-AF65-F5344CB8AC3E}">
        <p14:creationId xmlns:p14="http://schemas.microsoft.com/office/powerpoint/2010/main" val="3555996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61AAA-4EC4-5CA0-7B95-A66C1B009B51}"/>
              </a:ext>
            </a:extLst>
          </p:cNvPr>
          <p:cNvSpPr>
            <a:spLocks noGrp="1"/>
          </p:cNvSpPr>
          <p:nvPr>
            <p:ph type="title"/>
          </p:nvPr>
        </p:nvSpPr>
        <p:spPr>
          <a:xfrm>
            <a:off x="677334" y="609599"/>
            <a:ext cx="8596668" cy="2147427"/>
          </a:xfrm>
        </p:spPr>
        <p:txBody>
          <a:bodyPr>
            <a:normAutofit fontScale="90000"/>
          </a:bodyPr>
          <a:lstStyle/>
          <a:p>
            <a:pPr marL="0" marR="0" lvl="0" indent="0" defTabSz="457200" rtl="0" eaLnBrk="1" fontAlgn="auto" latinLnBrk="0" hangingPunct="1">
              <a:lnSpc>
                <a:spcPct val="150000"/>
              </a:lnSpc>
              <a:spcBef>
                <a:spcPts val="0"/>
              </a:spcBef>
              <a:spcAft>
                <a:spcPts val="0"/>
              </a:spcAft>
              <a:buClr>
                <a:srgbClr val="90C226"/>
              </a:buClr>
              <a:buSzPct val="80000"/>
              <a:buFont typeface="Wingdings 3" charset="2"/>
              <a:buNone/>
              <a:tabLst/>
              <a:defRPr/>
            </a:pPr>
            <a:r>
              <a:rPr lang="en-US" sz="3100" b="1" dirty="0">
                <a:solidFill>
                  <a:srgbClr val="393E42"/>
                </a:solidFill>
                <a:effectLst/>
                <a:latin typeface="Proxima Nova"/>
                <a:ea typeface="Times New Roman" panose="02020603050405020304" pitchFamily="18" charset="0"/>
                <a:cs typeface="Times New Roman" panose="02020603050405020304" pitchFamily="18" charset="0"/>
              </a:rPr>
              <a:t>Stage 1: PLAN</a:t>
            </a:r>
            <a:br>
              <a:rPr lang="en-US" sz="3100" dirty="0">
                <a:effectLst/>
                <a:latin typeface="Calibri" panose="020F0502020204030204" pitchFamily="34" charset="0"/>
                <a:ea typeface="Calibri" panose="020F0502020204030204" pitchFamily="34" charset="0"/>
                <a:cs typeface="Cordia New" panose="020B0304020202020204" pitchFamily="34" charset="-34"/>
              </a:rPr>
            </a:br>
            <a:r>
              <a:rPr lang="en-US" sz="3100" dirty="0">
                <a:effectLst/>
                <a:latin typeface="Calibri" panose="020F0502020204030204" pitchFamily="34" charset="0"/>
                <a:ea typeface="Calibri" panose="020F0502020204030204" pitchFamily="34" charset="0"/>
                <a:cs typeface="Cordia New" panose="020B0304020202020204" pitchFamily="34" charset="-34"/>
              </a:rPr>
              <a:t>     </a:t>
            </a:r>
            <a:r>
              <a:rPr kumimoji="0" lang="th-TH" sz="3100" b="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ขั้นตอนการศึกษาปัญหา กำหนดเป้าหมายการแก้ปัญหา และการวางแผนการแก้ปัญหาในการปฏิบัติงาน </a:t>
            </a:r>
            <a:br>
              <a:rPr kumimoji="0" lang="en-US" sz="2800" b="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a:extLst>
              <a:ext uri="{FF2B5EF4-FFF2-40B4-BE49-F238E27FC236}">
                <a16:creationId xmlns:a16="http://schemas.microsoft.com/office/drawing/2014/main" id="{C51E4DCB-3315-C356-CDC8-DEB7A5AA45A6}"/>
              </a:ext>
            </a:extLst>
          </p:cNvPr>
          <p:cNvSpPr>
            <a:spLocks noGrp="1"/>
          </p:cNvSpPr>
          <p:nvPr>
            <p:ph idx="1"/>
          </p:nvPr>
        </p:nvSpPr>
        <p:spPr>
          <a:xfrm>
            <a:off x="677334" y="2757026"/>
            <a:ext cx="8976117" cy="3880773"/>
          </a:xfrm>
        </p:spPr>
        <p:txBody>
          <a:bodyPr/>
          <a:lstStyle/>
          <a:p>
            <a:pPr marL="0" marR="0" indent="457200">
              <a:lnSpc>
                <a:spcPct val="150000"/>
              </a:lnSpc>
              <a:spcBef>
                <a:spcPts val="2250"/>
              </a:spcBef>
              <a:spcAft>
                <a:spcPts val="1500"/>
              </a:spcAft>
            </a:pPr>
            <a:r>
              <a:rPr lang="en-US" sz="2800" dirty="0">
                <a:solidFill>
                  <a:srgbClr val="393E42"/>
                </a:solidFill>
                <a:effectLst/>
                <a:latin typeface="Tahoma" panose="020B0604030504040204" pitchFamily="34" charset="0"/>
                <a:ea typeface="Tahoma" panose="020B0604030504040204" pitchFamily="34" charset="0"/>
                <a:cs typeface="Tahoma" panose="020B0604030504040204" pitchFamily="34" charset="0"/>
              </a:rPr>
              <a:t>In this first crucial stage, a quality assurance technician or manager will determine clear-cut goals to produce high-quality products and suggest suitable processes to execute those objectives. At this stage, the business can predict any potential problems.</a:t>
            </a:r>
            <a:endParaRPr lang="en-US" sz="2800" dirty="0">
              <a:effectLst/>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834825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68A9E-9A71-D2D9-DCC3-16F652E9832F}"/>
              </a:ext>
            </a:extLst>
          </p:cNvPr>
          <p:cNvSpPr>
            <a:spLocks noGrp="1"/>
          </p:cNvSpPr>
          <p:nvPr>
            <p:ph type="title"/>
          </p:nvPr>
        </p:nvSpPr>
        <p:spPr>
          <a:xfrm>
            <a:off x="677333" y="609600"/>
            <a:ext cx="9237376" cy="1320800"/>
          </a:xfrm>
        </p:spPr>
        <p:txBody>
          <a:bodyPr>
            <a:normAutofit fontScale="90000"/>
          </a:bodyPr>
          <a:lstStyle/>
          <a:p>
            <a:pPr marL="0" marR="0" lvl="0" indent="0" defTabSz="457200" rtl="0" eaLnBrk="1" fontAlgn="auto" latinLnBrk="0" hangingPunct="1">
              <a:lnSpc>
                <a:spcPct val="150000"/>
              </a:lnSpc>
              <a:spcBef>
                <a:spcPts val="0"/>
              </a:spcBef>
              <a:spcAft>
                <a:spcPts val="0"/>
              </a:spcAft>
              <a:buClr>
                <a:srgbClr val="90C226"/>
              </a:buClr>
              <a:buSzPct val="80000"/>
              <a:buFont typeface="Wingdings 3" charset="2"/>
              <a:buNone/>
              <a:tabLst/>
              <a:defRPr/>
            </a:pPr>
            <a:r>
              <a:rPr kumimoji="0" lang="en-US" sz="3100" b="1" i="0" u="none" strike="noStrike" kern="1200" cap="none" spc="0" normalizeH="0" baseline="0" noProof="0" dirty="0">
                <a:ln>
                  <a:noFill/>
                </a:ln>
                <a:solidFill>
                  <a:srgbClr val="393E42"/>
                </a:solidFill>
                <a:effectLst/>
                <a:uLnTx/>
                <a:uFillTx/>
                <a:latin typeface="Arial Black" panose="020B0A04020102020204" pitchFamily="34" charset="0"/>
                <a:ea typeface="Times New Roman" panose="02020603050405020304" pitchFamily="18" charset="0"/>
                <a:cs typeface="Times New Roman" panose="02020603050405020304" pitchFamily="18" charset="0"/>
              </a:rPr>
              <a:t>Stage 2: Do</a:t>
            </a:r>
            <a:br>
              <a:rPr kumimoji="0" lang="en-US" sz="3100" b="1" i="0" u="none" strike="noStrike" kern="1200" cap="none" spc="0" normalizeH="0" baseline="0" noProof="0" dirty="0">
                <a:ln>
                  <a:noFill/>
                </a:ln>
                <a:solidFill>
                  <a:srgbClr val="393E42"/>
                </a:solidFill>
                <a:effectLst/>
                <a:uLnTx/>
                <a:uFillTx/>
                <a:latin typeface="Arial Black" panose="020B0A04020102020204" pitchFamily="34" charset="0"/>
                <a:ea typeface="Times New Roman" panose="02020603050405020304" pitchFamily="18" charset="0"/>
                <a:cs typeface="Times New Roman" panose="02020603050405020304" pitchFamily="18" charset="0"/>
              </a:rPr>
            </a:br>
            <a:r>
              <a:rPr kumimoji="0" lang="en-US" sz="3100" b="1" i="0" u="none" strike="noStrike" kern="1200" cap="none" spc="0" normalizeH="0" baseline="0" noProof="0" dirty="0">
                <a:ln>
                  <a:noFill/>
                </a:ln>
                <a:solidFill>
                  <a:srgbClr val="393E42"/>
                </a:solidFill>
                <a:effectLst/>
                <a:uLnTx/>
                <a:uFillTx/>
                <a:latin typeface="Arial Black" panose="020B0A04020102020204" pitchFamily="34" charset="0"/>
                <a:ea typeface="Times New Roman" panose="02020603050405020304" pitchFamily="18" charset="0"/>
                <a:cs typeface="Times New Roman" panose="02020603050405020304" pitchFamily="18" charset="0"/>
              </a:rPr>
              <a:t>     </a:t>
            </a:r>
            <a:r>
              <a:rPr kumimoji="0" lang="th-TH" sz="3100" b="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ขั้นตอนการดำเนินการแก้ปัญหาหรือการนำวิธีกา</a:t>
            </a:r>
            <a:r>
              <a:rPr lang="th-TH" sz="3100" dirty="0">
                <a:solidFill>
                  <a:prstClr val="black">
                    <a:lumMod val="75000"/>
                    <a:lumOff val="25000"/>
                  </a:prstClr>
                </a:solidFill>
                <a:latin typeface="Tahoma" panose="020B0604030504040204" pitchFamily="34" charset="0"/>
                <a:ea typeface="Tahoma" panose="020B0604030504040204" pitchFamily="34" charset="0"/>
                <a:cs typeface="Tahoma" panose="020B0604030504040204" pitchFamily="34" charset="0"/>
              </a:rPr>
              <a:t>รแก้ปัญหา </a:t>
            </a:r>
            <a:r>
              <a:rPr kumimoji="0" lang="th-TH" sz="3100" b="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ไปปฏิบัติ</a:t>
            </a:r>
            <a:br>
              <a:rPr kumimoji="0" lang="en-US" sz="2800" b="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a:extLst>
              <a:ext uri="{FF2B5EF4-FFF2-40B4-BE49-F238E27FC236}">
                <a16:creationId xmlns:a16="http://schemas.microsoft.com/office/drawing/2014/main" id="{0D4DB3F3-F94B-798C-5385-D5BA16CF5D02}"/>
              </a:ext>
            </a:extLst>
          </p:cNvPr>
          <p:cNvSpPr>
            <a:spLocks noGrp="1"/>
          </p:cNvSpPr>
          <p:nvPr>
            <p:ph idx="1"/>
          </p:nvPr>
        </p:nvSpPr>
        <p:spPr>
          <a:xfrm>
            <a:off x="677333" y="2763857"/>
            <a:ext cx="10465588" cy="4531539"/>
          </a:xfrm>
        </p:spPr>
        <p:txBody>
          <a:bodyPr>
            <a:normAutofit/>
          </a:bodyPr>
          <a:lstStyle/>
          <a:p>
            <a:pPr marL="0" marR="0" indent="457200">
              <a:lnSpc>
                <a:spcPct val="150000"/>
              </a:lnSpc>
              <a:spcBef>
                <a:spcPts val="2250"/>
              </a:spcBef>
              <a:spcAft>
                <a:spcPts val="1500"/>
              </a:spcAft>
            </a:pPr>
            <a:r>
              <a:rPr lang="en-US" sz="2800" dirty="0">
                <a:solidFill>
                  <a:srgbClr val="393E42"/>
                </a:solidFill>
                <a:effectLst/>
                <a:latin typeface="Tahoma" panose="020B0604030504040204" pitchFamily="34" charset="0"/>
                <a:ea typeface="Tahoma" panose="020B0604030504040204" pitchFamily="34" charset="0"/>
                <a:cs typeface="Tahoma" panose="020B0604030504040204" pitchFamily="34" charset="0"/>
              </a:rPr>
              <a:t>As the name suggests, this stage allows the implementation of the processes identified in the previous phase. Variations and tests can be done prior to the collection of data to determine their efficacy. These tests need to be done on a smaller and controllable scale.</a:t>
            </a:r>
            <a:endParaRPr lang="en-US" sz="2800" dirty="0">
              <a:effectLst/>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600345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D1287-85F4-F815-A9AA-EDBD4F6B0C21}"/>
              </a:ext>
            </a:extLst>
          </p:cNvPr>
          <p:cNvSpPr>
            <a:spLocks noGrp="1"/>
          </p:cNvSpPr>
          <p:nvPr>
            <p:ph type="title"/>
          </p:nvPr>
        </p:nvSpPr>
        <p:spPr>
          <a:xfrm>
            <a:off x="522513" y="348343"/>
            <a:ext cx="9457509" cy="2290354"/>
          </a:xfrm>
        </p:spPr>
        <p:txBody>
          <a:bodyPr>
            <a:normAutofit fontScale="90000"/>
          </a:bodyPr>
          <a:lstStyle/>
          <a:p>
            <a:pPr marL="0" marR="0" lvl="0" indent="0" defTabSz="457200" rtl="0" eaLnBrk="1" fontAlgn="auto" latinLnBrk="0" hangingPunct="1">
              <a:lnSpc>
                <a:spcPct val="150000"/>
              </a:lnSpc>
              <a:spcBef>
                <a:spcPts val="0"/>
              </a:spcBef>
              <a:spcAft>
                <a:spcPts val="0"/>
              </a:spcAft>
              <a:buClr>
                <a:srgbClr val="90C226"/>
              </a:buClr>
              <a:buSzPct val="80000"/>
              <a:buFont typeface="Wingdings 3" charset="2"/>
              <a:buNone/>
              <a:tabLst/>
              <a:defRPr/>
            </a:pPr>
            <a:r>
              <a:rPr lang="en-US" sz="3600" b="1" dirty="0">
                <a:solidFill>
                  <a:srgbClr val="393E42"/>
                </a:solidFill>
                <a:effectLst/>
                <a:latin typeface="Proxima Nova"/>
                <a:ea typeface="Times New Roman" panose="02020603050405020304" pitchFamily="18" charset="0"/>
                <a:cs typeface="Times New Roman" panose="02020603050405020304" pitchFamily="18" charset="0"/>
              </a:rPr>
              <a:t>Stage 3: Check</a:t>
            </a:r>
            <a:br>
              <a:rPr lang="th-TH" sz="3600" b="1" dirty="0">
                <a:solidFill>
                  <a:srgbClr val="393E42"/>
                </a:solidFill>
                <a:effectLst/>
                <a:latin typeface="Proxima Nova"/>
                <a:ea typeface="Times New Roman" panose="02020603050405020304" pitchFamily="18" charset="0"/>
                <a:cs typeface="Times New Roman" panose="02020603050405020304" pitchFamily="18" charset="0"/>
              </a:rPr>
            </a:br>
            <a:r>
              <a:rPr lang="th-TH" sz="3600" b="1" dirty="0">
                <a:solidFill>
                  <a:srgbClr val="393E42"/>
                </a:solidFill>
                <a:effectLst/>
                <a:latin typeface="Proxima Nova"/>
                <a:ea typeface="Times New Roman" panose="02020603050405020304" pitchFamily="18" charset="0"/>
                <a:cs typeface="Times New Roman" panose="02020603050405020304" pitchFamily="18" charset="0"/>
              </a:rPr>
              <a:t>  </a:t>
            </a:r>
            <a:r>
              <a:rPr kumimoji="0" lang="th-TH" sz="3100" b="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t>ขั้นตอนการตรวจสอบประเมินว่าการดำเนินการบรรลุผลตามความต้องการหรือไม่ การตรวจสอบประเมินต้องดำเนินการอย่างต่อเนื่อง</a:t>
            </a:r>
            <a:br>
              <a:rPr kumimoji="0" lang="en-US" sz="2800" b="0" i="0" u="none" strike="noStrike" kern="1200" cap="none" spc="0" normalizeH="0" baseline="0" noProof="0" dirty="0">
                <a:ln>
                  <a:noFill/>
                </a:ln>
                <a:solidFill>
                  <a:prstClr val="black">
                    <a:lumMod val="75000"/>
                    <a:lumOff val="25000"/>
                  </a:prstClr>
                </a:solidFill>
                <a:effectLst/>
                <a:uLnTx/>
                <a:uFillTx/>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a:extLst>
              <a:ext uri="{FF2B5EF4-FFF2-40B4-BE49-F238E27FC236}">
                <a16:creationId xmlns:a16="http://schemas.microsoft.com/office/drawing/2014/main" id="{DDD737BC-9933-D45B-E133-8ACF2AFEB149}"/>
              </a:ext>
            </a:extLst>
          </p:cNvPr>
          <p:cNvSpPr>
            <a:spLocks noGrp="1"/>
          </p:cNvSpPr>
          <p:nvPr>
            <p:ph idx="1"/>
          </p:nvPr>
        </p:nvSpPr>
        <p:spPr>
          <a:xfrm>
            <a:off x="259322" y="2606040"/>
            <a:ext cx="10082816" cy="3421146"/>
          </a:xfrm>
        </p:spPr>
        <p:txBody>
          <a:bodyPr>
            <a:normAutofit/>
          </a:bodyPr>
          <a:lstStyle/>
          <a:p>
            <a:pPr marL="0" marR="0" indent="457200">
              <a:lnSpc>
                <a:spcPct val="150000"/>
              </a:lnSpc>
              <a:spcBef>
                <a:spcPts val="2250"/>
              </a:spcBef>
              <a:spcAft>
                <a:spcPts val="1500"/>
              </a:spcAft>
            </a:pPr>
            <a:r>
              <a:rPr lang="en-US" sz="2800" dirty="0">
                <a:solidFill>
                  <a:srgbClr val="393E42"/>
                </a:solidFill>
                <a:effectLst/>
                <a:latin typeface="Tahoma" panose="020B0604030504040204" pitchFamily="34" charset="0"/>
                <a:ea typeface="Tahoma" panose="020B0604030504040204" pitchFamily="34" charset="0"/>
                <a:cs typeface="Tahoma" panose="020B0604030504040204" pitchFamily="34" charset="0"/>
              </a:rPr>
              <a:t>The outcomes of the aforementioned variations are evaluated and a comparison made with expected results to deduce similarities and differences. Analysis of such data will assist in identifying whether the products fulfil expectations and requirements. </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782396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448</TotalTime>
  <Words>966</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Arial Black</vt:lpstr>
      <vt:lpstr>Calibri</vt:lpstr>
      <vt:lpstr>Proxima Nova</vt:lpstr>
      <vt:lpstr>Tahoma</vt:lpstr>
      <vt:lpstr>TH Niramit AS</vt:lpstr>
      <vt:lpstr>Trebuchet MS</vt:lpstr>
      <vt:lpstr>Wingdings 3</vt:lpstr>
      <vt:lpstr>Facet</vt:lpstr>
      <vt:lpstr>การประกันคุณภาพ Quality Assurance</vt:lpstr>
      <vt:lpstr>PowerPoint Presentation</vt:lpstr>
      <vt:lpstr>PowerPoint Presentation</vt:lpstr>
      <vt:lpstr>การประกันคุณภาพภายใน (Internal Quality Assurance)      เป็นการสร้างระบบและกลไกในการพัฒนาติดตาม ตรวจสอบ และประเมินการดำเนินงานของสถานศึกษา ให้เป็นไปตามเป้าหมายและระดับคุณภาพตามมาตรฐานที่สถานศึกษาและหรือหน่วยงานต้นสังกัดกำหนด </vt:lpstr>
      <vt:lpstr>     การประกันคุณภาพภายนอก (External Quality Assessment)      เป็นการประเมินผลและการติดตามตรวจสอบคุณภาพและมาตรฐานการศึกษาของสถานศึกษาจากภายนอก โดยสำนักงานรับรองมาตรฐานและประเมินคุณภาพการศึกษา (องค์การมหาชน) หรือสมศ. หรือบุคคลหรือหน่วยงานภายนอกที่สำนักงานดังกล่าวรับรองเพื่อเป็นการประกันคุณภาพให้มีการพัฒนาคุณภาพและมาตรฐานการศึกษาของสถานศึกษามีหลักเกณฑ์และวิธีการประเมินที่เป็นไปในทิศทางเดียวกัน</vt:lpstr>
      <vt:lpstr>แนวคิดเกี่ยวกับการปรับปรุงคุณภาพตามวงจร PDCA </vt:lpstr>
      <vt:lpstr>Stage 1: PLAN      ขั้นตอนการศึกษาปัญหา กำหนดเป้าหมายการแก้ปัญหา และการวางแผนการแก้ปัญหาในการปฏิบัติงาน  </vt:lpstr>
      <vt:lpstr>Stage 2: Do      ขั้นตอนการดำเนินการแก้ปัญหาหรือการนำวิธีการแก้ปัญหา ไปปฏิบัติ </vt:lpstr>
      <vt:lpstr>Stage 3: Check   ขั้นตอนการตรวจสอบประเมินว่าการดำเนินการบรรลุผลตามความต้องการหรือไม่ การตรวจสอบประเมินต้องดำเนินการอย่างต่อเนื่อง </vt:lpstr>
      <vt:lpstr>Stage 4: Act/Adjust  ขั้นตอนการนำวิธีการแก้ปัญหาที่ได้จากการตรวจสอบ แล้วว่าได้ผลอย่างไรมากำหนดเป็นมาตรฐานการทำงานเพื่อยึดถือเป็นแนวปฏิบัติต่อไป</vt:lpstr>
      <vt:lpstr>NATIONAL EDUCATIONAL STANDARDS</vt:lpstr>
      <vt:lpstr>มาตรฐานการศึกษา ระดับการศึกษาขั้นพื้นฐาน  พ.ศ. ๒๕๖๑</vt:lpstr>
      <vt:lpstr>มาตรฐานการศึกษา ระดับการศึกษาขั้นพื้นฐาน  พ.ศ. ๒๕๖๑</vt:lpstr>
      <vt:lpstr>มาตรฐานการศึกษา ระดับการศึกษาขั้นพื้นฐาน  พ.ศ. ๒๕๖๑</vt:lpstr>
      <vt:lpstr>มาตรฐานการศึกษา ระดับการศึกษาขั้นพื้นฐาน  พ.ศ. ๒๕๖๑</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กระบวนการประกันคุณภาพ</dc:title>
  <dc:creator>Tassanee Siriwan</dc:creator>
  <cp:lastModifiedBy>Tassanee Siriwan</cp:lastModifiedBy>
  <cp:revision>9</cp:revision>
  <dcterms:created xsi:type="dcterms:W3CDTF">2023-02-13T05:35:46Z</dcterms:created>
  <dcterms:modified xsi:type="dcterms:W3CDTF">2023-04-02T13:46:13Z</dcterms:modified>
</cp:coreProperties>
</file>