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65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3367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63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342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87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3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4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1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9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C5B2-5BFF-4BE0-A84F-8FE7B51ACC44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6445A7-4045-4615-8DDC-15AC8EF7C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1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49F2-47B2-8D83-AE89-CFB90046E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57" y="1843315"/>
            <a:ext cx="8577943" cy="3614058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5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การจัดทำแผนพัฒนาคุณภาพการศึกษา</a:t>
            </a:r>
            <a:br>
              <a:rPr lang="en-US" sz="5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5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ระดับโรงเรียน </a:t>
            </a:r>
            <a:b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54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School Improvement Plan</a:t>
            </a:r>
            <a:r>
              <a:rPr lang="th-TH" sz="54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b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9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354FA8-3D5C-873F-597C-DABB94C07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80240"/>
              </p:ext>
            </p:extLst>
          </p:nvPr>
        </p:nvGraphicFramePr>
        <p:xfrm>
          <a:off x="416607" y="531694"/>
          <a:ext cx="9395048" cy="5869105"/>
        </p:xfrm>
        <a:graphic>
          <a:graphicData uri="http://schemas.openxmlformats.org/drawingml/2006/table">
            <a:tbl>
              <a:tblPr firstRow="1" firstCol="1" bandRow="1"/>
              <a:tblGrid>
                <a:gridCol w="1356834">
                  <a:extLst>
                    <a:ext uri="{9D8B030D-6E8A-4147-A177-3AD203B41FA5}">
                      <a16:colId xmlns:a16="http://schemas.microsoft.com/office/drawing/2014/main" val="2506477869"/>
                    </a:ext>
                  </a:extLst>
                </a:gridCol>
                <a:gridCol w="1480183">
                  <a:extLst>
                    <a:ext uri="{9D8B030D-6E8A-4147-A177-3AD203B41FA5}">
                      <a16:colId xmlns:a16="http://schemas.microsoft.com/office/drawing/2014/main" val="2587923647"/>
                    </a:ext>
                  </a:extLst>
                </a:gridCol>
                <a:gridCol w="1480183">
                  <a:extLst>
                    <a:ext uri="{9D8B030D-6E8A-4147-A177-3AD203B41FA5}">
                      <a16:colId xmlns:a16="http://schemas.microsoft.com/office/drawing/2014/main" val="4108448490"/>
                    </a:ext>
                  </a:extLst>
                </a:gridCol>
                <a:gridCol w="678417">
                  <a:extLst>
                    <a:ext uri="{9D8B030D-6E8A-4147-A177-3AD203B41FA5}">
                      <a16:colId xmlns:a16="http://schemas.microsoft.com/office/drawing/2014/main" val="3053084332"/>
                    </a:ext>
                  </a:extLst>
                </a:gridCol>
                <a:gridCol w="616743">
                  <a:extLst>
                    <a:ext uri="{9D8B030D-6E8A-4147-A177-3AD203B41FA5}">
                      <a16:colId xmlns:a16="http://schemas.microsoft.com/office/drawing/2014/main" val="3391137911"/>
                    </a:ext>
                  </a:extLst>
                </a:gridCol>
                <a:gridCol w="555068">
                  <a:extLst>
                    <a:ext uri="{9D8B030D-6E8A-4147-A177-3AD203B41FA5}">
                      <a16:colId xmlns:a16="http://schemas.microsoft.com/office/drawing/2014/main" val="3723419239"/>
                    </a:ext>
                  </a:extLst>
                </a:gridCol>
                <a:gridCol w="565348">
                  <a:extLst>
                    <a:ext uri="{9D8B030D-6E8A-4147-A177-3AD203B41FA5}">
                      <a16:colId xmlns:a16="http://schemas.microsoft.com/office/drawing/2014/main" val="3384573681"/>
                    </a:ext>
                  </a:extLst>
                </a:gridCol>
                <a:gridCol w="887424">
                  <a:extLst>
                    <a:ext uri="{9D8B030D-6E8A-4147-A177-3AD203B41FA5}">
                      <a16:colId xmlns:a16="http://schemas.microsoft.com/office/drawing/2014/main" val="556498407"/>
                    </a:ext>
                  </a:extLst>
                </a:gridCol>
                <a:gridCol w="887424">
                  <a:extLst>
                    <a:ext uri="{9D8B030D-6E8A-4147-A177-3AD203B41FA5}">
                      <a16:colId xmlns:a16="http://schemas.microsoft.com/office/drawing/2014/main" val="2326275912"/>
                    </a:ext>
                  </a:extLst>
                </a:gridCol>
                <a:gridCol w="887424">
                  <a:extLst>
                    <a:ext uri="{9D8B030D-6E8A-4147-A177-3AD203B41FA5}">
                      <a16:colId xmlns:a16="http://schemas.microsoft.com/office/drawing/2014/main" val="2984954401"/>
                    </a:ext>
                  </a:extLst>
                </a:gridCol>
              </a:tblGrid>
              <a:tr h="388075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en-US" sz="15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: </a:t>
                      </a:r>
                      <a:r>
                        <a:rPr lang="th-TH" sz="16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พัฒนาผู้เรียนให้มีคุณภาพตามมาตรฐาน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46655"/>
                  </a:ext>
                </a:extLst>
              </a:tr>
              <a:tr h="36380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ตัวชี้วัดความสำเร็จ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โครงการ/กิจกรรม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งบประมาณ(บาท)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0786"/>
                  </a:ext>
                </a:extLst>
              </a:tr>
              <a:tr h="3638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หน่วยนับ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78889"/>
                  </a:ext>
                </a:extLst>
              </a:tr>
              <a:tr h="135812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ผู้เรียนมีความรู้และทักษะที่จำเป็นตาม</a:t>
                      </a:r>
                      <a:r>
                        <a:rPr lang="th-TH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มาตรฐานตัวชี้วัด</a:t>
                      </a:r>
                      <a:r>
                        <a:rPr lang="th-TH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ของหลักสูตรสถานศึกษา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 </a:t>
                      </a:r>
                      <a:r>
                        <a:rPr lang="th-TH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ร้อยละของผู้เรียนที่มีระดับผลการเรียนผ่านเกณฑ์การประเมินทุกกลุ่มสาระการเรียนรู้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ยกระดับผลสัมฤทธิ์ทางการเรียน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๖๕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๗๕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๘๐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๘๕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๑๒๐,๐๐๐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...................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143551"/>
                  </a:ext>
                </a:extLst>
              </a:tr>
              <a:tr h="2376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</a:t>
                      </a:r>
                      <a:r>
                        <a:rPr lang="th-TH" sz="1400" kern="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ร้อยละของ ผู้เรียนที่มีทักษะ กระบวนการ เรียนรู้ระดับดีขึ้นไป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ส่งเสริมทักษะกระบวนการเรียนรู้ของนักเรียน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- </a:t>
                      </a:r>
                      <a:r>
                        <a:rPr lang="th-TH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จัดกิจกรรมการเรียนรู้ แบบ</a:t>
                      </a:r>
                      <a:r>
                        <a:rPr lang="en-US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Pbl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- </a:t>
                      </a:r>
                      <a:r>
                        <a:rPr lang="th-TH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จัดกิจกรรมการเรียนรู้ในสถานประกอบการ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๗๕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๘๐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๘๕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๑๐,๐๐๐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...................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527130"/>
                  </a:ext>
                </a:extLst>
              </a:tr>
              <a:tr h="1018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th-TH" sz="1400" kern="1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ร้อยละของผู้เรียนมีสุขภาพจิต สุขภาพกายตามเกณฑ์มาตรฐาน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ส่งเสริมสุขภาวะนักเรียน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๑,๐๐๐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thaiDi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5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...................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7717" marR="67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72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6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72185-7942-E498-45D3-6C0A98CC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886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2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แนวทางการจัดทำแผนพัฒนาคุณภาพ</a:t>
            </a:r>
            <a:br>
              <a:rPr lang="en-US" sz="3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1BF02-9540-431A-D80F-61333F7B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468152" cy="510087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ความหมาย</a:t>
            </a: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และประเภทของแผน (</a:t>
            </a: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</a:t>
            </a:r>
            <a:r>
              <a:rPr lang="th-TH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US" sz="2800" b="1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8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ความหมายของแผน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เป็นเอกสารที่เป็นข้อกำหนดที่ใช้เป็นเครื่องมือหรือแนวทางในการปฏิบัติ</a:t>
            </a:r>
            <a:r>
              <a:rPr lang="en-US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</a:t>
            </a:r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ที่แสดงโครงการ กิจกรรม วิธีการที่ได้ผ่านการคิดมาแล้วล่วงหน้า โดยผู้มีส่วนเกี่ยวข้องทุกฝ่ายร่วมกันคิดและพิจารณาอย่างละเอียดรอบคอบ ที่สอดรับกับ</a:t>
            </a:r>
            <a:endParaRPr lang="en-US" sz="3200" b="1" dirty="0">
              <a:effectLst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 วิสัยทัศน์ พันธกิจขององค์กรที่กำหนด </a:t>
            </a:r>
            <a:endParaRPr lang="en-US" sz="3200" b="1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4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72185-7942-E498-45D3-6C0A98CC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886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2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แนวทางการจัดทำแผนพัฒนาคุณภาพ</a:t>
            </a:r>
            <a:br>
              <a:rPr lang="en-US" sz="3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1BF02-9540-431A-D80F-61333F7B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468152" cy="510087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8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ประเภท</a:t>
            </a:r>
            <a:r>
              <a:rPr lang="th-TH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ของแผน </a:t>
            </a:r>
            <a:endParaRPr lang="en-US" sz="2800" b="1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3200" b="1" kern="100" dirty="0">
                <a:latin typeface="Tahoma" panose="020B0604030504040204" pitchFamily="34" charset="0"/>
                <a:ea typeface="Tahoma" panose="020B060403050404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ea typeface="Calibri" panose="020F0502020204030204" pitchFamily="34" charset="0"/>
                <a:cs typeface="TH SarabunPSK" panose="020B0500040200020003" pitchFamily="34" charset="-34"/>
              </a:rPr>
              <a:t>แผน</a:t>
            </a:r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พัฒนาคุณภาพการศึกษา (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Improvement Plan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/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Strategic Plan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)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latin typeface="TH SarabunPSK" panose="020B0500040200020003" pitchFamily="34" charset="-34"/>
              </a:rPr>
              <a:t>       - </a:t>
            </a:r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แผนปฏิบัติการประจำปี (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Action Plan / Operation plan) </a:t>
            </a:r>
            <a:endParaRPr lang="th-TH" sz="3200" b="1" dirty="0">
              <a:effectLst/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040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74CE-3532-0FE2-A92B-87DFCBA1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9314"/>
            <a:ext cx="8596668" cy="1161143"/>
          </a:xfrm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ขั้นตอนการจัดทำแผนพัฒนาคุณภาพการศึกษาของสถานศึกษา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FF3E-BD89-903D-736D-2014E2C71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0456"/>
            <a:ext cx="9584266" cy="521062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ขั้นตอนที่ ๑ แต่งตั้งคณะทำงาน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h-TH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ขั้นตอนที่ ๒ ศึกษารวบรวมข้อมูลสารสนเทศเกี่ยวกับการศึกษา</a:t>
            </a:r>
            <a:r>
              <a:rPr lang="th-TH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h-TH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ขั้นตอนที่ ๓ นำผลการวิเคราะห์ไปจัดทำแผน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๓.๑ วิสัยทัศน์(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vision) </a:t>
            </a:r>
            <a:endParaRPr lang="th-TH" sz="2800" b="1" dirty="0">
              <a:effectLst/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latin typeface="TH SarabunPSK" panose="020B0500040200020003" pitchFamily="34" charset="-34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๓.๒ พันธกิจ 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Mission) </a:t>
            </a:r>
            <a:endParaRPr lang="th-TH" sz="2800" b="1" dirty="0">
              <a:effectLst/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latin typeface="TH SarabunPSK" panose="020B0500040200020003" pitchFamily="34" charset="-34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๓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.</a:t>
            </a: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๓ เป้าประสงค์ 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Goals) </a:t>
            </a:r>
            <a:endParaRPr lang="th-TH" sz="2800" b="1" dirty="0">
              <a:effectLst/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๓.๔ กลยุทธ์ 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Strategies) </a:t>
            </a: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ตัวชี้วัดความสำเร็จ 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Key Performance Indicators) </a:t>
            </a:r>
            <a:endParaRPr lang="th-TH" sz="2800" b="1" dirty="0">
              <a:effectLst/>
              <a:latin typeface="TH SarabunPSK" panose="020B0500040200020003" pitchFamily="34" charset="-34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             และโครงการ/กิจกรรม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๓.๕ การกำหนดค่าเป้าหมายของโครงการ (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Target)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1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C463-4503-CFF4-35A2-E469C63F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9314"/>
            <a:ext cx="8596668" cy="899886"/>
          </a:xfrm>
        </p:spPr>
        <p:txBody>
          <a:bodyPr/>
          <a:lstStyle/>
          <a:p>
            <a:pPr algn="ctr"/>
            <a:r>
              <a:rPr lang="th-TH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การกำหนดเป้าประสงค์ (</a:t>
            </a:r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  <a:r>
              <a:rPr lang="th-TH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B00A-472A-A0BA-4483-246A9FC18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19201"/>
            <a:ext cx="9206895" cy="4822162"/>
          </a:xfrm>
        </p:spPr>
        <p:txBody>
          <a:bodyPr/>
          <a:lstStyle/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พันธกิจ 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th-TH" sz="2400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ส่งเสริมการจัดการเรียนรู้ตามหลักสูตรสถานศึกษา</a:t>
            </a:r>
            <a:endParaRPr lang="en-US" sz="2400" kern="100" dirty="0"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ผู้เรียนมีความรู้และทักษะที่จำเป็นตามมาตรฐาน ตัวชี้วัดของหลักสูตร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kern="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400" kern="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พันธกิจ</a:t>
            </a:r>
            <a:r>
              <a:rPr lang="en-US" sz="2400" kern="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th-TH" sz="2400" kern="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พัฒนาระบบการบริหารทรัพยากรมนุษย์ให้มีประสิทธิภาพ</a:t>
            </a:r>
            <a:endParaRPr lang="en-US" sz="2400" kern="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 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บุคลากรมีคุณภาพตามมาตรฐานวิชาชีพของคุรุสภา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0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AB2E-9B52-C1FD-9CF4-5A7386F1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788676"/>
          </a:xfrm>
        </p:spPr>
        <p:txBody>
          <a:bodyPr>
            <a:normAutofit/>
          </a:bodyPr>
          <a:lstStyle/>
          <a:p>
            <a:pPr algn="ctr"/>
            <a:r>
              <a:rPr lang="th-TH" sz="36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 (</a:t>
            </a:r>
            <a:r>
              <a:rPr lang="en-US" sz="36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Strategies) </a:t>
            </a:r>
            <a:r>
              <a:rPr lang="th-TH" sz="36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ตัวชี้วัดความสำเร็จ (</a:t>
            </a:r>
            <a:r>
              <a:rPr lang="en-US" sz="36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Performance Indicators) </a:t>
            </a:r>
            <a:r>
              <a:rPr lang="th-TH" sz="36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และโครงการ/กิจกรรม </a:t>
            </a:r>
            <a:endParaRPr lang="en-US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8233-CFD3-9CD3-4EDD-9AE9C985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28" y="2160589"/>
            <a:ext cx="9231085" cy="4541173"/>
          </a:xfrm>
        </p:spPr>
        <p:txBody>
          <a:bodyPr/>
          <a:lstStyle/>
          <a:p>
            <a:pPr marL="9144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 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:“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ผู้เรียนมีความรู้และทักษะที่จำเป็นตามมาตรฐาน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ตัวชี้วัดของหลักสูตร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9144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พัฒนาผู้เรียนให้มีคุณภาพตามมาตรฐาน</a:t>
            </a:r>
            <a:endParaRPr lang="en-US" sz="2400" kern="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 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บุคลากรมีคุณภาพตามมาตรบานวิชาชีพคุรุสภา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 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ส่งเสริมทรัพยากรมนุษย์ให้มีคุณภาพและมีประสิทธิภาพ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2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1785-634C-84A6-A398-A13BC8CED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8466"/>
            <a:ext cx="8596668" cy="856343"/>
          </a:xfrm>
        </p:spPr>
        <p:txBody>
          <a:bodyPr>
            <a:normAutofit/>
          </a:bodyPr>
          <a:lstStyle/>
          <a:p>
            <a:pPr algn="ctr"/>
            <a:r>
              <a:rPr lang="th-TH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การกำหนดตัวชี้วัดความสำเร็จ เป้าประสงค์ 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696F6-3D1E-3924-7564-FEF2B23F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304"/>
            <a:ext cx="8596668" cy="5227182"/>
          </a:xfrm>
        </p:spPr>
        <p:txBody>
          <a:bodyPr/>
          <a:lstStyle/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 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ผู้เรียนมีความรู้และทักษะที่จำเป็น ตามมาตรฐาน ตัวชี้วัดของหลักสูตรสถานศึกษา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๑. ร้อยละของผู้เรียนที่มีระดับผลการเรียนผ่านเกณฑ์การประเมินทุกกลุ่มสาระการเรียนรู้ 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๒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ร้อยละของผู้เรียนที่มีทักษะกระบวนการในระดับดีขึ้นไป 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๓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ร้อยละของผู้เรียนมีสุขภาพจิต สุขภาพกายตามเกณฑ์มาตรฐาน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8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AEEA-621B-A87B-ACF8-75D3F6E9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3781"/>
            <a:ext cx="8596668" cy="725714"/>
          </a:xfrm>
        </p:spPr>
        <p:txBody>
          <a:bodyPr>
            <a:normAutofit/>
          </a:bodyPr>
          <a:lstStyle/>
          <a:p>
            <a:pPr algn="ctr"/>
            <a:r>
              <a:rPr lang="th-TH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การกำหนดโครงการ/กิจกรรม 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CC3C-E5B3-57C7-F636-85DF9FB8C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8760"/>
            <a:ext cx="9134323" cy="5241697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เป้าประสงค์ </a:t>
            </a:r>
            <a:r>
              <a:rPr lang="en-US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ผู้เรียนมีความรู้และทักษะ ที่จำเป็นตามมาตรฐาน ตัวชี้วัดของหลักสูตร สถานศึกษา </a:t>
            </a:r>
            <a:endParaRPr lang="en-US" sz="2400" kern="1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ตัวชี้วัดความสำเร็จ ๑ ร้อยละของผู้เรียนที่มีระดับผลการเรียนผ่านเกณฑ์การประเมินทุกกลุ่มสาระการเรียนรู้ 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        “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โครงการยกระดับผลสัมฤทธิ์ทางการเรียน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ตัวชี้วัดความสำเร็จ ๒ ร้อยละของผู้เรียนที่มีทักษะกระบวนการในระดับดีขึ้นไป 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โครงการส่งเสริมทักษะกระบวนการเรียนรู้ของนักเรียน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ตัวชี้วัดความสำเร็จ ๓ ร้อยละของผู้เรียนมีสุขภาพจิต สุขภาพกายตามเกณฑ์มาตรฐาน 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โครงการส่งเสริมสุขภาวะนักเรียน</a:t>
            </a:r>
            <a:r>
              <a:rPr lang="en-US" sz="2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9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0E639-3994-692C-3E7D-3EB0891F9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175657"/>
          </a:xfrm>
        </p:spPr>
        <p:txBody>
          <a:bodyPr/>
          <a:lstStyle/>
          <a:p>
            <a:pPr algn="ctr"/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ขั้นตอนการจัดทำแผนพัฒนาคุณภาพการศึกษาของสถานศึกษา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10ED-1AD1-3C0D-FDB1-006673A2C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3" y="1638075"/>
            <a:ext cx="9206895" cy="5038496"/>
          </a:xfrm>
        </p:spPr>
        <p:txBody>
          <a:bodyPr>
            <a:normAutofit/>
          </a:bodyPr>
          <a:lstStyle/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ขั้นตอนที่ ๔ </a:t>
            </a:r>
            <a:r>
              <a:rPr lang="th-TH" sz="2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แนวทางการบริหารการดำเนินการตามกลยุทธ์ เป้าประสงค์ ตัวชี้วัดความสำเร็จของโครงการ/กิจกรรม  </a:t>
            </a:r>
            <a:r>
              <a:rPr lang="th-TH" sz="2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thaiDi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ขั้นตอนที ๕</a:t>
            </a:r>
            <a:r>
              <a:rPr lang="th-TH" sz="2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กำหนดการบริหารแผนสู่ความสำเร็จ</a:t>
            </a:r>
            <a:r>
              <a:rPr lang="th-TH" sz="20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มีประเด็นที่ควรกำหนด คือ </a:t>
            </a:r>
            <a:endParaRPr lang="en-US" sz="20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</a:t>
            </a: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๕.๑ การนำแผนสู่การปฏิบัติ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๕.๒</a:t>
            </a: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. </a:t>
            </a:r>
            <a:r>
              <a:rPr lang="th-TH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การกำกับ ติดตามและประเมินผล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38306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708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TH SarabunPSK</vt:lpstr>
      <vt:lpstr>Trebuchet MS</vt:lpstr>
      <vt:lpstr>Wingdings 3</vt:lpstr>
      <vt:lpstr>Facet</vt:lpstr>
      <vt:lpstr>การจัดทำแผนพัฒนาคุณภาพการศึกษา ระดับโรงเรียน  (School Improvement Plan) </vt:lpstr>
      <vt:lpstr>แนวทางการจัดทำแผนพัฒนาคุณภาพ </vt:lpstr>
      <vt:lpstr>แนวทางการจัดทำแผนพัฒนาคุณภาพ </vt:lpstr>
      <vt:lpstr>ขั้นตอนการจัดทำแผนพัฒนาคุณภาพการศึกษาของสถานศึกษา</vt:lpstr>
      <vt:lpstr>การกำหนดเป้าประสงค์ (Goals)</vt:lpstr>
      <vt:lpstr>กลยุทธ์ (Strategies) ตัวชี้วัดความสำเร็จ (Key Performance Indicators) และโครงการ/กิจกรรม </vt:lpstr>
      <vt:lpstr>การกำหนดตัวชี้วัดความสำเร็จ เป้าประสงค์ </vt:lpstr>
      <vt:lpstr>การกำหนดโครงการ/กิจกรรม </vt:lpstr>
      <vt:lpstr>ขั้นตอนการจัดทำแผนพัฒนาคุณภาพการศึกษาของสถานศึกษา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การจัดทำแผนพัฒนาคุณภาพการศึกษา ระดับโรงเรียน  (School Improvement Plan) </dc:title>
  <dc:creator>Tassanee Siriwan</dc:creator>
  <cp:lastModifiedBy>Tassanee Siriwan</cp:lastModifiedBy>
  <cp:revision>1</cp:revision>
  <dcterms:created xsi:type="dcterms:W3CDTF">2023-04-02T14:49:14Z</dcterms:created>
  <dcterms:modified xsi:type="dcterms:W3CDTF">2023-04-02T15:46:28Z</dcterms:modified>
</cp:coreProperties>
</file>