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76" r:id="rId4"/>
    <p:sldId id="277" r:id="rId5"/>
    <p:sldId id="278" r:id="rId6"/>
    <p:sldId id="280" r:id="rId7"/>
    <p:sldId id="281" r:id="rId8"/>
    <p:sldId id="265" r:id="rId9"/>
    <p:sldId id="285" r:id="rId10"/>
    <p:sldId id="259" r:id="rId11"/>
    <p:sldId id="282" r:id="rId12"/>
    <p:sldId id="284" r:id="rId13"/>
    <p:sldId id="286" r:id="rId14"/>
    <p:sldId id="264" r:id="rId15"/>
    <p:sldId id="263" r:id="rId16"/>
    <p:sldId id="279" r:id="rId17"/>
    <p:sldId id="287" r:id="rId18"/>
    <p:sldId id="288" r:id="rId19"/>
    <p:sldId id="271" r:id="rId20"/>
    <p:sldId id="289" r:id="rId21"/>
    <p:sldId id="290" r:id="rId22"/>
    <p:sldId id="291" r:id="rId23"/>
    <p:sldId id="292" r:id="rId24"/>
    <p:sldId id="293" r:id="rId25"/>
    <p:sldId id="294" r:id="rId26"/>
    <p:sldId id="272" r:id="rId27"/>
    <p:sldId id="273" r:id="rId28"/>
    <p:sldId id="274" r:id="rId29"/>
    <p:sldId id="266" r:id="rId30"/>
    <p:sldId id="29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4A45-DDD0-44E9-B801-57455944EA77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46550-3A5E-4B20-875B-1FE5543F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A11FEB4-2403-4E92-9653-1AB40E36B3BD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0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07A-41DA-4588-BB21-09EBABD45587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9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9163-8465-4805-A89D-7C59DCDD5D1B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C8759-355C-4745-9755-FED3020E92E4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00-88C2-4F7E-95D5-F9A896A6F318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8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5871BFF-DC73-4693-B42A-38EBE4DBC679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C65105DF-5C1E-4061-A83A-2CFBAB9BAF69}" type="datetime1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8F8-9B28-4C25-8E9E-EBC539D32C72}" type="datetime1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4FD-FF52-49D9-AD07-32D0CFEA37F4}" type="datetime1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50AA0528-BC46-4725-BF18-75A4CE203667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8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B9CEB1E0-73F5-4842-81E9-444F93DDC894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5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3BF5-9B2F-43E9-9DEC-AD34A693F3BF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cjoblisting.com/advice/%E0%B9%80%E0%B8%A3%E0%B8%8B%E0%B8%B9%E0%B9%80%E0%B8%A1%E0%B9%88-online-resume" TargetMode="External"/><Relationship Id="rId2" Type="http://schemas.openxmlformats.org/officeDocument/2006/relationships/hyperlink" Target="https://uptowork.com/resume-templates#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3daNOIl5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today.line.me/th/article/5+&#3623;&#3636;&#3608;&#3637;&#3648;&#3586;&#3637;&#3618;&#3609;&#3648;&#3619;&#3595;&#3641;&#3648;&#3617;&#3656;+&#3614;&#3636;&#3594;&#3636;&#3605;&#3651;&#3592;+HR+&#3616;&#3634;&#3618;&#3651;&#3609;+7+&#3623;&#3636;-QQV59g" TargetMode="External"/><Relationship Id="rId2" Type="http://schemas.openxmlformats.org/officeDocument/2006/relationships/hyperlink" Target="https://money.kapook.com/view18142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.jobsdb.com/th-th/articles/&#3592;&#3640;&#3604;&#3617;&#3640;&#3656;&#3591;&#3627;&#3617;&#3634;&#3618;&#3651;&#3609;&#3629;&#3634;&#3594;&#3637;&#3614;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h.jobsdb.com/th-th/articles/%E0%B8%84%E0%B8%B5%E0%B8%A2%E0%B9%8C%E0%B9%80%E0%B8%A7%E0%B8%B4%E0%B8%A3%E0%B9%8C%E0%B8%94-%E0%B9%80%E0%B8%82%E0%B8%B5%E0%B8%A2%E0%B8%99%E0%B9%80%E0%B8%A3%E0%B8%8B%E0%B8%B9%E0%B9%80%E0%B8%A1%E0%B9%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9DF0B94-0FA2-400B-9B5A-060611FD7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65" r="4255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36B188-5A65-4E69-BB76-7C6943B23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th-TH" sz="44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วิธีเขียนเรซูเม่สมัครงานให้น่าสนใจ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B6D56-80B1-4A16-9036-541720D57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483428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THM4901</a:t>
            </a:r>
            <a:r>
              <a:rPr lang="th-TH" sz="2400" b="1" dirty="0"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 </a:t>
            </a:r>
            <a:endParaRPr lang="en-US" sz="2400" b="1" dirty="0">
              <a:effectLst/>
              <a:latin typeface="TH Sarabun New" panose="020B0500040200020003" pitchFamily="34" charset="-34"/>
              <a:ea typeface="BrowalliaNew"/>
              <a:cs typeface="TH Sarabun New" panose="020B0500040200020003" pitchFamily="34" charset="-34"/>
            </a:endParaRPr>
          </a:p>
          <a:p>
            <a:r>
              <a:rPr lang="th-TH" sz="2400" b="1" dirty="0"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การเตรียมฝึกประสบการณ์วิชาชีพในอุตสาหกรรมท่องเที่ยวและบริการ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E4848-2089-457B-95A2-96E53DC6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7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2277E-7C39-4CDA-8E52-C80F2CA4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168128" cy="444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จบจากไหน สาขาวิชาอะไร จบเมื่อไหร่ แล้วให้ระบุการศึกษาที่จบมาล่าสุดไว้ก่อน กล่าวคือ อาจจะเรียงการศึกษาชั้นสูงสุดไปถึงต่ำสุด ซึ่งโดยมากขั้นต่ำสุดระบุแค่ชั้นมัธยม ไม่ต้องไปถึงชั้นประถม ผลการเรียนเป็นอย่างไร การศึกษาหลักสูตรพิเศษอื่น ๆ มีอะไรบ้าง 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 อะไรคือวิชาเอก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Major)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วิชาโท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Minor)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ส่วนปริญญาที่ได้รับ ก็ไม่ควรใช้คำย่อควรมีคำเต็มกำกับ และในกรณีที่จบจากต่างประเทศ ก็ควรระบุประเทศที่จบการศึกษานั้น ๆ มาด้วย เช่น 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Master of Business Administration (MBA), USA, (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ปริญญาโทสาขาบริหารธุรกิจจากประเทศสหรัฐอเมริกา)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 ส่วนการเขียนชื่อสถาบันการศึกษาและวิชาที่จบนั้น เราสามารถดูได้จากใบแสดงวุฒิหรือผลการศึกษา ซึ่งอาจจะเป็น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Degree Certificate, Transcript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Mark Sheet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ก็ได้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F8AD6-BDED-4BB5-8DE8-F2927647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B792E845-6FA2-4419-9373-6F356DE2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- การศึกษา (</a:t>
            </a:r>
            <a:r>
              <a:rPr lang="en-US" b="1" i="0" dirty="0">
                <a:solidFill>
                  <a:srgbClr val="000000"/>
                </a:solidFill>
                <a:effectLst/>
                <a:latin typeface="CS ChatThaiUI"/>
              </a:rPr>
              <a:t>Education)</a:t>
            </a:r>
            <a:endParaRPr lang="en-US" b="1" i="0" dirty="0">
              <a:solidFill>
                <a:srgbClr val="00000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729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7271-A2FC-426F-AC18-78122C47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- ประสบการณ์ (</a:t>
            </a:r>
            <a:r>
              <a:rPr lang="en-US" b="1" i="0" dirty="0">
                <a:solidFill>
                  <a:srgbClr val="000000"/>
                </a:solidFill>
                <a:effectLst/>
                <a:latin typeface="CS ChatThaiUI"/>
              </a:rPr>
              <a:t>Experience)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1C936-6663-4E6A-958D-284EA589E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866901"/>
            <a:ext cx="10168128" cy="4305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 ประสบการณ์ในการทำงานนั้น มีความสำคัญอย่างมากในการสมัครงาน เพราะนายจ้างสามารถใช้รายละเอียดเหล่านี้ นำไปพิจารณาเกี่ยวกับตัวผู้สมัครได้ว่า เหมาะสมกับงานในหน่วยงานของตนหรือไม่ อย่างไรก็ตาม โดยปกติแล้วนักศึกษาจบใหม่ จะมีประสบการณ์น้อยหรือแทบไม่มีเลย เมื่อเป็นเช่นนี้ก็ควรระบุงานที่เคยทำมาทั้งหมด ไม่ว่าจะเป็นทำเต็มเวลา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Full-time)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หรือทำไม่เต็มเวลา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Part-time)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หรือแม้แต่งานที่ทำโดยไม่มีค่าจ้างตอบแทนก็ตาม ซึ่งก็อาจจะเป็นกิจกรรมพิเศษหรือกิจกรรมนอกหลักสูตร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Special-Activities Or Extra-curriculum activities)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เคยเป็นผู้นำนักศึกษาหรือหัวหน้าทีมนักกีฬา เป็นต้น</a:t>
            </a:r>
            <a:b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 ในกรณีที่เคยทำงานเต็มเวลา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Full-time employment)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มาก่อนก็ไม่จำเป็นต้องเอ่ยถึงงานที่ทำไม่เต็มเวลา หรือกิจกรรมอื่น ๆ มากนัก และควรบอกรายละเอียดที่สำคัญของงานที่เคยทำ คือ วันเดือนปีที่เคยทำงาน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Date of employment)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รวมถึงชื่อและที่อยู่ของสถานที่ว่าจ้าง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Company's name and address)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E543F-4B20-48B0-ACE6-916E81CA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7C83-98B6-48F6-BA25-4865176A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- คุณสมบัติพิเศษ (</a:t>
            </a:r>
            <a:r>
              <a:rPr lang="en-US" b="1" i="0" dirty="0">
                <a:solidFill>
                  <a:srgbClr val="000000"/>
                </a:solidFill>
                <a:effectLst/>
                <a:latin typeface="CS ChatThaiUI"/>
              </a:rPr>
              <a:t>Special Qualifications)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011E-0788-48EC-8970-DEDECF8E2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เกี่ยวกับคุณสมบัติพิเศษนี้ไม่ได้บังคับว่าจะต้องมี ถ้าไม่มีคุณสมบัติพิเศษอื่น ๆ ก็ตัดออกไป คุณสมบัติพิเศษที่กล่าวถึงนี้ เช่น ความสามารถทางด้านภาษา ด้านการเขียน หรือขับรถยนต์ได้ รู้เส้นทางดี เป็นต้น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66D1A-6E23-4293-A049-1739E3EB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8437-FD50-4DE5-965D-EC48A3C8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- รายละเอียดส่วนตัว (</a:t>
            </a:r>
            <a:r>
              <a:rPr lang="en-US" b="1" i="0" dirty="0">
                <a:solidFill>
                  <a:srgbClr val="000000"/>
                </a:solidFill>
                <a:effectLst/>
                <a:latin typeface="CS ChatThaiUI"/>
              </a:rPr>
              <a:t>Personal Details)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9ACD-7C63-4710-A0BD-3EEB1A69E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581783"/>
            <a:ext cx="10168128" cy="2717800"/>
          </a:xfrm>
        </p:spPr>
        <p:txBody>
          <a:bodyPr numCol="2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Sex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เพศ</a:t>
            </a:r>
            <a:endParaRPr lang="en-US" sz="2400" b="1" i="0" dirty="0">
              <a:solidFill>
                <a:srgbClr val="00000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Age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Date of birth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วันเดือนปีเกิด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Height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ความสูง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Weight =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น้ำหนัก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Health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สุขภาพ (ใช้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Good health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Excellent)</a:t>
            </a:r>
            <a:b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Address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ที่อยู่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Marital status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สถานภาพการสมรส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Married/Single)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หรืออาจมีรายละเอียดเพิ่มเติม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Religion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ศาสนา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Military status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สถานภาพทางทหาร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Place of birth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สถานที่เกิด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Nationality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สัญชาติ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Race =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เชื้อชาติ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7973A-CD01-4437-BBB7-72299828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B094C7-5958-4C3F-8365-BA8350C20B9D}"/>
              </a:ext>
            </a:extLst>
          </p:cNvPr>
          <p:cNvSpPr txBox="1"/>
          <p:nvPr/>
        </p:nvSpPr>
        <p:spPr>
          <a:xfrm>
            <a:off x="1115568" y="181793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รายละเอียดส่วนตัวประกอบด้วย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C2B3E-3C59-4F91-A422-403F1F346FA4}"/>
              </a:ext>
            </a:extLst>
          </p:cNvPr>
          <p:cNvSpPr txBox="1"/>
          <p:nvPr/>
        </p:nvSpPr>
        <p:spPr>
          <a:xfrm>
            <a:off x="1115568" y="5595719"/>
            <a:ext cx="101681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ในส่วนนี้อาจจะเพิ่มงานอดิเรก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Hobbies)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เข้ามาอีกก็ได้ถ้ามี เช่น ว่ายน้ำ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Swimming)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ไต่เขา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Hiking)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หรือสะสมแสตมป์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Stamp-collecting)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เป็นต้น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659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2ABD-83F7-44C7-A8E7-721C3313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71700"/>
            <a:ext cx="10168128" cy="4000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บุคคลที่เป็นนายจ้างเก่าของเราจะเหมาะสมที่สุดสำหรับใช้เป็นบุคคลอ้างอิง แต่ถ้าเป็นไปไม่ได้อาจจะเป็นเพราะยังไม่ได้ออกจากงาน กลัวนายจ้างจะรู้ ก็อาจจะเปลี่ยนเป็นครู อาจารย์ที่เคยสอน เพื่อนร่วมธุรกิจ หรือบุคคลที่มีชื่อเสียง แต่ต้องไม่ใช่ญาติ หรือเพื่อนสนิทของเรา และที่เรียกว่าบุคคลอ้างอิง อีกนัยหนึ่งก็คือ บุคคลที่จะสามารถตรวจสอบประวัติและความประพฤติของเราได้ และควรอ้างมา 2-3 ท่าน พร้อมทั้งที่อยู่ที่จะติดต่อได้ และอาชีพของเขาเหล่านั้น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โดยต้องระบุ ชื่อ-นามสกุล และช่องทางการติดต่อต่าง ๆ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CF6C8-BD0E-48DC-AF1D-D86D8D05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7FC1F94-81D3-47C1-B7B9-8C82451B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- บุคคลอ้างอิง (</a:t>
            </a:r>
            <a:r>
              <a:rPr lang="en-US" b="1" i="0" dirty="0">
                <a:solidFill>
                  <a:srgbClr val="000000"/>
                </a:solidFill>
                <a:effectLst/>
                <a:latin typeface="CS ChatThaiUI"/>
              </a:rPr>
              <a:t>References)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65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7E5C-22C7-4AD7-9E1F-2DB8770A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TRICK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46668-0D16-4B08-9B3F-507ECD131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ที่ดี ควรกระชับและจบใน 1 หน้า หรือถ้ายาวมากก็ไม่ควรเกิน 2 หน้า</a:t>
            </a:r>
            <a:br>
              <a:rPr lang="th-TH" sz="3200" b="1" dirty="0"/>
            </a:br>
            <a:r>
              <a:rPr lang="th-TH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ไม่จำเป็นต้องมีองค์ประกอบทั้งหมด 7 ส่วน ตัดออกได้</a:t>
            </a:r>
            <a:br>
              <a:rPr lang="th-TH" sz="3200" b="1" dirty="0"/>
            </a:br>
            <a:endParaRPr lang="en-US" sz="3200" b="1" dirty="0"/>
          </a:p>
          <a:p>
            <a:pPr marL="0" indent="0">
              <a:buNone/>
            </a:pPr>
            <a:r>
              <a:rPr lang="en-US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เครื่องมือในนำเสนอตัวเอง ดังนั้นจึงควรใส่ใจ และสร้างความน่าประทับใจใน </a:t>
            </a:r>
            <a:r>
              <a:rPr lang="en-US" sz="3200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</a:t>
            </a:r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C016B-0945-4EBF-89D3-5A5C5999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4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7AFF-AA21-4B2D-BB1E-E279F5E6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2. ส่วนประกอบ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3769-3E2B-486B-B0AC-42BB8ADE9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547445"/>
            <a:ext cx="10168128" cy="5174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เนื้อหาที่ต้องมีใน </a:t>
            </a:r>
            <a:r>
              <a:rPr lang="en-US" sz="24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</a:t>
            </a:r>
          </a:p>
          <a:p>
            <a:pPr marL="0" indent="0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1. ข้อมูลส่วนตัว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Personal information)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ชื่อนามสกุล ที่อยู่ อายุ วันเดือนปีเกิด เป็นต้น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2. ประวัติการศึกษา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Education)</a:t>
            </a:r>
            <a:b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3. 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ประสบการณ์ทำงาน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Work experience)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บอกถึงขอบเขตงานที่ทำ หน้าที่รับผิดชอบ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4. ประสบการณ์การทำวิจัย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Research experience) </a:t>
            </a:r>
            <a:b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       5. 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กิจกรรมนอกหลักสูตร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Extracurricular activities)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แนะนำว่าเราทำกิจกรรมนอกหลักสูตรอะไรบ้าง ไม่ว่าจะเป็นกิจกรรมชมรม หรือการช่วยเหลือชุมชนต่าง ๆ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 รางวัล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Awards)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รางวัลที่เราเคยได้รับ ใบประกาศนียบัตรจากหลักสูตรและกิจกรรมต่าง ๆ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7. ทักษะ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Skills)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ลองนึกดูว่าเรามีความสามารถด้านไหนบ้าง ไม่ว่าจะเป็นด้านภาษา โปรแกรมคอมพิวเตอร์ การทำงานเป็นทีม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8. จดหมายรับรอง (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References) : </a:t>
            </a:r>
            <a:r>
              <a:rPr lang="th-TH" sz="24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ส่วนใหญ่คนที่จะเขียนจดหมายรับรองหรือเป็นผู้รับรองให้เราได้มักจะเป็นอาจารย์หรือเจ้านายของเรา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389E6-DDC2-4B1C-86DC-0D7A4C05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9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F279-A47F-4104-A63E-76ADCC14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E7FF-A91E-4FF9-896E-1F85F7A9A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i="0" dirty="0">
                <a:solidFill>
                  <a:srgbClr val="000080"/>
                </a:solidFill>
                <a:effectLst/>
                <a:latin typeface="CS ChatThaiUI"/>
              </a:rPr>
              <a:t>เขียน </a:t>
            </a:r>
            <a:r>
              <a:rPr lang="en-US" b="1" i="0" dirty="0">
                <a:solidFill>
                  <a:srgbClr val="000080"/>
                </a:solidFill>
                <a:effectLst/>
                <a:latin typeface="CS ChatThaiUI"/>
              </a:rPr>
              <a:t>Personal Statement </a:t>
            </a:r>
            <a:r>
              <a:rPr lang="th-TH" b="1" i="0" dirty="0">
                <a:solidFill>
                  <a:srgbClr val="000080"/>
                </a:solidFill>
                <a:effectLst/>
                <a:latin typeface="CS ChatThaiUI"/>
              </a:rPr>
              <a:t>ให้เหมาะกับงานที่ทำ</a:t>
            </a:r>
            <a:br>
              <a:rPr lang="th-TH" dirty="0"/>
            </a:br>
            <a:br>
              <a:rPr lang="th-TH" dirty="0"/>
            </a:br>
            <a:r>
              <a:rPr lang="th-TH" b="0" i="0" dirty="0">
                <a:solidFill>
                  <a:srgbClr val="000000"/>
                </a:solidFill>
                <a:effectLst/>
                <a:latin typeface="CS ChatThaiUI"/>
              </a:rPr>
              <a:t>          </a:t>
            </a:r>
            <a:r>
              <a:rPr lang="en-US" b="0" i="0" dirty="0">
                <a:solidFill>
                  <a:srgbClr val="800080"/>
                </a:solidFill>
                <a:effectLst/>
                <a:latin typeface="CS ChatThaiUI"/>
              </a:rPr>
              <a:t>Personal Statement </a:t>
            </a:r>
            <a:r>
              <a:rPr lang="th-TH" b="0" i="0" dirty="0">
                <a:solidFill>
                  <a:srgbClr val="800080"/>
                </a:solidFill>
                <a:effectLst/>
                <a:latin typeface="CS ChatThaiUI"/>
              </a:rPr>
              <a:t>คือย่อหน้าเปิดของ </a:t>
            </a:r>
            <a:r>
              <a:rPr lang="en-US" b="0" i="0" dirty="0">
                <a:solidFill>
                  <a:srgbClr val="800080"/>
                </a:solidFill>
                <a:effectLst/>
                <a:latin typeface="CS ChatThaiUI"/>
              </a:rPr>
              <a:t>CV </a:t>
            </a:r>
            <a:r>
              <a:rPr lang="th-TH" b="0" i="0" dirty="0">
                <a:solidFill>
                  <a:srgbClr val="800080"/>
                </a:solidFill>
                <a:effectLst/>
                <a:latin typeface="CS ChatThaiUI"/>
              </a:rPr>
              <a:t>ที่พูดถึงตัวเราแบบสั้น ๆ แต่เกี่ยวข้องกับงานหรือมหาวิทยาลัยที่เราต้องการสมัคร พยายามใส่ว่า เราทำอะไรมาแล้ว กำลังทำอะไรอยู่ และตั้งเป้าว่าจะทำอะไรต่อไป (เรามองเห็นอนาคตการทำงานของเราอย่างไร) แต่อย่าใช้คำสรรพนามว่า ‘</a:t>
            </a:r>
            <a:r>
              <a:rPr lang="en-US" b="0" i="0" dirty="0">
                <a:solidFill>
                  <a:srgbClr val="800080"/>
                </a:solidFill>
                <a:effectLst/>
                <a:latin typeface="CS ChatThaiUI"/>
              </a:rPr>
              <a:t>I’ </a:t>
            </a:r>
            <a:r>
              <a:rPr lang="th-TH" b="0" i="0" dirty="0">
                <a:solidFill>
                  <a:srgbClr val="800080"/>
                </a:solidFill>
                <a:effectLst/>
                <a:latin typeface="CS ChatThaiUI"/>
              </a:rPr>
              <a:t>ถ้าเป็นไปได้ เพราะจะฟังดูไม่เป็นทางการเอาเสียเลย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12F9E-C63F-498D-ABFB-F85634C3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868FB-DFF9-4D7A-99C5-B059493C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3. รูปแบบ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18A1-5698-4326-8E83-3823223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การจัดหน้าและรูปแบบฟอร์มนั้นมีหลายแบบท่านสามารถหาได้จาก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ได้เลย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endParaRPr lang="en-US" sz="3200" b="1" i="0" dirty="0">
              <a:solidFill>
                <a:srgbClr val="00000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sz="3200" b="1" dirty="0">
              <a:solidFill>
                <a:srgbClr val="0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ในส่วนของการออกแบบนั้นควรดูประเภทของงานและเลือกสีให้เหมาะสม หากต้องการ </a:t>
            </a:r>
            <a:r>
              <a:rPr lang="en-US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play safe </a:t>
            </a:r>
            <a: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ก็ควรเป็นสีและแบบฟอร์มที่เรียบ ๆ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FCEBA-946B-4BF1-88A8-09E962CC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4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713452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 err="1"/>
              <a:t>ตัวอย่างเรซูเม่</a:t>
            </a:r>
            <a:endParaRPr lang="en-US" sz="4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ow to write a resume exam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4446" y="0"/>
            <a:ext cx="4821401" cy="681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2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50E4C519-FBE9-4ABE-A8F9-C2CBE3269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A3F8D8-AC99-48C6-B8E2-4274FC618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" r="6095" b="-2"/>
          <a:stretch/>
        </p:blipFill>
        <p:spPr bwMode="auto">
          <a:xfrm>
            <a:off x="3245637" y="-1"/>
            <a:ext cx="8946363" cy="6858000"/>
          </a:xfrm>
          <a:custGeom>
            <a:avLst/>
            <a:gdLst/>
            <a:ahLst/>
            <a:cxnLst/>
            <a:rect l="l" t="t" r="r" b="b"/>
            <a:pathLst>
              <a:path w="8946363" h="6858000">
                <a:moveTo>
                  <a:pt x="0" y="0"/>
                </a:moveTo>
                <a:lnTo>
                  <a:pt x="8946363" y="0"/>
                </a:lnTo>
                <a:lnTo>
                  <a:pt x="8946363" y="6858000"/>
                </a:lnTo>
                <a:lnTo>
                  <a:pt x="1" y="6858000"/>
                </a:lnTo>
                <a:lnTo>
                  <a:pt x="60040" y="6788731"/>
                </a:lnTo>
                <a:cubicBezTo>
                  <a:pt x="770566" y="5928901"/>
                  <a:pt x="1210035" y="4741057"/>
                  <a:pt x="1210035" y="3429001"/>
                </a:cubicBezTo>
                <a:cubicBezTo>
                  <a:pt x="1210035" y="2116945"/>
                  <a:pt x="770566" y="929101"/>
                  <a:pt x="60040" y="6927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7" name="Freeform: Shape 136">
            <a:extLst>
              <a:ext uri="{FF2B5EF4-FFF2-40B4-BE49-F238E27FC236}">
                <a16:creationId xmlns:a16="http://schemas.microsoft.com/office/drawing/2014/main" id="{80EC29FB-299E-49F3-8C7B-01199632A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455672" cy="6858000"/>
          </a:xfrm>
          <a:custGeom>
            <a:avLst/>
            <a:gdLst>
              <a:gd name="connsiteX0" fmla="*/ 0 w 4455672"/>
              <a:gd name="connsiteY0" fmla="*/ 0 h 6858000"/>
              <a:gd name="connsiteX1" fmla="*/ 3245636 w 4455672"/>
              <a:gd name="connsiteY1" fmla="*/ 0 h 6858000"/>
              <a:gd name="connsiteX2" fmla="*/ 3305677 w 4455672"/>
              <a:gd name="connsiteY2" fmla="*/ 69272 h 6858000"/>
              <a:gd name="connsiteX3" fmla="*/ 4455672 w 4455672"/>
              <a:gd name="connsiteY3" fmla="*/ 3429001 h 6858000"/>
              <a:gd name="connsiteX4" fmla="*/ 3305677 w 4455672"/>
              <a:gd name="connsiteY4" fmla="*/ 6788731 h 6858000"/>
              <a:gd name="connsiteX5" fmla="*/ 3245638 w 4455672"/>
              <a:gd name="connsiteY5" fmla="*/ 6858000 h 6858000"/>
              <a:gd name="connsiteX6" fmla="*/ 0 w 44556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2" h="6858000">
                <a:moveTo>
                  <a:pt x="0" y="0"/>
                </a:moveTo>
                <a:lnTo>
                  <a:pt x="3245636" y="0"/>
                </a:lnTo>
                <a:lnTo>
                  <a:pt x="3305677" y="69272"/>
                </a:lnTo>
                <a:cubicBezTo>
                  <a:pt x="4016203" y="929101"/>
                  <a:pt x="4455672" y="2116945"/>
                  <a:pt x="4455672" y="3429001"/>
                </a:cubicBezTo>
                <a:cubicBezTo>
                  <a:pt x="4455672" y="4741057"/>
                  <a:pt x="4016203" y="5928901"/>
                  <a:pt x="3305677" y="6788731"/>
                </a:cubicBezTo>
                <a:lnTo>
                  <a:pt x="3245638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C29A2522-B27A-45C5-897B-79A1407D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8" cy="6858000"/>
          </a:xfrm>
          <a:custGeom>
            <a:avLst/>
            <a:gdLst>
              <a:gd name="connsiteX0" fmla="*/ 0 w 4446528"/>
              <a:gd name="connsiteY0" fmla="*/ 0 h 6858000"/>
              <a:gd name="connsiteX1" fmla="*/ 3236492 w 4446528"/>
              <a:gd name="connsiteY1" fmla="*/ 0 h 6858000"/>
              <a:gd name="connsiteX2" fmla="*/ 3296533 w 4446528"/>
              <a:gd name="connsiteY2" fmla="*/ 69272 h 6858000"/>
              <a:gd name="connsiteX3" fmla="*/ 4446528 w 4446528"/>
              <a:gd name="connsiteY3" fmla="*/ 3429001 h 6858000"/>
              <a:gd name="connsiteX4" fmla="*/ 3296533 w 4446528"/>
              <a:gd name="connsiteY4" fmla="*/ 6788731 h 6858000"/>
              <a:gd name="connsiteX5" fmla="*/ 3236494 w 4446528"/>
              <a:gd name="connsiteY5" fmla="*/ 6858000 h 6858000"/>
              <a:gd name="connsiteX6" fmla="*/ 0 w 44465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8" h="6858000">
                <a:moveTo>
                  <a:pt x="0" y="0"/>
                </a:moveTo>
                <a:lnTo>
                  <a:pt x="3236492" y="0"/>
                </a:lnTo>
                <a:lnTo>
                  <a:pt x="3296533" y="69272"/>
                </a:lnTo>
                <a:cubicBezTo>
                  <a:pt x="4007059" y="929101"/>
                  <a:pt x="4446528" y="2116945"/>
                  <a:pt x="4446528" y="3429001"/>
                </a:cubicBezTo>
                <a:cubicBezTo>
                  <a:pt x="4446528" y="4741057"/>
                  <a:pt x="4007059" y="5928901"/>
                  <a:pt x="3296533" y="6788731"/>
                </a:cubicBezTo>
                <a:lnTo>
                  <a:pt x="32364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096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81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A597-2DBA-4EB5-83ED-106F7FA8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871005"/>
            <a:ext cx="3383280" cy="3516923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วัตถุประสงค์ของ </a:t>
            </a:r>
            <a:r>
              <a:rPr lang="en-US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ที่สำคัญ คือ การแนะนำตัวกับผู้ว่าจ้างดังนั้น </a:t>
            </a:r>
            <a:r>
              <a:rPr lang="en-US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จึงเป็นเอกสารสำคัญใน การนำเสนอตัวเองเพื่อการสมัครตำแหน่งงานที่ต้องการ</a:t>
            </a:r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3639D-BD44-4C47-890B-AA3A98B7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290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DC25EE-239B-4C5F-AAD1-255A7D5F1EE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55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FD92-F70D-4CA2-A587-A238FAB8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6025-3569-41B2-B589-D008DDC03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28EF-82F0-48AF-B383-F92D76F6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20</a:t>
            </a:fld>
            <a:endParaRPr lang="en-US"/>
          </a:p>
        </p:txBody>
      </p:sp>
      <p:pic>
        <p:nvPicPr>
          <p:cNvPr id="3074" name="Picture 2" descr="คู่มือการทำ Resume/CV">
            <a:extLst>
              <a:ext uri="{FF2B5EF4-FFF2-40B4-BE49-F238E27FC236}">
                <a16:creationId xmlns:a16="http://schemas.microsoft.com/office/drawing/2014/main" id="{74517B8C-E950-46E0-94CD-169095BDF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19" y="110081"/>
            <a:ext cx="5112812" cy="661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08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5866-6512-4298-B061-50C3C249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7282E-7495-4B9E-8BBD-58AE1CE76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5866B-BE03-43D2-BA5A-4AFB8497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21</a:t>
            </a:fld>
            <a:endParaRPr lang="en-US"/>
          </a:p>
        </p:txBody>
      </p:sp>
      <p:pic>
        <p:nvPicPr>
          <p:cNvPr id="4098" name="Picture 2" descr="คู่มือการทำ Resume/CV">
            <a:extLst>
              <a:ext uri="{FF2B5EF4-FFF2-40B4-BE49-F238E27FC236}">
                <a16:creationId xmlns:a16="http://schemas.microsoft.com/office/drawing/2014/main" id="{1B3D1EC8-5D8D-4A77-86F8-A95AE7888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857" y="180541"/>
            <a:ext cx="5058323" cy="654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350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895E-EE74-4A30-9753-C1C5A9ED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C6A6B-19D8-421C-89B6-91B3E51A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3CCFB-6EC7-4CF1-8A43-3F38ECF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22</a:t>
            </a:fld>
            <a:endParaRPr lang="en-US"/>
          </a:p>
        </p:txBody>
      </p:sp>
      <p:pic>
        <p:nvPicPr>
          <p:cNvPr id="5122" name="Picture 2" descr="คู่มือการทำ Resume/CV">
            <a:extLst>
              <a:ext uri="{FF2B5EF4-FFF2-40B4-BE49-F238E27FC236}">
                <a16:creationId xmlns:a16="http://schemas.microsoft.com/office/drawing/2014/main" id="{1F2209CE-C3D3-428C-AF09-4EF8AE983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115" y="85183"/>
            <a:ext cx="5132065" cy="663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927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BA42-E2F0-4537-A554-51A56D33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4. โปรแกรมในการทำ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5CC70-2AB1-436F-BBD5-64CFAFE2D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561513"/>
            <a:ext cx="10168128" cy="5159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 4.1 Microsoft Word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4.2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Adobe illustrator + Adobe Photoshop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เหมาะสำหรับผู้ที่ถนัดหรือมีความเชี่ยวชาญ</a:t>
            </a:r>
            <a:endParaRPr lang="en-US" sz="3200" b="1" i="0" dirty="0">
              <a:solidFill>
                <a:srgbClr val="00000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4.3 โปรแกรม และ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website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 ๆ ตัวอย่าง </a:t>
            </a:r>
            <a:r>
              <a:rPr lang="en-US" sz="3200" b="1" i="0" u="none" strike="noStrike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  <a:hlinkClick r:id="rId2"/>
              </a:rPr>
              <a:t>uptowork.com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, </a:t>
            </a:r>
            <a:r>
              <a:rPr lang="en-US" sz="3200" b="1" i="0" u="none" strike="noStrike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  <a:hlinkClick r:id="rId3"/>
              </a:rPr>
              <a:t>aecjoblisting.com</a:t>
            </a:r>
            <a:b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4.4 Infographic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F397A-BB97-478C-98CC-C61D1589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40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A36F-BE3B-45D1-A4C6-2588E4D3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5. ช่องทางการเพิ่มประสบการณ์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FEA7-38FE-4D6A-9E83-40F3AA364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i="0" dirty="0">
                <a:solidFill>
                  <a:srgbClr val="8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ประกาศนียบัตรผ่านการฝึกอบรมต่าง ๆ</a:t>
            </a:r>
            <a:endParaRPr lang="en-US" sz="3200" b="1" i="0" dirty="0">
              <a:solidFill>
                <a:srgbClr val="80008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200" b="1" i="0" dirty="0">
                <a:solidFill>
                  <a:srgbClr val="8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งานอาสาสมัคร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E55D7-BF18-41FA-88D6-93EF87C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5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78FA-8664-4B6E-919F-9218BC8F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6. คำแนะนำ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E6C85-7C1D-44EF-BE10-9768819B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168128" cy="44439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 6.1 ตรวจสอบความถูกต้อง ตัวสะกดต่าง ๆ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6.2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Save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File PDF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6.3 ควรจะมีรูปตนเองอยู่ใน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6.4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ถ้าหากจะให้ดีควรมี 1 หน้า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6.5 หากภาษาดี เกรดดี หรือความสามารถที่โดดเด่นสอดคล้องกับงานที่สมัครอย่าลืมใส่ลงไปด้วย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6.6 เขียนให้ชัดเจน สั้น กระชับ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6.7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Email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ควรเป็นชื่อตนเอง เป็นทางการ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88477-EB91-45C5-A8FF-B03871F0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78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87488" y="692696"/>
            <a:ext cx="9217024" cy="5904656"/>
            <a:chOff x="-36512" y="692696"/>
            <a:chExt cx="9217024" cy="5904656"/>
          </a:xfrm>
        </p:grpSpPr>
        <p:pic>
          <p:nvPicPr>
            <p:cNvPr id="3074" name="Picture 2" descr="how to write a resume exampl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363"/>
            <a:stretch/>
          </p:blipFill>
          <p:spPr bwMode="auto">
            <a:xfrm>
              <a:off x="-36512" y="692696"/>
              <a:ext cx="9217024" cy="5693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79512" y="6021288"/>
              <a:ext cx="2160240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9941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24001" y="1340768"/>
            <a:ext cx="9144917" cy="4237940"/>
            <a:chOff x="-917" y="1628800"/>
            <a:chExt cx="9144917" cy="4237940"/>
          </a:xfrm>
        </p:grpSpPr>
        <p:pic>
          <p:nvPicPr>
            <p:cNvPr id="4098" name="Picture 2" descr="how to write a resume exampl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54" b="26009"/>
            <a:stretch/>
          </p:blipFill>
          <p:spPr bwMode="auto">
            <a:xfrm>
              <a:off x="-917" y="1628800"/>
              <a:ext cx="9144917" cy="4237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555776" y="1628800"/>
              <a:ext cx="410445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0955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ow to write a resume exam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50"/>
          <a:stretch/>
        </p:blipFill>
        <p:spPr bwMode="auto">
          <a:xfrm>
            <a:off x="1524001" y="1929260"/>
            <a:ext cx="9144000" cy="337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89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695C-F23B-4442-9F36-9DB9C08B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เทคนิคการกรอกใบสมัครงาน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7AE4-21BD-4D8B-BD4E-88143D41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https://www.youtube.com/watch?v=Re3daNOIl5M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0173F-EB4E-4665-86E5-075441C1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คู่มือการทำ Resume/CV">
            <a:extLst>
              <a:ext uri="{FF2B5EF4-FFF2-40B4-BE49-F238E27FC236}">
                <a16:creationId xmlns:a16="http://schemas.microsoft.com/office/drawing/2014/main" id="{698D8C53-53F2-41CF-8EC8-3735A831F4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9" r="22944"/>
          <a:stretch/>
        </p:blipFill>
        <p:spPr bwMode="auto"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noFill/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1E812-F86C-43BF-ACC5-AA02527A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3" y="958055"/>
            <a:ext cx="4638466" cy="5316849"/>
          </a:xfrm>
          <a:solidFill>
            <a:schemeClr val="bg1"/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โดยการสมัครงานหรือเรียนต่อในแต่ละที่นั้นอาจจะใช้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ก็ได้ขึ้นอยู่กับข้อกำหนด การมี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Resume/CV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ที่ดีนั้นก็เป็นเหมือนใบเบิกทางเล็ก ๆ ให้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HR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ได้รู้จักเรา เพราะในบางกระบวนการ การรับสมัครนั้น ผู้สมัครจะต้องยื่นใบสมัครและ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Resume/CV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เข้าไปก่อนเพื่อพิจารณา เท่ากับเราจะมีโอกาสก้าวไปในด่านต่อไปหรือไม่ ก็ขึ้นอยู่กับคุณสมบัติและ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Resume/CV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ของเรานั่นเอง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C29E9-B95D-4ED9-93D3-72D395F9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2543" y="6356350"/>
            <a:ext cx="10391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2DC25EE-239B-4C5F-AAD1-255A7D5F1EE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5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2E57-7D00-47A1-8B41-9FD0863E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3C5E2-E4A6-4943-95B6-18E26616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69477"/>
            <a:ext cx="10168128" cy="420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https://money.kapook.com/view181424.html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tds.tu.ac.th/trashed/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https://today.line.me/th/article/</a:t>
            </a:r>
            <a:r>
              <a:rPr lang="th-TH" dirty="0">
                <a:hlinkClick r:id="rId3"/>
              </a:rPr>
              <a:t>5+วิธีเขียนเรซูเม่+พิชิตใจ+</a:t>
            </a:r>
            <a:r>
              <a:rPr lang="en-US" dirty="0">
                <a:hlinkClick r:id="rId3"/>
              </a:rPr>
              <a:t>HR+</a:t>
            </a:r>
            <a:r>
              <a:rPr lang="th-TH" dirty="0">
                <a:hlinkClick r:id="rId3"/>
              </a:rPr>
              <a:t>ภายใน+7+วิ-</a:t>
            </a:r>
            <a:r>
              <a:rPr lang="en-US" dirty="0">
                <a:hlinkClick r:id="rId3"/>
              </a:rPr>
              <a:t>QQV59g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https://th.jobsdb.com/th-th/articles/</a:t>
            </a:r>
            <a:r>
              <a:rPr lang="th-TH" dirty="0">
                <a:hlinkClick r:id="rId4"/>
              </a:rPr>
              <a:t>จุดมุ่งหมายในอาชีพ/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E1441-97AA-45C2-9BD5-C9321A1A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0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E57A1-0EB9-4533-959D-8087D2F5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1. ความหมายและความแตกต่าง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F3C1-1DA7-4056-8308-5804F65B9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842868"/>
            <a:ext cx="10168128" cy="4329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</a:t>
            </a:r>
            <a:r>
              <a:rPr lang="en-US" sz="3200" b="1" i="0" dirty="0">
                <a:solidFill>
                  <a:srgbClr val="8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8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การสรุปประวัติตนเองอย่างสั้น ส่วนมากใช้ 1-2 หน้าเท่านั้น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ย่อมาจาก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Curriculum Vitae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มาจากภาษาละตินที่แปลว่า ชีวประวัตินั่นเอง ในส่วนของ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จะเป็นประวัติของเราอย่างละเอียด อาจจะมี 1-3 หน้าหรือมากกว่านั้น บางที่อาจจะกำหนดมาเลยว่า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ไม่เกิน 3 หน้า เช่น งานในสถานทูตออสเตรเลีย</a:t>
            </a:r>
            <a:b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    </a:t>
            </a:r>
            <a: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  </a:t>
            </a:r>
            <a:r>
              <a:rPr lang="en-US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คือประวัติอย่างสั้น ไม่ควรเกิน 1-2 หน้า 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008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</a:t>
            </a:r>
            <a:r>
              <a:rPr lang="en-US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คือประวัติอย่างยาว 2 หน้ากระดาษขึ้นไป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66810-08DD-47FF-A126-F9E41299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F64A-A552-487A-A3E6-29ADB92E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A878-7B70-4928-8482-62C128B2D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83545"/>
            <a:ext cx="10168128" cy="4188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เป็นเอกสารการสมัครงานที่ใช้กันอย่างแพร่หลายทั่วโลก โดยเฉพาะหลายประเทศในภูมิภาคยุโรป เอเชียและตะวันออกกลาง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อาจมีรูปแบบแตกต่างกันไปในแต่ละประเทศ แต่เนื้อหาหรือใจความสำคัญยังคงเหมือนกัน ในทางกลับกัน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นั้นจะค่อนข้างแพร่หลายในประเทศสหรัฐอเมริกา หากเราต้องการสมัครงานในองค์กรหรือบริษัททั่วไปในสหรัฐฯ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มักเป็นเอกสารที่ใช้กันในวงกว้าง ส่วน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CV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คือเอกสารที่ใช้ในการสมัครงานในวงวิชาการ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2349-97A5-40A2-AAB8-DC85DCE8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3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7AFF-AA21-4B2D-BB1E-E279F5E6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000000"/>
                </a:solidFill>
                <a:effectLst/>
                <a:latin typeface="CS ChatThaiUI"/>
              </a:rPr>
              <a:t>2. ส่วนประกอบ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3769-3E2B-486B-B0AC-42BB8ADE9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168128" cy="4771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เนื้อหาที่ต้องมีใน </a:t>
            </a:r>
            <a:r>
              <a:rPr lang="en-US" b="1" i="0" dirty="0">
                <a:solidFill>
                  <a:srgbClr val="00008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Resume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หัวเรื่อง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Heading)</a:t>
            </a:r>
            <a:endParaRPr lang="en-US" b="1" dirty="0">
              <a:solidFill>
                <a:srgbClr val="00008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จุดมุ่งหมาย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Objective)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การศึกษา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Education)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ประสบการณ์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Experience)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คุณสมบัติพิเศษ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Special Qualifications)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รายละเอียดส่วนตัว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Personal Details)</a:t>
            </a:r>
            <a:endParaRPr lang="en-US" b="1" i="0" dirty="0">
              <a:solidFill>
                <a:srgbClr val="00008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บุคคลอ้างอิง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References)</a:t>
            </a:r>
            <a:endParaRPr lang="en-US" b="1" i="0" dirty="0">
              <a:solidFill>
                <a:srgbClr val="000080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389E6-DDC2-4B1C-86DC-0D7A4C05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3782-5488-45C9-B7E5-DA58CA9A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93DCA87-0F2C-4423-897A-2C6700D0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หัวเรื่อง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Heading)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5F16FD-91F6-432E-8467-3EBDBE10C9E1}"/>
              </a:ext>
            </a:extLst>
          </p:cNvPr>
          <p:cNvSpPr txBox="1"/>
          <p:nvPr/>
        </p:nvSpPr>
        <p:spPr>
          <a:xfrm>
            <a:off x="1115568" y="1616079"/>
            <a:ext cx="101681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ซึ่งประกอบด้วย ชื่อผู้เขียนโดยใช้อักษรตัวพิมพ์ใหญ่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Capital Letters) </a:t>
            </a:r>
            <a:r>
              <a:rPr lang="th-TH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ซึ่งจะอยู่ด้านบนสุด ส่วนที่อยู่และเบอร์โทรศัพท์ให้ใช้อักษรตัวพิมพ์เล็ก (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Low case letters)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724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D6E63-7784-469D-BEFF-A1FE2B1C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8F5425F7-2F32-4527-A13E-71B2F650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จุดมุ่งหมาย (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Objective)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419C22-212E-41A8-96D4-C9F8D8A555D9}"/>
              </a:ext>
            </a:extLst>
          </p:cNvPr>
          <p:cNvSpPr txBox="1"/>
          <p:nvPr/>
        </p:nvSpPr>
        <p:spPr>
          <a:xfrm>
            <a:off x="1115568" y="1918342"/>
            <a:ext cx="101681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จุดมุ่งหมายหรือตำแหน่งที่ต้องการสมัคร (</a:t>
            </a:r>
            <a:r>
              <a:rPr lang="en-US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Career objective/Position sought) </a:t>
            </a: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กล่าวถึงความน่าสนใจของงานตำแหน่งงาน หรือเป้าหมายในการทำงานของผู้สมัคร ส่วนนี้อาจมีผลต่อการพิจารณาเงินเดือนและตำแหน่งงาน</a:t>
            </a:r>
            <a:r>
              <a:rPr lang="en-US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b="1" i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ถ้าต้องการสมัครในตำแหน่งใด ก็ให้ระบุชื่อตำแหน่งนั้น หรือไม่ก็อาจจะบอกเป็นสายงานที่ตนต้องการทำก็ได้</a:t>
            </a:r>
            <a:endParaRPr 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348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D09B-911F-4CF2-B2EC-D3553209F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773723"/>
            <a:ext cx="10168128" cy="57818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4D4D4D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จุดมุ่งหมายในการทำงาน (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Career Objective) </a:t>
            </a:r>
          </a:p>
          <a:p>
            <a:pPr marL="0" indent="0" algn="l">
              <a:buNone/>
            </a:pP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    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จุดมุ่งหมายในอาชีพ (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Career Objective)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เป็นสิ่งที่ 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HR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ต้องการเห็นในเรซูเม่ของคุณ เพราะเป็นสิ่งช่วยสรุปให้ 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HR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ทราบได้ภายในไม่กี่วินาทีว่า คุณมีดีอะไร และคุณต้องการทำอะไรให้แก่องค์กร หากคุณเขียนจุดมุ่งหมายในอาชีพด้วย</a:t>
            </a:r>
            <a:r>
              <a:rPr lang="th-TH" b="1" i="0" u="none" strike="noStrike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  <a:hlinkClick r:id="rId2" tooltip="คีย์เวิร์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คีย์เวิร์ด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ที่น่าสนใจ มีการเรียบเรียงอย่างดี และตรงกับที่นายจ้างกำลังมองหา ก็จะเพิ่มความสนใจให้ 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HR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อ่านเรซูเม่เพื่อทำความรู้จักตัวคุณมากขึ้น</a:t>
            </a:r>
          </a:p>
          <a:p>
            <a:pPr marL="0" indent="0" algn="l">
              <a:buNone/>
            </a:pP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          แต่ผู้หางานมักกลัวว่าการระบุเจาะจง เป็นการจำกัดตัวเองเกินไป จึงเขียนจุดมุ่งหมายในอาชีพแบบกว้าง ๆ บ้างก็เขียนแบบคลุมเครือ ทำให้ </a:t>
            </a: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HR </a:t>
            </a:r>
            <a:r>
              <a:rPr lang="th-TH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มองว่าผู้หางานไม่ชัดเจนในตัวเอง ซึ่งอาจเสียโอกาสได้งานดี ๆ ที่ต้องการ ยิ่งไปกว่านั้น แทนที่ผู้หางานจะเขียนจุดมุ่งหมายในอาชีพ กลับเขียนสิ่งที่พวกเขาต้องการลงไปแทน เช่น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rgbClr val="4D4D4D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Career objective: To obtain a challenging position that enhances my skills and allows for advancement.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31717-0E87-477A-AC54-36CC0B7A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3803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3541"/>
      </a:dk2>
      <a:lt2>
        <a:srgbClr val="E2E8E5"/>
      </a:lt2>
      <a:accent1>
        <a:srgbClr val="DB358E"/>
      </a:accent1>
      <a:accent2>
        <a:srgbClr val="C923C1"/>
      </a:accent2>
      <a:accent3>
        <a:srgbClr val="9E35DB"/>
      </a:accent3>
      <a:accent4>
        <a:srgbClr val="6446D1"/>
      </a:accent4>
      <a:accent5>
        <a:srgbClr val="3557DB"/>
      </a:accent5>
      <a:accent6>
        <a:srgbClr val="238AC9"/>
      </a:accent6>
      <a:hlink>
        <a:srgbClr val="7174C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2180</Words>
  <Application>Microsoft Office PowerPoint</Application>
  <PresentationFormat>Widescreen</PresentationFormat>
  <Paragraphs>93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Avenir Next LT Pro</vt:lpstr>
      <vt:lpstr>Calibri</vt:lpstr>
      <vt:lpstr>CS ChatThaiUI</vt:lpstr>
      <vt:lpstr>Tahoma</vt:lpstr>
      <vt:lpstr>TH Sarabun New</vt:lpstr>
      <vt:lpstr>AccentBoxVTI</vt:lpstr>
      <vt:lpstr>วิธีเขียนเรซูเม่สมัครงานให้น่าสนใจ</vt:lpstr>
      <vt:lpstr>PowerPoint Presentation</vt:lpstr>
      <vt:lpstr>PowerPoint Presentation</vt:lpstr>
      <vt:lpstr>1. ความหมายและความแตกต่าง</vt:lpstr>
      <vt:lpstr>PowerPoint Presentation</vt:lpstr>
      <vt:lpstr>2. ส่วนประกอบ</vt:lpstr>
      <vt:lpstr>- หัวเรื่อง (Heading)</vt:lpstr>
      <vt:lpstr>- จุดมุ่งหมาย (Objective)</vt:lpstr>
      <vt:lpstr>PowerPoint Presentation</vt:lpstr>
      <vt:lpstr>- การศึกษา (Education)</vt:lpstr>
      <vt:lpstr>- ประสบการณ์ (Experience)</vt:lpstr>
      <vt:lpstr>- คุณสมบัติพิเศษ (Special Qualifications)</vt:lpstr>
      <vt:lpstr>- รายละเอียดส่วนตัว (Personal Details)</vt:lpstr>
      <vt:lpstr>- บุคคลอ้างอิง (References)</vt:lpstr>
      <vt:lpstr>TRICK</vt:lpstr>
      <vt:lpstr>2. ส่วนประกอบ</vt:lpstr>
      <vt:lpstr>PowerPoint Presentation</vt:lpstr>
      <vt:lpstr>3. รูปแบบ</vt:lpstr>
      <vt:lpstr>ตัวอย่างเรซูเม่</vt:lpstr>
      <vt:lpstr>PowerPoint Presentation</vt:lpstr>
      <vt:lpstr>PowerPoint Presentation</vt:lpstr>
      <vt:lpstr>PowerPoint Presentation</vt:lpstr>
      <vt:lpstr>4. โปรแกรมในการทำ</vt:lpstr>
      <vt:lpstr>5. ช่องทางการเพิ่มประสบการณ์</vt:lpstr>
      <vt:lpstr>6. คำแนะนำ </vt:lpstr>
      <vt:lpstr>PowerPoint Presentation</vt:lpstr>
      <vt:lpstr>PowerPoint Presentation</vt:lpstr>
      <vt:lpstr>PowerPoint Presentation</vt:lpstr>
      <vt:lpstr>เทคนิคการกรอกใบสมัครงาน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วิธีเขียนเรซูเม่สมัครงานให้น่าสนใจ</dc:title>
  <dc:creator>Hyper Cat</dc:creator>
  <cp:lastModifiedBy>Hyper Cat</cp:lastModifiedBy>
  <cp:revision>24</cp:revision>
  <dcterms:created xsi:type="dcterms:W3CDTF">2020-08-06T02:12:45Z</dcterms:created>
  <dcterms:modified xsi:type="dcterms:W3CDTF">2020-09-12T13:53:17Z</dcterms:modified>
</cp:coreProperties>
</file>