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7" r:id="rId2"/>
    <p:sldId id="264" r:id="rId3"/>
    <p:sldId id="266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E9182F-741C-430D-91B3-DC60B0C94932}" type="datetimeFigureOut">
              <a:rPr lang="th-TH" smtClean="0"/>
              <a:pPr/>
              <a:t>23/02/65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6F6C3-6FD1-46D9-9874-1040DDEF4ED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64108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F988-DC60-41A5-B948-EB1708643477}" type="datetimeFigureOut">
              <a:rPr lang="th-TH" smtClean="0"/>
              <a:pPr/>
              <a:t>23/02/65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802E-6E7C-4061-83DF-56870A5082D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8887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F988-DC60-41A5-B948-EB1708643477}" type="datetimeFigureOut">
              <a:rPr lang="th-TH" smtClean="0"/>
              <a:pPr/>
              <a:t>23/02/65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802E-6E7C-4061-83DF-56870A5082D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3951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F988-DC60-41A5-B948-EB1708643477}" type="datetimeFigureOut">
              <a:rPr lang="th-TH" smtClean="0"/>
              <a:pPr/>
              <a:t>23/02/65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802E-6E7C-4061-83DF-56870A5082D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1512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F988-DC60-41A5-B948-EB1708643477}" type="datetimeFigureOut">
              <a:rPr lang="th-TH" smtClean="0"/>
              <a:pPr/>
              <a:t>23/02/65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802E-6E7C-4061-83DF-56870A5082D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7181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F988-DC60-41A5-B948-EB1708643477}" type="datetimeFigureOut">
              <a:rPr lang="th-TH" smtClean="0"/>
              <a:pPr/>
              <a:t>23/02/65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802E-6E7C-4061-83DF-56870A5082D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43238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F988-DC60-41A5-B948-EB1708643477}" type="datetimeFigureOut">
              <a:rPr lang="th-TH" smtClean="0"/>
              <a:pPr/>
              <a:t>23/02/65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802E-6E7C-4061-83DF-56870A5082D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80606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F988-DC60-41A5-B948-EB1708643477}" type="datetimeFigureOut">
              <a:rPr lang="th-TH" smtClean="0"/>
              <a:pPr/>
              <a:t>23/02/65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802E-6E7C-4061-83DF-56870A5082D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67077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F988-DC60-41A5-B948-EB1708643477}" type="datetimeFigureOut">
              <a:rPr lang="th-TH" smtClean="0"/>
              <a:pPr/>
              <a:t>23/02/65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802E-6E7C-4061-83DF-56870A5082D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49570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F988-DC60-41A5-B948-EB1708643477}" type="datetimeFigureOut">
              <a:rPr lang="th-TH" smtClean="0"/>
              <a:pPr/>
              <a:t>23/02/65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802E-6E7C-4061-83DF-56870A5082D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0946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F988-DC60-41A5-B948-EB1708643477}" type="datetimeFigureOut">
              <a:rPr lang="th-TH" smtClean="0"/>
              <a:pPr/>
              <a:t>23/02/65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802E-6E7C-4061-83DF-56870A5082D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43859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F988-DC60-41A5-B948-EB1708643477}" type="datetimeFigureOut">
              <a:rPr lang="th-TH" smtClean="0"/>
              <a:pPr/>
              <a:t>23/02/65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802E-6E7C-4061-83DF-56870A5082D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483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9F988-DC60-41A5-B948-EB1708643477}" type="datetimeFigureOut">
              <a:rPr lang="th-TH" smtClean="0"/>
              <a:pPr/>
              <a:t>23/02/65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C802E-6E7C-4061-83DF-56870A5082D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820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4339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593539"/>
              </p:ext>
            </p:extLst>
          </p:nvPr>
        </p:nvGraphicFramePr>
        <p:xfrm>
          <a:off x="1331640" y="476672"/>
          <a:ext cx="7632848" cy="580573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04056"/>
                <a:gridCol w="1448941"/>
                <a:gridCol w="5679851"/>
              </a:tblGrid>
              <a:tr h="192302">
                <a:tc gridSpan="3"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</a:pPr>
                      <a:r>
                        <a:rPr lang="th-TH" sz="1800" b="1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แบบฟอร์มที่ </a:t>
                      </a:r>
                      <a:r>
                        <a:rPr lang="en-US" sz="1800" b="1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363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363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363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363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 </a:t>
                      </a:r>
                      <a:r>
                        <a:rPr lang="th-TH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ชื่อวิชา 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TIM3409 </a:t>
                      </a:r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การจัดการงานบริการผู้โดยสารภาคพื้นดิน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345" marR="55345" marT="0" marB="0" anchor="b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lang="en-US" sz="1800" b="1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 </a:t>
                      </a:r>
                      <a:r>
                        <a:rPr lang="th-TH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หัวข้อที่ประจำสัปดาห์นี้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ความหมายและความเป็นมาของท่าอากาศยาน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1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วัตถุประสงค์ (เมื่อศึกษาเนื้อหาในหน่วยการเรียนแล้ว ผู้เรียน)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r>
                        <a:rPr lang="th-TH" sz="1800" dirty="0" smtClean="0">
                          <a:effectLst/>
                        </a:rPr>
                        <a:t>เพื่อให้นักศึกษาได้ทราบ</a:t>
                      </a:r>
                      <a:r>
                        <a:rPr lang="th-TH" sz="1800" dirty="0" smtClean="0">
                          <a:effectLst/>
                        </a:rPr>
                        <a:t>ถึงความเป็นมาของท่าอากาศยาน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r>
                        <a:rPr lang="th-TH" sz="1800" dirty="0" smtClean="0">
                          <a:effectLst/>
                        </a:rPr>
                        <a:t>เพื่อให้นึกศึกษาสามารถนำวิชาความรู้ที่ได้เรียนภาคทฤษฎี มาประยุกต์ใช้</a:t>
                      </a:r>
                      <a:r>
                        <a:rPr lang="th-TH" sz="1800" dirty="0" smtClean="0">
                          <a:effectLst/>
                        </a:rPr>
                        <a:t>ในงานได้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ภาพรวมของเนื้อหา/คำอธิบายหัวข้อ</a:t>
                      </a:r>
                      <a:r>
                        <a:rPr lang="th-TH" sz="18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ที่</a:t>
                      </a:r>
                      <a:r>
                        <a:rPr lang="th-TH" sz="1800" b="1" dirty="0" err="1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เสอน</a:t>
                      </a:r>
                      <a:r>
                        <a:rPr lang="th-TH" sz="18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ประจำสัปดาห์นี้</a:t>
                      </a:r>
                      <a:endParaRPr lang="en-US" sz="1800" b="1" dirty="0" smtClean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th-TH" sz="1800" u="none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อุตสาหกรรมบริการ เป็น</a:t>
                      </a:r>
                      <a:r>
                        <a:rPr lang="th-TH" sz="1800" u="none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งานบริการประเภทหนึ่ง เนื่องจากเป็นงานที่เกี่ยวข้องกับการอำนวยความสะดวก เพื่อตอบสนองความต้องการของแขกหรือลูกค้าให้ได้รับความพึงพอใจสูงสุด เพราะผู้ที่เข้ามาติดต่อกับธุรกิจประเภทนี้มักคาดหวังว่าตนเองต้องได้รับการดูแลเอาใจใส่เป็นอย่างดี</a:t>
                      </a:r>
                      <a:endParaRPr lang="th-TH" sz="1800" u="none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endParaRPr lang="th-TH" sz="1800" u="none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endParaRPr lang="th-TH" sz="1800" u="none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12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4339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527039"/>
              </p:ext>
            </p:extLst>
          </p:nvPr>
        </p:nvGraphicFramePr>
        <p:xfrm>
          <a:off x="1331640" y="476672"/>
          <a:ext cx="7632848" cy="600651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04056"/>
                <a:gridCol w="1448941"/>
                <a:gridCol w="5679851"/>
              </a:tblGrid>
              <a:tr h="295945">
                <a:tc gridSpan="3"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</a:pPr>
                      <a:r>
                        <a:rPr lang="th-TH" sz="1800" b="1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แบบฟอร์มที่ </a:t>
                      </a:r>
                      <a:r>
                        <a:rPr lang="en-US" sz="1800" b="1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6283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6283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6283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6283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 </a:t>
                      </a:r>
                      <a:r>
                        <a:rPr lang="th-TH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ชื่อวิชา 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TIM3409 </a:t>
                      </a:r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การจัดการงานบริการผู้โดยสารภาคพื้นดิน</a:t>
                      </a:r>
                    </a:p>
                  </a:txBody>
                  <a:tcPr marL="55345" marR="55345" marT="0" marB="0" anchor="b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83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lang="en-US" sz="18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 </a:t>
                      </a:r>
                      <a:r>
                        <a:rPr lang="th-TH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หัวข้อที่ประจำสัปดาห์นี้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ความรู้พื้นฐาน</a:t>
                      </a:r>
                      <a:r>
                        <a:rPr lang="th-TH" sz="180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ของการสำรองที่นั่งล่วงหน้า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831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62831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วัตถุประสงค์ (เมื่อศึกษาเนื้อหาในหน่วยการเรียนแล้ว ผู้เรียน)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6283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r>
                        <a:rPr lang="th-TH" sz="1800" dirty="0" smtClean="0">
                          <a:effectLst/>
                        </a:rPr>
                        <a:t>เพื่อให้นักศึกษาได้</a:t>
                      </a:r>
                      <a:r>
                        <a:rPr lang="th-TH" sz="1800" dirty="0" smtClean="0">
                          <a:effectLst/>
                        </a:rPr>
                        <a:t>ทราบถึงระบบขั้นตอนการสำรองที่นั่งล่วงหน้า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5380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r>
                        <a:rPr lang="th-TH" sz="1800" dirty="0" smtClean="0">
                          <a:effectLst/>
                        </a:rPr>
                        <a:t>เพื่อให้นึกศึกษาสามารถนำวิชาความรู้ที่ได้เรียนภาคทฤษฎี มาประยุกต์ใช้ในการฝึกงานได้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6283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62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ภาพรวมของเนื้อหา/คำอธิบายหัวข้อที่สอนประจำสัปดาห์นี้</a:t>
                      </a:r>
                      <a:endParaRPr lang="en-US" sz="1800" b="1" dirty="0" smtClean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62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th-TH" sz="1800" u="none" dirty="0" smtClean="0">
                          <a:latin typeface="TH SarabunPSK" pitchFamily="34" charset="-34"/>
                          <a:cs typeface="TH SarabunPSK" pitchFamily="34" charset="-34"/>
                        </a:rPr>
                        <a:t>ความรู้</a:t>
                      </a:r>
                      <a:r>
                        <a:rPr lang="th-TH" sz="1800" u="none" dirty="0" smtClean="0">
                          <a:latin typeface="TH SarabunPSK" pitchFamily="34" charset="-34"/>
                          <a:cs typeface="TH SarabunPSK" pitchFamily="34" charset="-34"/>
                        </a:rPr>
                        <a:t>พื้นฐานการสำรองที่นั่งล่วงหน้า</a:t>
                      </a:r>
                    </a:p>
                  </a:txBody>
                  <a:tcPr marL="55345" marR="55345" marT="0" marB="0" anchor="b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62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endParaRPr lang="th-TH" sz="1800" u="none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62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endParaRPr lang="th-TH" sz="1800" u="none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62831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12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4339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985327"/>
              </p:ext>
            </p:extLst>
          </p:nvPr>
        </p:nvGraphicFramePr>
        <p:xfrm>
          <a:off x="1331640" y="476672"/>
          <a:ext cx="7632848" cy="600651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04056"/>
                <a:gridCol w="1448941"/>
                <a:gridCol w="5679851"/>
              </a:tblGrid>
              <a:tr h="295945">
                <a:tc gridSpan="3"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</a:pPr>
                      <a:r>
                        <a:rPr lang="th-TH" sz="1800" b="1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แบบฟอร์มที่ </a:t>
                      </a:r>
                      <a:r>
                        <a:rPr lang="en-US" sz="1800" b="1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6283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6283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6283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6283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 </a:t>
                      </a:r>
                      <a:r>
                        <a:rPr lang="th-TH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ชื่อวิชา 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TIM3409 </a:t>
                      </a:r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การจัดการงานบริการผู้โดยสารภาคพื้นดิน</a:t>
                      </a:r>
                    </a:p>
                  </a:txBody>
                  <a:tcPr marL="55345" marR="55345" marT="0" marB="0" anchor="b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83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lang="en-US" sz="18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 </a:t>
                      </a:r>
                      <a:r>
                        <a:rPr lang="th-TH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หัวข้อที่ประจำสัปดาห์นี้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ความรู้เทคนิคการให้บริการผู้โดยสารพิเศษ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831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62831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วัตถุประสงค์ (เมื่อศึกษาเนื้อหาในหน่วยการเรียนแล้ว ผู้เรียน)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6283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r>
                        <a:rPr lang="th-TH" sz="1800" dirty="0" smtClean="0">
                          <a:effectLst/>
                        </a:rPr>
                        <a:t>เพื่อให้นักศึกษา</a:t>
                      </a:r>
                      <a:r>
                        <a:rPr lang="th-TH" sz="1800" dirty="0" smtClean="0">
                          <a:effectLst/>
                        </a:rPr>
                        <a:t>ได้ทราบถึงวิธีการให้บริการผู้โดยสารพิเศษ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6283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r>
                        <a:rPr lang="th-TH" sz="1800" dirty="0" smtClean="0">
                          <a:effectLst/>
                        </a:rPr>
                        <a:t>เพื่อให้นึกศึกษาสามารถนำวิชาความรู้ที่ได้เรียนภาคทฤษฎี มาประยุกต์ใช้ในการฝึกงานได้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6283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62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ภาพรวมของเนื้อหา/คำอธิบายหัวข้อที่สอนประจำสัปดาห์นี้</a:t>
                      </a:r>
                      <a:endParaRPr lang="en-US" sz="1800" b="1" dirty="0" smtClean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62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th-TH" sz="1800" u="none" dirty="0" smtClean="0">
                          <a:latin typeface="TH SarabunPSK" pitchFamily="34" charset="-34"/>
                          <a:cs typeface="TH SarabunPSK" pitchFamily="34" charset="-34"/>
                        </a:rPr>
                        <a:t>ความรู้และ</a:t>
                      </a:r>
                      <a:r>
                        <a:rPr lang="th-TH" sz="1800" u="none" dirty="0" smtClean="0">
                          <a:latin typeface="TH SarabunPSK" pitchFamily="34" charset="-34"/>
                          <a:cs typeface="TH SarabunPSK" pitchFamily="34" charset="-34"/>
                        </a:rPr>
                        <a:t>เทคนิคการให้บริการผู้โดยสารพิเศษ</a:t>
                      </a:r>
                      <a:endParaRPr lang="th-TH" sz="1800" u="none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62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endParaRPr lang="th-TH" sz="1800" u="none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62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endParaRPr lang="th-TH" sz="1800" u="none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62831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12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4339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679290"/>
              </p:ext>
            </p:extLst>
          </p:nvPr>
        </p:nvGraphicFramePr>
        <p:xfrm>
          <a:off x="1331640" y="476672"/>
          <a:ext cx="7632848" cy="561370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04056"/>
                <a:gridCol w="1448941"/>
                <a:gridCol w="5679851"/>
              </a:tblGrid>
              <a:tr h="192302">
                <a:tc gridSpan="3"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</a:pPr>
                      <a:r>
                        <a:rPr lang="th-TH" sz="1800" b="1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แบบฟอร์มที่ </a:t>
                      </a:r>
                      <a:r>
                        <a:rPr lang="en-US" sz="1800" b="1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363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363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363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363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 </a:t>
                      </a:r>
                      <a:r>
                        <a:rPr lang="th-TH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ชื่อวิชา 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TIM3409 </a:t>
                      </a:r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การจัดการงานบริการผู้โดยสารภาคพื้นดิน</a:t>
                      </a:r>
                    </a:p>
                  </a:txBody>
                  <a:tcPr marL="55345" marR="55345" marT="0" marB="0" anchor="b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lang="en-US" sz="1800" b="1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 </a:t>
                      </a:r>
                      <a:r>
                        <a:rPr lang="th-TH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หัวข้อที่ประจำสัปดาห์นี้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การบริการผู้โดยสารเด็กอ่อนและมารดา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1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วัตถุประสงค์ (เมื่อศึกษาเนื้อหาในหน่วยการเรียนแล้ว ผู้เรียน)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r>
                        <a:rPr lang="th-TH" sz="1800" dirty="0" smtClean="0">
                          <a:effectLst/>
                        </a:rPr>
                        <a:t>เพื่อให้นักศึกษาได้ทราบถึง</a:t>
                      </a:r>
                      <a:r>
                        <a:rPr lang="th-TH" sz="1800" dirty="0" smtClean="0">
                          <a:effectLst/>
                        </a:rPr>
                        <a:t>การให้บริการผู้โดยสารเด็กอ่อนและมารดา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r>
                        <a:rPr lang="th-TH" sz="1800" dirty="0" smtClean="0">
                          <a:effectLst/>
                        </a:rPr>
                        <a:t>เพื่อให้นึกศึกษาสามารถนำวิชาความรู้ที่ได้เรียนภาคทฤษฎี มาประยุกต์ใช้ในการฝึกงานได้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ภาพรวมของเนื้อหา/คำอธิบายหัวข้อที่สอนประจำสัปดาห์นี้</a:t>
                      </a:r>
                      <a:endParaRPr lang="en-US" sz="1800" b="1" dirty="0" smtClean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th-TH" sz="1800" u="none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การให้บริการผู้โดยสารเด็กอ่อนและมารดา</a:t>
                      </a:r>
                      <a:endParaRPr lang="th-TH" sz="1800" u="none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endParaRPr lang="th-TH" sz="1800" u="none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endParaRPr lang="th-TH" sz="1800" u="none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12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4339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586354"/>
              </p:ext>
            </p:extLst>
          </p:nvPr>
        </p:nvGraphicFramePr>
        <p:xfrm>
          <a:off x="1331640" y="476672"/>
          <a:ext cx="7632848" cy="561370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04056"/>
                <a:gridCol w="1448941"/>
                <a:gridCol w="5679851"/>
              </a:tblGrid>
              <a:tr h="192302">
                <a:tc gridSpan="3"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</a:pPr>
                      <a:r>
                        <a:rPr lang="th-TH" sz="1800" b="1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แบบฟอร์มที่ </a:t>
                      </a:r>
                      <a:r>
                        <a:rPr lang="en-US" sz="1800" b="1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363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363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363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363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 </a:t>
                      </a:r>
                      <a:r>
                        <a:rPr lang="th-TH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ชื่อวิชา 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TIM3409 </a:t>
                      </a:r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การจัดการงานบริการผู้โดยสารภาคพื้นดิน</a:t>
                      </a:r>
                      <a:endParaRPr lang="th-TH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345" marR="55345" marT="0" marB="0" anchor="b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lang="en-US" sz="1800" b="1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 </a:t>
                      </a:r>
                      <a:r>
                        <a:rPr lang="th-TH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หัวข้อที่ประจำสัปดาห์นี้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effectLst/>
                        </a:rPr>
                        <a:t>การให้บริการผู้โดยสารผู้เยาว์ที่เดินทางมาคนเดียว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1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วัตถุประสงค์ (เมื่อศึกษาเนื้อหาในหน่วยการเรียนแล้ว ผู้เรียน)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r>
                        <a:rPr lang="th-TH" sz="1800" dirty="0" smtClean="0">
                          <a:effectLst/>
                        </a:rPr>
                        <a:t>เพื่อให้นักศึกษาได้ทราบถึง</a:t>
                      </a:r>
                      <a:r>
                        <a:rPr lang="th-TH" sz="1800" dirty="0" smtClean="0">
                          <a:effectLst/>
                        </a:rPr>
                        <a:t>การให้บริการผู้โดยสารที่เดินทางมาคนเดียว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r>
                        <a:rPr lang="th-TH" sz="1800" dirty="0" smtClean="0">
                          <a:effectLst/>
                        </a:rPr>
                        <a:t>เพื่อให้นึกศึกษาสามารถนำวิชาความรู้ที่ได้เรียนภาคทฤษฎี มาประยุกต์ใช้ในการฝึกงานได้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ภาพรวมของเนื้อหา/คำอธิบายหัวข้อที่สอนประจำสัปดาห์นี้</a:t>
                      </a:r>
                      <a:endParaRPr lang="en-US" sz="1800" b="1" dirty="0" smtClean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th-TH" sz="1800" u="none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การให้บริการผู้โดยสารผู้เยาว์ที่เดินทางมาคนเดียว</a:t>
                      </a:r>
                      <a:endParaRPr lang="th-TH" sz="1800" u="none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endParaRPr lang="th-TH" sz="1800" u="none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endParaRPr lang="th-TH" sz="1800" u="none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12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4339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928904"/>
              </p:ext>
            </p:extLst>
          </p:nvPr>
        </p:nvGraphicFramePr>
        <p:xfrm>
          <a:off x="1331640" y="476672"/>
          <a:ext cx="7632848" cy="590832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04056"/>
                <a:gridCol w="1448941"/>
                <a:gridCol w="5679851"/>
              </a:tblGrid>
              <a:tr h="192302">
                <a:tc gridSpan="3"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</a:pPr>
                      <a:r>
                        <a:rPr lang="th-TH" sz="1800" b="1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แบบฟอร์มที่ </a:t>
                      </a:r>
                      <a:r>
                        <a:rPr lang="en-US" sz="1800" b="1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363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363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363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363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 </a:t>
                      </a:r>
                      <a:r>
                        <a:rPr lang="th-TH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ชื่อวิชา 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TIM3409 </a:t>
                      </a:r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การจัดการงานบริการผู้โดยสารภาคพื้นดิน</a:t>
                      </a:r>
                    </a:p>
                  </a:txBody>
                  <a:tcPr marL="55345" marR="55345" marT="0" marB="0" anchor="b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lang="en-US" sz="1800" b="1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 </a:t>
                      </a:r>
                      <a:r>
                        <a:rPr lang="th-TH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หัวข้อที่ประจำสัปดาห์นี้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effectLst/>
                        </a:rPr>
                        <a:t>การบริการกระเป๋าสัมภาระของผู้โดยสารที่จะต้องขึ้นเครื่องบิน</a:t>
                      </a: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1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วัตถุประสงค์ (เมื่อศึกษาเนื้อหาในหน่วยการเรียนแล้ว ผู้เรียน)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effectLst/>
                        </a:rPr>
                        <a:t>เพื่อให้</a:t>
                      </a:r>
                      <a:r>
                        <a:rPr lang="th-TH" sz="1800" dirty="0" smtClean="0">
                          <a:effectLst/>
                        </a:rPr>
                        <a:t>นักศึกษาได้ทราบถึง</a:t>
                      </a:r>
                      <a:r>
                        <a:rPr lang="th-TH" sz="1800" dirty="0" smtClean="0">
                          <a:effectLst/>
                        </a:rPr>
                        <a:t>การให้บริการกระเป๋าสัมภาระของผู้โดยสารที่จะต้องขึ้นเครื่องบิน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r>
                        <a:rPr lang="th-TH" sz="1800" dirty="0" smtClean="0">
                          <a:effectLst/>
                        </a:rPr>
                        <a:t>เพื่อให้นึกศึกษาสามารถนำวิชาความรู้ที่ได้เรียนภาคทฤษฎี มาประยุกต์ใช้ในการฝึกงานได้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ภาพรวมของเนื้อหา/คำอธิบายหัวข้อที่สอนประจำสัปดาห์นี้</a:t>
                      </a:r>
                      <a:endParaRPr lang="en-US" sz="1800" b="1" dirty="0" smtClean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th-TH" sz="1800" u="none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การบริการกระเป๋าสัมภาระของผู้โดยสารที่จะต้องขึ้นเครื่องบิน</a:t>
                      </a:r>
                      <a:endParaRPr lang="th-TH" sz="1800" u="none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endParaRPr lang="th-TH" sz="1800" u="none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endParaRPr lang="th-TH" sz="1800" u="none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12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4339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45295"/>
              </p:ext>
            </p:extLst>
          </p:nvPr>
        </p:nvGraphicFramePr>
        <p:xfrm>
          <a:off x="1331640" y="476672"/>
          <a:ext cx="7632848" cy="561370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04056"/>
                <a:gridCol w="1448941"/>
                <a:gridCol w="5679851"/>
              </a:tblGrid>
              <a:tr h="192302">
                <a:tc gridSpan="3"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</a:pPr>
                      <a:r>
                        <a:rPr lang="th-TH" sz="1800" b="1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แบบฟอร์มที่ </a:t>
                      </a:r>
                      <a:r>
                        <a:rPr lang="en-US" sz="1800" b="1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363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363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363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</a:tr>
              <a:tr h="3363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 </a:t>
                      </a:r>
                      <a:r>
                        <a:rPr lang="th-TH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ชื่อวิชา 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TIM3409 </a:t>
                      </a:r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การจัดการงานบริการผู้โดยสารภาคพื้นดิน</a:t>
                      </a:r>
                    </a:p>
                  </a:txBody>
                  <a:tcPr marL="55345" marR="55345" marT="0" marB="0" anchor="b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1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lang="en-US" sz="1800" b="1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 </a:t>
                      </a:r>
                      <a:r>
                        <a:rPr lang="th-TH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หัวข้อที่ประจำสัปดาห์นี้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r>
                        <a:rPr lang="th-TH" sz="1800" dirty="0" smtClean="0">
                          <a:effectLst/>
                        </a:rPr>
                        <a:t>เอกสารที่เกี่ยวข้องกับการเดินทางของผู้โดยสาร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1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วัตถุประสงค์ (เมื่อศึกษาเนื้อหาในหน่วยการเรียนแล้ว ผู้เรียน)</a:t>
                      </a: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r>
                        <a:rPr lang="th-TH" sz="1800" dirty="0" smtClean="0">
                          <a:effectLst/>
                        </a:rPr>
                        <a:t>เพื่อให้นักศึกษาได้ทราบ</a:t>
                      </a:r>
                      <a:r>
                        <a:rPr lang="th-TH" sz="1800" dirty="0" smtClean="0">
                          <a:effectLst/>
                        </a:rPr>
                        <a:t>ถึงเอกสารที่เกี่ยวข้องกับการเดินทางของผู้โดยสาร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r>
                        <a:rPr lang="th-TH" sz="1800" dirty="0" smtClean="0">
                          <a:effectLst/>
                        </a:rPr>
                        <a:t>เพื่อให้นึกศึกษาสามารถนำวิชาความรู้ที่ได้เรียนภาคทฤษฎี มาประยุกต์ใช้ในการฝึกงานได้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ภาพรวมของเนื้อหา/คำอธิบายหัวข้อที่สอนประจำสัปดาห์นี้</a:t>
                      </a:r>
                      <a:endParaRPr lang="en-US" sz="1800" b="1" dirty="0" smtClean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th-TH" sz="1800" u="none" dirty="0" smtClean="0">
                          <a:latin typeface="TH SarabunPSK" pitchFamily="34" charset="-34"/>
                          <a:cs typeface="TH SarabunPSK" pitchFamily="34" charset="-34"/>
                        </a:rPr>
                        <a:t>เอกสารที่เกี่ยวข้องกับการเดินทางของผู้โดยสาร</a:t>
                      </a:r>
                      <a:endParaRPr lang="th-TH" sz="1800" u="none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endParaRPr lang="th-TH" sz="1800" u="none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endParaRPr lang="th-TH" sz="1800" u="none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3631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55345" marR="55345" marT="0" marB="0" anchor="b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12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502</Words>
  <Application>Microsoft Office PowerPoint</Application>
  <PresentationFormat>นำเสนอทางหน้าจอ (4:3)</PresentationFormat>
  <Paragraphs>132</Paragraphs>
  <Slides>7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7</vt:i4>
      </vt:variant>
    </vt:vector>
  </HeadingPairs>
  <TitlesOfParts>
    <vt:vector size="13" baseType="lpstr">
      <vt:lpstr>Angsana New</vt:lpstr>
      <vt:lpstr>Arial</vt:lpstr>
      <vt:lpstr>Calibri</vt:lpstr>
      <vt:lpstr>Cordia New</vt:lpstr>
      <vt:lpstr>TH SarabunPSK</vt:lpstr>
      <vt:lpstr>Office Theme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</dc:creator>
  <cp:lastModifiedBy>Admin</cp:lastModifiedBy>
  <cp:revision>35</cp:revision>
  <dcterms:created xsi:type="dcterms:W3CDTF">2016-07-05T22:56:12Z</dcterms:created>
  <dcterms:modified xsi:type="dcterms:W3CDTF">2022-02-23T14:49:03Z</dcterms:modified>
</cp:coreProperties>
</file>