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9"/>
  </p:notesMasterIdLst>
  <p:handoutMasterIdLst>
    <p:handoutMasterId r:id="rId10"/>
  </p:handoutMasterIdLst>
  <p:sldIdLst>
    <p:sldId id="299" r:id="rId4"/>
    <p:sldId id="302" r:id="rId5"/>
    <p:sldId id="304" r:id="rId6"/>
    <p:sldId id="306" r:id="rId7"/>
    <p:sldId id="310" r:id="rId8"/>
  </p:sldIdLst>
  <p:sldSz cx="9144000" cy="6858000" type="screen4x3"/>
  <p:notesSz cx="9296400" cy="7010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34" userDrawn="1">
          <p15:clr>
            <a:srgbClr val="A4A3A4"/>
          </p15:clr>
        </p15:guide>
        <p15:guide id="2" pos="2955" userDrawn="1">
          <p15:clr>
            <a:srgbClr val="A4A3A4"/>
          </p15:clr>
        </p15:guide>
        <p15:guide id="3" orient="horz" pos="2208" userDrawn="1">
          <p15:clr>
            <a:srgbClr val="A4A3A4"/>
          </p15:clr>
        </p15:guide>
        <p15:guide id="4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07624"/>
    <a:srgbClr val="1C7DE1"/>
    <a:srgbClr val="E62949"/>
    <a:srgbClr val="F4BD2D"/>
    <a:srgbClr val="1ED4DE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3827" autoAdjust="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246" y="-90"/>
      </p:cViewPr>
      <p:guideLst>
        <p:guide orient="horz" pos="2034"/>
        <p:guide pos="2955"/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113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46F-4CBB-AA08-BAF763097ACB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46F-4CBB-AA08-BAF763097AC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F46F-4CBB-AA08-BAF763097AC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F46F-4CBB-AA08-BAF763097AC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6F-4CBB-AA08-BAF763097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D0813-72FF-4743-AEB3-1DC2BE4FB32D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9BE12299-34A5-40F0-BC4C-69D90E5BA4D2}">
      <dgm:prSet phldrT="[ข้อความ]" custT="1"/>
      <dgm:spPr>
        <a:xfrm>
          <a:off x="1772420" y="0"/>
          <a:ext cx="737457" cy="1351129"/>
        </a:xfrm>
      </dgm:spPr>
      <dgm:t>
        <a:bodyPr/>
        <a:lstStyle/>
        <a:p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Identify markets with unfulfilled needs)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B286B37-FC10-4F26-ADD4-528871E38147}" type="parTrans" cxnId="{C49D8510-AF9C-476D-B5A4-CF7C7488912F}">
      <dgm:prSet/>
      <dgm:spPr/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8304A6-A4AE-4901-85C2-75B803F87311}" type="sibTrans" cxnId="{C49D8510-AF9C-476D-B5A4-CF7C7488912F}">
      <dgm:prSet custT="1"/>
      <dgm:spPr>
        <a:xfrm>
          <a:off x="2546377" y="630305"/>
          <a:ext cx="77378" cy="90517"/>
        </a:xfrm>
      </dgm:spPr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3BC28327-AEC0-492E-87F2-391289EA1457}">
      <dgm:prSet phldrT="[ข้อความ]" custT="1"/>
      <dgm:spPr>
        <a:xfrm>
          <a:off x="2655874" y="0"/>
          <a:ext cx="804105" cy="1351129"/>
        </a:xfrm>
      </dgm:spPr>
      <dgm:t>
        <a:bodyPr/>
        <a:lstStyle/>
        <a:p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Determining market segmentation)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77607DB8-F9F6-4E7D-9237-031BA4730378}" type="parTrans" cxnId="{7CA85EF1-16C2-48F8-95EA-068A2645A08C}">
      <dgm:prSet/>
      <dgm:spPr/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2CB3B1-5306-44E2-803B-C97896B1FA9A}" type="sibTrans" cxnId="{7CA85EF1-16C2-48F8-95EA-068A2645A08C}">
      <dgm:prSet custT="1"/>
      <dgm:spPr>
        <a:xfrm>
          <a:off x="3496479" y="630305"/>
          <a:ext cx="77378" cy="90517"/>
        </a:xfrm>
      </dgm:spPr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2EB762B2-F64C-4BA1-B483-302FE477264B}">
      <dgm:prSet phldrT="[ข้อความ]" custT="1"/>
      <dgm:spPr>
        <a:xfrm>
          <a:off x="3605976" y="0"/>
          <a:ext cx="737457" cy="1351129"/>
        </a:xfrm>
      </dgm:spPr>
      <dgm:t>
        <a:bodyPr/>
        <a:lstStyle/>
        <a:p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Selecting a market to target)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A5C754BB-E728-4932-B41C-AA07F24FBCE7}" type="parTrans" cxnId="{11CEF569-B9E0-4BF9-B741-B277661D33E4}">
      <dgm:prSet/>
      <dgm:spPr/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8A91C3B-4F6A-48EB-8EC3-5FB35A57C731}" type="sibTrans" cxnId="{11CEF569-B9E0-4BF9-B741-B277661D33E4}">
      <dgm:prSet custT="1"/>
      <dgm:spPr>
        <a:xfrm>
          <a:off x="4379933" y="630305"/>
          <a:ext cx="77378" cy="90517"/>
        </a:xfrm>
      </dgm:spPr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7EA1045-0E66-46BF-840C-8B20AF35E9E2}">
      <dgm:prSet phldrT="[ข้อความ]" custT="1"/>
      <dgm:spPr>
        <a:xfrm>
          <a:off x="4489431" y="0"/>
          <a:ext cx="737457" cy="1351129"/>
        </a:xfrm>
      </dgm:spPr>
      <dgm:t>
        <a:bodyPr/>
        <a:lstStyle/>
        <a:p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Positioning through marketing strategies)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4195C4E0-B834-4D88-B500-B8924E1EEFBC}" type="parTrans" cxnId="{CE0B75AF-AE89-4E2F-B0DA-97E13BE15B30}">
      <dgm:prSet/>
      <dgm:spPr/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3CE060D-430E-4D11-B21E-1B35E971038C}" type="sibTrans" cxnId="{CE0B75AF-AE89-4E2F-B0DA-97E13BE15B30}">
      <dgm:prSet/>
      <dgm:spPr/>
      <dgm:t>
        <a:bodyPr/>
        <a:lstStyle/>
        <a:p>
          <a:endParaRPr lang="th-TH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FFFE5E3-0AA0-4FC9-BE6A-CEC1ABC7637F}" type="pres">
      <dgm:prSet presAssocID="{863D0813-72FF-4743-AEB3-1DC2BE4FB32D}" presName="Name0" presStyleCnt="0">
        <dgm:presLayoutVars>
          <dgm:dir/>
          <dgm:resizeHandles val="exact"/>
        </dgm:presLayoutVars>
      </dgm:prSet>
      <dgm:spPr/>
    </dgm:pt>
    <dgm:pt modelId="{8560F8A3-546A-4547-98B3-1C58EAC51D18}" type="pres">
      <dgm:prSet presAssocID="{9BE12299-34A5-40F0-BC4C-69D90E5BA4D2}" presName="node" presStyleLbl="node1" presStyleIdx="0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697EA5B-2B5B-4751-BB82-0192C7271D08}" type="pres">
      <dgm:prSet presAssocID="{878304A6-A4AE-4901-85C2-75B803F87311}" presName="sibTrans" presStyleLbl="sibTrans2D1" presStyleIdx="0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3A8B84A0-3A8B-4799-8C17-C51988D042E1}" type="pres">
      <dgm:prSet presAssocID="{878304A6-A4AE-4901-85C2-75B803F87311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CB2D1B2E-6CEA-402D-BEB0-1742598961D5}" type="pres">
      <dgm:prSet presAssocID="{3BC28327-AEC0-492E-87F2-391289EA1457}" presName="node" presStyleLbl="node1" presStyleIdx="1" presStyleCnt="4" custScaleX="22030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48A31699-668F-4247-BC0B-0F60A3D366C8}" type="pres">
      <dgm:prSet presAssocID="{912CB3B1-5306-44E2-803B-C97896B1FA9A}" presName="sibTrans" presStyleLbl="sibTrans2D1" presStyleIdx="1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79875EA5-6F64-46E8-86CC-4CB7F1E203D6}" type="pres">
      <dgm:prSet presAssocID="{912CB3B1-5306-44E2-803B-C97896B1FA9A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E4A4CF62-CD7C-485E-809E-54E476D9791F}" type="pres">
      <dgm:prSet presAssocID="{2EB762B2-F64C-4BA1-B483-302FE477264B}" presName="node" presStyleLbl="node1" presStyleIdx="2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232D31E-AB82-49F3-B968-6D023516BA0E}" type="pres">
      <dgm:prSet presAssocID="{58A91C3B-4F6A-48EB-8EC3-5FB35A57C731}" presName="sibTrans" presStyleLbl="sibTrans2D1" presStyleIdx="2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FC0EE254-9CB1-41C3-BA31-CAEA38E4B730}" type="pres">
      <dgm:prSet presAssocID="{58A91C3B-4F6A-48EB-8EC3-5FB35A57C731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33725FC4-60FC-4C4D-8FF1-1500194239E6}" type="pres">
      <dgm:prSet presAssocID="{97EA1045-0E66-46BF-840C-8B20AF35E9E2}" presName="node" presStyleLbl="node1" presStyleIdx="3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</dgm:ptLst>
  <dgm:cxnLst>
    <dgm:cxn modelId="{72371C61-EB94-46F0-9080-977697DB37E8}" type="presOf" srcId="{912CB3B1-5306-44E2-803B-C97896B1FA9A}" destId="{48A31699-668F-4247-BC0B-0F60A3D366C8}" srcOrd="0" destOrd="0" presId="urn:microsoft.com/office/officeart/2005/8/layout/process1"/>
    <dgm:cxn modelId="{B2D7070B-51F2-43A2-82B9-42DFFD89E044}" type="presOf" srcId="{58A91C3B-4F6A-48EB-8EC3-5FB35A57C731}" destId="{1232D31E-AB82-49F3-B968-6D023516BA0E}" srcOrd="0" destOrd="0" presId="urn:microsoft.com/office/officeart/2005/8/layout/process1"/>
    <dgm:cxn modelId="{EF159AFE-7A9C-407B-B0C8-770218F38CAB}" type="presOf" srcId="{3BC28327-AEC0-492E-87F2-391289EA1457}" destId="{CB2D1B2E-6CEA-402D-BEB0-1742598961D5}" srcOrd="0" destOrd="0" presId="urn:microsoft.com/office/officeart/2005/8/layout/process1"/>
    <dgm:cxn modelId="{11CEF569-B9E0-4BF9-B741-B277661D33E4}" srcId="{863D0813-72FF-4743-AEB3-1DC2BE4FB32D}" destId="{2EB762B2-F64C-4BA1-B483-302FE477264B}" srcOrd="2" destOrd="0" parTransId="{A5C754BB-E728-4932-B41C-AA07F24FBCE7}" sibTransId="{58A91C3B-4F6A-48EB-8EC3-5FB35A57C731}"/>
    <dgm:cxn modelId="{3D045983-722C-4E8E-A536-310490E18B2B}" type="presOf" srcId="{97EA1045-0E66-46BF-840C-8B20AF35E9E2}" destId="{33725FC4-60FC-4C4D-8FF1-1500194239E6}" srcOrd="0" destOrd="0" presId="urn:microsoft.com/office/officeart/2005/8/layout/process1"/>
    <dgm:cxn modelId="{4FB915D1-B1BD-4190-8C5A-2293B125C955}" type="presOf" srcId="{878304A6-A4AE-4901-85C2-75B803F87311}" destId="{1697EA5B-2B5B-4751-BB82-0192C7271D08}" srcOrd="0" destOrd="0" presId="urn:microsoft.com/office/officeart/2005/8/layout/process1"/>
    <dgm:cxn modelId="{118974C4-03EE-4DCD-88CE-D4523982B55D}" type="presOf" srcId="{912CB3B1-5306-44E2-803B-C97896B1FA9A}" destId="{79875EA5-6F64-46E8-86CC-4CB7F1E203D6}" srcOrd="1" destOrd="0" presId="urn:microsoft.com/office/officeart/2005/8/layout/process1"/>
    <dgm:cxn modelId="{87AD7CA5-D228-462E-B6F8-6740E75E6A83}" type="presOf" srcId="{2EB762B2-F64C-4BA1-B483-302FE477264B}" destId="{E4A4CF62-CD7C-485E-809E-54E476D9791F}" srcOrd="0" destOrd="0" presId="urn:microsoft.com/office/officeart/2005/8/layout/process1"/>
    <dgm:cxn modelId="{F32427BE-C351-4405-AC14-7AB9A08B74E5}" type="presOf" srcId="{9BE12299-34A5-40F0-BC4C-69D90E5BA4D2}" destId="{8560F8A3-546A-4547-98B3-1C58EAC51D18}" srcOrd="0" destOrd="0" presId="urn:microsoft.com/office/officeart/2005/8/layout/process1"/>
    <dgm:cxn modelId="{C49D8510-AF9C-476D-B5A4-CF7C7488912F}" srcId="{863D0813-72FF-4743-AEB3-1DC2BE4FB32D}" destId="{9BE12299-34A5-40F0-BC4C-69D90E5BA4D2}" srcOrd="0" destOrd="0" parTransId="{DB286B37-FC10-4F26-ADD4-528871E38147}" sibTransId="{878304A6-A4AE-4901-85C2-75B803F87311}"/>
    <dgm:cxn modelId="{7CA85EF1-16C2-48F8-95EA-068A2645A08C}" srcId="{863D0813-72FF-4743-AEB3-1DC2BE4FB32D}" destId="{3BC28327-AEC0-492E-87F2-391289EA1457}" srcOrd="1" destOrd="0" parTransId="{77607DB8-F9F6-4E7D-9237-031BA4730378}" sibTransId="{912CB3B1-5306-44E2-803B-C97896B1FA9A}"/>
    <dgm:cxn modelId="{CE0B75AF-AE89-4E2F-B0DA-97E13BE15B30}" srcId="{863D0813-72FF-4743-AEB3-1DC2BE4FB32D}" destId="{97EA1045-0E66-46BF-840C-8B20AF35E9E2}" srcOrd="3" destOrd="0" parTransId="{4195C4E0-B834-4D88-B500-B8924E1EEFBC}" sibTransId="{C3CE060D-430E-4D11-B21E-1B35E971038C}"/>
    <dgm:cxn modelId="{0BDEC156-944C-4000-B2CA-0682FA1F46C2}" type="presOf" srcId="{58A91C3B-4F6A-48EB-8EC3-5FB35A57C731}" destId="{FC0EE254-9CB1-41C3-BA31-CAEA38E4B730}" srcOrd="1" destOrd="0" presId="urn:microsoft.com/office/officeart/2005/8/layout/process1"/>
    <dgm:cxn modelId="{E9695D70-E88B-4DA8-9BCC-37BB07631F0A}" type="presOf" srcId="{878304A6-A4AE-4901-85C2-75B803F87311}" destId="{3A8B84A0-3A8B-4799-8C17-C51988D042E1}" srcOrd="1" destOrd="0" presId="urn:microsoft.com/office/officeart/2005/8/layout/process1"/>
    <dgm:cxn modelId="{B1DDE4BA-EB3F-4F10-81D7-423C82FE1893}" type="presOf" srcId="{863D0813-72FF-4743-AEB3-1DC2BE4FB32D}" destId="{FFFFE5E3-0AA0-4FC9-BE6A-CEC1ABC7637F}" srcOrd="0" destOrd="0" presId="urn:microsoft.com/office/officeart/2005/8/layout/process1"/>
    <dgm:cxn modelId="{9029BA40-8275-4476-8E96-E6B080E330DF}" type="presParOf" srcId="{FFFFE5E3-0AA0-4FC9-BE6A-CEC1ABC7637F}" destId="{8560F8A3-546A-4547-98B3-1C58EAC51D18}" srcOrd="0" destOrd="0" presId="urn:microsoft.com/office/officeart/2005/8/layout/process1"/>
    <dgm:cxn modelId="{15402088-4544-4025-AA95-A330B17089AD}" type="presParOf" srcId="{FFFFE5E3-0AA0-4FC9-BE6A-CEC1ABC7637F}" destId="{1697EA5B-2B5B-4751-BB82-0192C7271D08}" srcOrd="1" destOrd="0" presId="urn:microsoft.com/office/officeart/2005/8/layout/process1"/>
    <dgm:cxn modelId="{170C753D-0963-40BD-A1E4-4C2C00333AE0}" type="presParOf" srcId="{1697EA5B-2B5B-4751-BB82-0192C7271D08}" destId="{3A8B84A0-3A8B-4799-8C17-C51988D042E1}" srcOrd="0" destOrd="0" presId="urn:microsoft.com/office/officeart/2005/8/layout/process1"/>
    <dgm:cxn modelId="{B30481C5-6A45-4ACD-BD75-98745E269F7A}" type="presParOf" srcId="{FFFFE5E3-0AA0-4FC9-BE6A-CEC1ABC7637F}" destId="{CB2D1B2E-6CEA-402D-BEB0-1742598961D5}" srcOrd="2" destOrd="0" presId="urn:microsoft.com/office/officeart/2005/8/layout/process1"/>
    <dgm:cxn modelId="{138FF878-CDDC-48A2-BEF0-4B10997C310A}" type="presParOf" srcId="{FFFFE5E3-0AA0-4FC9-BE6A-CEC1ABC7637F}" destId="{48A31699-668F-4247-BC0B-0F60A3D366C8}" srcOrd="3" destOrd="0" presId="urn:microsoft.com/office/officeart/2005/8/layout/process1"/>
    <dgm:cxn modelId="{5BBB2AFA-C62F-4715-B590-5F05C4088305}" type="presParOf" srcId="{48A31699-668F-4247-BC0B-0F60A3D366C8}" destId="{79875EA5-6F64-46E8-86CC-4CB7F1E203D6}" srcOrd="0" destOrd="0" presId="urn:microsoft.com/office/officeart/2005/8/layout/process1"/>
    <dgm:cxn modelId="{BD29E0A4-4720-4D3E-879E-0A63621DD73A}" type="presParOf" srcId="{FFFFE5E3-0AA0-4FC9-BE6A-CEC1ABC7637F}" destId="{E4A4CF62-CD7C-485E-809E-54E476D9791F}" srcOrd="4" destOrd="0" presId="urn:microsoft.com/office/officeart/2005/8/layout/process1"/>
    <dgm:cxn modelId="{1B59E987-203E-4FA8-B32F-A8211792325C}" type="presParOf" srcId="{FFFFE5E3-0AA0-4FC9-BE6A-CEC1ABC7637F}" destId="{1232D31E-AB82-49F3-B968-6D023516BA0E}" srcOrd="5" destOrd="0" presId="urn:microsoft.com/office/officeart/2005/8/layout/process1"/>
    <dgm:cxn modelId="{3F691821-2218-4CF8-B2DE-74113A32317B}" type="presParOf" srcId="{1232D31E-AB82-49F3-B968-6D023516BA0E}" destId="{FC0EE254-9CB1-41C3-BA31-CAEA38E4B730}" srcOrd="0" destOrd="0" presId="urn:microsoft.com/office/officeart/2005/8/layout/process1"/>
    <dgm:cxn modelId="{55D34469-807D-4096-992A-139929712CB0}" type="presParOf" srcId="{FFFFE5E3-0AA0-4FC9-BE6A-CEC1ABC7637F}" destId="{33725FC4-60FC-4C4D-8FF1-1500194239E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0F8A3-546A-4547-98B3-1C58EAC51D18}">
      <dsp:nvSpPr>
        <dsp:cNvPr id="0" name=""/>
        <dsp:cNvSpPr/>
      </dsp:nvSpPr>
      <dsp:spPr>
        <a:xfrm>
          <a:off x="6953" y="503154"/>
          <a:ext cx="1841697" cy="2189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Identify markets with unfulfilled needs)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0894" y="557095"/>
        <a:ext cx="1733815" cy="2081411"/>
      </dsp:txXfrm>
    </dsp:sp>
    <dsp:sp modelId="{1697EA5B-2B5B-4751-BB82-0192C7271D08}">
      <dsp:nvSpPr>
        <dsp:cNvPr id="0" name=""/>
        <dsp:cNvSpPr/>
      </dsp:nvSpPr>
      <dsp:spPr>
        <a:xfrm>
          <a:off x="1939803" y="1484773"/>
          <a:ext cx="193241" cy="2260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1939803" y="1529984"/>
        <a:ext cx="135269" cy="135633"/>
      </dsp:txXfrm>
    </dsp:sp>
    <dsp:sp modelId="{CB2D1B2E-6CEA-402D-BEB0-1742598961D5}">
      <dsp:nvSpPr>
        <dsp:cNvPr id="0" name=""/>
        <dsp:cNvSpPr/>
      </dsp:nvSpPr>
      <dsp:spPr>
        <a:xfrm>
          <a:off x="2213257" y="503154"/>
          <a:ext cx="2008140" cy="2189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Determining market segmentation)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2272073" y="561970"/>
        <a:ext cx="1890508" cy="2071661"/>
      </dsp:txXfrm>
    </dsp:sp>
    <dsp:sp modelId="{48A31699-668F-4247-BC0B-0F60A3D366C8}">
      <dsp:nvSpPr>
        <dsp:cNvPr id="0" name=""/>
        <dsp:cNvSpPr/>
      </dsp:nvSpPr>
      <dsp:spPr>
        <a:xfrm>
          <a:off x="4312549" y="1484773"/>
          <a:ext cx="193241" cy="2260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312549" y="1529984"/>
        <a:ext cx="135269" cy="135633"/>
      </dsp:txXfrm>
    </dsp:sp>
    <dsp:sp modelId="{E4A4CF62-CD7C-485E-809E-54E476D9791F}">
      <dsp:nvSpPr>
        <dsp:cNvPr id="0" name=""/>
        <dsp:cNvSpPr/>
      </dsp:nvSpPr>
      <dsp:spPr>
        <a:xfrm>
          <a:off x="4586004" y="503154"/>
          <a:ext cx="1841697" cy="2189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Selecting a market to target)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639945" y="557095"/>
        <a:ext cx="1733815" cy="2081411"/>
      </dsp:txXfrm>
    </dsp:sp>
    <dsp:sp modelId="{1232D31E-AB82-49F3-B968-6D023516BA0E}">
      <dsp:nvSpPr>
        <dsp:cNvPr id="0" name=""/>
        <dsp:cNvSpPr/>
      </dsp:nvSpPr>
      <dsp:spPr>
        <a:xfrm>
          <a:off x="6518853" y="1484773"/>
          <a:ext cx="193241" cy="2260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518853" y="1529984"/>
        <a:ext cx="135269" cy="135633"/>
      </dsp:txXfrm>
    </dsp:sp>
    <dsp:sp modelId="{33725FC4-60FC-4C4D-8FF1-1500194239E6}">
      <dsp:nvSpPr>
        <dsp:cNvPr id="0" name=""/>
        <dsp:cNvSpPr/>
      </dsp:nvSpPr>
      <dsp:spPr>
        <a:xfrm>
          <a:off x="6792308" y="503154"/>
          <a:ext cx="1841697" cy="2189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Positioning through marketing strategies)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846249" y="557095"/>
        <a:ext cx="1733815" cy="2081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2022-12-19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F90EA-FB33-4911-96BD-DC8D282AE47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1C18A-6872-4ED0-9082-2569B4D6D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5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836712"/>
            <a:ext cx="9144000" cy="711077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604797"/>
            <a:ext cx="9143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3621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743253"/>
            <a:ext cx="2592000" cy="537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851534"/>
            <a:ext cx="4320480" cy="6006468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2"/>
            <a:ext cx="3508370" cy="5785689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123479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7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508786"/>
            <a:ext cx="2849840" cy="486556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796667"/>
            <a:ext cx="108520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08921" y="1734657"/>
            <a:ext cx="669775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4449540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133279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4573651"/>
            <a:ext cx="2520000" cy="2284349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3096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5774987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5991747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2"/>
            <a:ext cx="2520000" cy="2281540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568923"/>
            <a:ext cx="1871760" cy="4068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568082"/>
            <a:ext cx="1871760" cy="40683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567241"/>
            <a:ext cx="1871760" cy="4068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566400"/>
            <a:ext cx="1871760" cy="40683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6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8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3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30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601925"/>
            <a:ext cx="3282039" cy="43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779695"/>
            <a:ext cx="2991584" cy="27690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727823"/>
            <a:ext cx="3055840" cy="2975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32990"/>
            <a:ext cx="3600400" cy="24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1" y="3686186"/>
            <a:ext cx="1711407" cy="1666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40701"/>
            <a:ext cx="9144000" cy="3264363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Market </a:t>
            </a:r>
            <a: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segmentation Targeted Marketing </a:t>
            </a: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and </a:t>
            </a:r>
            <a: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product </a:t>
            </a: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positioning.</a:t>
            </a:r>
            <a:endParaRPr lang="en-US" sz="4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The target marketing process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270564945"/>
              </p:ext>
            </p:extLst>
          </p:nvPr>
        </p:nvGraphicFramePr>
        <p:xfrm>
          <a:off x="251520" y="2753677"/>
          <a:ext cx="8640960" cy="3195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9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Market segmentation) </a:t>
            </a:r>
            <a:endParaRPr lang="en-US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752" y="2852936"/>
            <a:ext cx="9036496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4" name="Oval 33"/>
          <p:cNvSpPr/>
          <p:nvPr/>
        </p:nvSpPr>
        <p:spPr>
          <a:xfrm>
            <a:off x="875147" y="2793298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5" name="Oval 34"/>
          <p:cNvSpPr/>
          <p:nvPr/>
        </p:nvSpPr>
        <p:spPr>
          <a:xfrm>
            <a:off x="2531331" y="2816928"/>
            <a:ext cx="144016" cy="1440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6" name="Oval 35"/>
          <p:cNvSpPr/>
          <p:nvPr/>
        </p:nvSpPr>
        <p:spPr>
          <a:xfrm>
            <a:off x="4288311" y="2793298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7" name="Oval 36"/>
          <p:cNvSpPr/>
          <p:nvPr/>
        </p:nvSpPr>
        <p:spPr>
          <a:xfrm>
            <a:off x="6131793" y="2793298"/>
            <a:ext cx="144016" cy="1440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" name="Oval 37"/>
          <p:cNvSpPr/>
          <p:nvPr/>
        </p:nvSpPr>
        <p:spPr>
          <a:xfrm>
            <a:off x="7765467" y="2793298"/>
            <a:ext cx="144016" cy="1440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9" name="TextBox 9"/>
          <p:cNvSpPr txBox="1"/>
          <p:nvPr/>
        </p:nvSpPr>
        <p:spPr>
          <a:xfrm>
            <a:off x="827584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4"/>
                </a:solidFill>
                <a:cs typeface="Arial" pitchFamily="34" charset="0"/>
              </a:rPr>
              <a:t>1</a:t>
            </a:r>
            <a:endParaRPr lang="ko-KR" altLang="en-US" sz="1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0" name="TextBox 10"/>
          <p:cNvSpPr txBox="1"/>
          <p:nvPr/>
        </p:nvSpPr>
        <p:spPr>
          <a:xfrm>
            <a:off x="2461258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" name="TextBox 11"/>
          <p:cNvSpPr txBox="1"/>
          <p:nvPr/>
        </p:nvSpPr>
        <p:spPr>
          <a:xfrm>
            <a:off x="4211960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4"/>
                </a:solidFill>
                <a:cs typeface="Arial" pitchFamily="34" charset="0"/>
              </a:rPr>
              <a:t>3</a:t>
            </a:r>
            <a:endParaRPr lang="ko-KR" altLang="en-US" sz="1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2" name="TextBox 12"/>
          <p:cNvSpPr txBox="1"/>
          <p:nvPr/>
        </p:nvSpPr>
        <p:spPr>
          <a:xfrm>
            <a:off x="5987286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7385953" y="2204864"/>
            <a:ext cx="90707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1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-36512" y="3605112"/>
            <a:ext cx="1944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5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b="1" dirty="0">
                <a:latin typeface="TH SarabunPSK" pitchFamily="34" charset="-34"/>
                <a:cs typeface="TH SarabunPSK" pitchFamily="34" charset="-34"/>
              </a:rPr>
              <a:t>Demographic</a:t>
            </a:r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25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ko-KR" alt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1691680" y="3605112"/>
            <a:ext cx="18233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5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b="1" dirty="0">
                <a:latin typeface="TH SarabunPSK" pitchFamily="34" charset="-34"/>
                <a:cs typeface="TH SarabunPSK" pitchFamily="34" charset="-34"/>
              </a:rPr>
              <a:t>Geographic</a:t>
            </a:r>
            <a:r>
              <a:rPr lang="th-TH" sz="25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TextBox 22"/>
          <p:cNvSpPr txBox="1"/>
          <p:nvPr/>
        </p:nvSpPr>
        <p:spPr>
          <a:xfrm>
            <a:off x="3448546" y="3605112"/>
            <a:ext cx="1987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b="1" dirty="0">
                <a:latin typeface="TH SarabunPSK" pitchFamily="34" charset="-34"/>
                <a:cs typeface="TH SarabunPSK" pitchFamily="34" charset="-34"/>
              </a:rPr>
              <a:t>Psychographic/psychological</a:t>
            </a:r>
            <a:endParaRPr lang="ko-KR" alt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" name="TextBox 25"/>
          <p:cNvSpPr txBox="1"/>
          <p:nvPr/>
        </p:nvSpPr>
        <p:spPr>
          <a:xfrm>
            <a:off x="5412977" y="3605112"/>
            <a:ext cx="16793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b="1" dirty="0">
                <a:latin typeface="TH SarabunPSK" pitchFamily="34" charset="-34"/>
                <a:cs typeface="TH SarabunPSK" pitchFamily="34" charset="-34"/>
              </a:rPr>
              <a:t>Behavioral</a:t>
            </a:r>
            <a:r>
              <a:rPr lang="th-TH" sz="25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5" name="TextBox 28"/>
          <p:cNvSpPr txBox="1"/>
          <p:nvPr/>
        </p:nvSpPr>
        <p:spPr>
          <a:xfrm>
            <a:off x="7213177" y="3605112"/>
            <a:ext cx="18233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b="1" dirty="0">
                <a:latin typeface="TH SarabunPSK" pitchFamily="34" charset="-34"/>
                <a:cs typeface="TH SarabunPSK" pitchFamily="34" charset="-34"/>
              </a:rPr>
              <a:t>Sociocultural</a:t>
            </a:r>
            <a:r>
              <a:rPr lang="th-TH" sz="25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21"/>
          <p:cNvSpPr>
            <a:spLocks noChangeAspect="1"/>
          </p:cNvSpPr>
          <p:nvPr/>
        </p:nvSpPr>
        <p:spPr>
          <a:xfrm>
            <a:off x="4211738" y="3143712"/>
            <a:ext cx="297162" cy="29964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0" name="Rectangle 9"/>
          <p:cNvSpPr/>
          <p:nvPr/>
        </p:nvSpPr>
        <p:spPr>
          <a:xfrm>
            <a:off x="6047835" y="3156722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1" name="Donut 24"/>
          <p:cNvSpPr/>
          <p:nvPr/>
        </p:nvSpPr>
        <p:spPr>
          <a:xfrm>
            <a:off x="7658485" y="3120462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2" name="Rounded Rectangle 27"/>
          <p:cNvSpPr/>
          <p:nvPr/>
        </p:nvSpPr>
        <p:spPr>
          <a:xfrm>
            <a:off x="2440724" y="3168624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3" name="Rounded Rectangle 7"/>
          <p:cNvSpPr/>
          <p:nvPr/>
        </p:nvSpPr>
        <p:spPr>
          <a:xfrm>
            <a:off x="772833" y="3143035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3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ภูมิศาสตร์ 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Geographic)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3" name="그룹 306">
            <a:extLst>
              <a:ext uri="{FF2B5EF4-FFF2-40B4-BE49-F238E27FC236}">
                <a16:creationId xmlns:a16="http://schemas.microsoft.com/office/drawing/2014/main" id="{131AD259-F8F4-4F44-BE22-97AC63E75308}"/>
              </a:ext>
            </a:extLst>
          </p:cNvPr>
          <p:cNvGrpSpPr/>
          <p:nvPr/>
        </p:nvGrpSpPr>
        <p:grpSpPr>
          <a:xfrm>
            <a:off x="484361" y="1855246"/>
            <a:ext cx="5340741" cy="3142178"/>
            <a:chOff x="635000" y="1382713"/>
            <a:chExt cx="7869238" cy="4572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0239E58-3FE8-454C-A2EE-9A11DBCBBC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59D3911-2981-4714-9624-F31EE49C70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81050E8-29C4-48C3-B4AD-0FAFDEB9CA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D2E029C-225C-4534-9301-9F07961AF8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</p:grpSp>
      <p:sp>
        <p:nvSpPr>
          <p:cNvPr id="4" name="Oval 3"/>
          <p:cNvSpPr/>
          <p:nvPr/>
        </p:nvSpPr>
        <p:spPr>
          <a:xfrm>
            <a:off x="3936594" y="4220183"/>
            <a:ext cx="540000" cy="5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647624" y="3781591"/>
            <a:ext cx="540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6" name="Straight Arrow Connector 5"/>
          <p:cNvCxnSpPr>
            <a:stCxn id="5" idx="7"/>
          </p:cNvCxnSpPr>
          <p:nvPr/>
        </p:nvCxnSpPr>
        <p:spPr>
          <a:xfrm flipV="1">
            <a:off x="1108543" y="3465621"/>
            <a:ext cx="183800" cy="395051"/>
          </a:xfrm>
          <a:prstGeom prst="straightConnector1">
            <a:avLst/>
          </a:prstGeom>
          <a:ln w="25400">
            <a:solidFill>
              <a:srgbClr val="1CBBB4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0"/>
          </p:cNvCxnSpPr>
          <p:nvPr/>
        </p:nvCxnSpPr>
        <p:spPr>
          <a:xfrm flipH="1" flipV="1">
            <a:off x="4178130" y="3609741"/>
            <a:ext cx="28464" cy="610442"/>
          </a:xfrm>
          <a:prstGeom prst="straightConnector1">
            <a:avLst/>
          </a:prstGeom>
          <a:ln w="25400">
            <a:solidFill>
              <a:srgbClr val="FEB856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04249" y="2829316"/>
            <a:ext cx="780425" cy="780425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" name="TextBox 17"/>
          <p:cNvSpPr txBox="1"/>
          <p:nvPr/>
        </p:nvSpPr>
        <p:spPr>
          <a:xfrm>
            <a:off x="1076912" y="2913589"/>
            <a:ext cx="83079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ขอบเขตพื้นที่ </a:t>
            </a:r>
            <a:endParaRPr lang="ko-KR" alt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67351" y="1052736"/>
            <a:ext cx="2592288" cy="5544616"/>
          </a:xfrm>
          <a:prstGeom prst="rect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TextBox 24"/>
          <p:cNvSpPr txBox="1"/>
          <p:nvPr/>
        </p:nvSpPr>
        <p:spPr>
          <a:xfrm>
            <a:off x="6776817" y="1064964"/>
            <a:ext cx="1882822" cy="2400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area boundary It is divided into northern, central, southern, eastern and western regions.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7"/>
          <p:cNvSpPr txBox="1"/>
          <p:nvPr/>
        </p:nvSpPr>
        <p:spPr>
          <a:xfrm>
            <a:off x="6740811" y="3358297"/>
            <a:ext cx="1882823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The weather is divided into hot and cold conditions.</a:t>
            </a:r>
            <a:endParaRPr lang="ko-KR" altLang="en-US" sz="25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10649" y="1855246"/>
            <a:ext cx="540000" cy="54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32" name="Straight Arrow Connector 31"/>
          <p:cNvCxnSpPr>
            <a:stCxn id="31" idx="3"/>
            <a:endCxn id="33" idx="6"/>
          </p:cNvCxnSpPr>
          <p:nvPr/>
        </p:nvCxnSpPr>
        <p:spPr>
          <a:xfrm flipH="1">
            <a:off x="2988412" y="2316165"/>
            <a:ext cx="301318" cy="163779"/>
          </a:xfrm>
          <a:prstGeom prst="straightConnector1">
            <a:avLst/>
          </a:prstGeom>
          <a:ln w="25400">
            <a:solidFill>
              <a:srgbClr val="FEB856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830494" y="2063469"/>
            <a:ext cx="1157918" cy="832949"/>
          </a:xfrm>
          <a:prstGeom prst="ellipse">
            <a:avLst/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b="1" dirty="0" smtClean="0">
                <a:latin typeface="TH SarabunPSK" pitchFamily="34" charset="-34"/>
                <a:cs typeface="TH SarabunPSK" pitchFamily="34" charset="-34"/>
              </a:rPr>
              <a:t>ขนาดประเทศ</a:t>
            </a:r>
            <a:endParaRPr lang="ko-KR" alt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Rounded Rectangle 7"/>
          <p:cNvSpPr/>
          <p:nvPr/>
        </p:nvSpPr>
        <p:spPr>
          <a:xfrm>
            <a:off x="2402635" y="3595354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0" name="Donut 24">
            <a:extLst>
              <a:ext uri="{FF2B5EF4-FFF2-40B4-BE49-F238E27FC236}">
                <a16:creationId xmlns:a16="http://schemas.microsoft.com/office/drawing/2014/main" id="{70079C7D-F247-4EBD-B0A5-EBA5E39C723D}"/>
              </a:ext>
            </a:extLst>
          </p:cNvPr>
          <p:cNvSpPr/>
          <p:nvPr/>
        </p:nvSpPr>
        <p:spPr>
          <a:xfrm>
            <a:off x="3330628" y="1991854"/>
            <a:ext cx="300041" cy="31808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Teardrop 17">
            <a:extLst>
              <a:ext uri="{FF2B5EF4-FFF2-40B4-BE49-F238E27FC236}">
                <a16:creationId xmlns:a16="http://schemas.microsoft.com/office/drawing/2014/main" id="{8BF20FE1-1711-43C8-B699-8C3E9B3CCC8C}"/>
              </a:ext>
            </a:extLst>
          </p:cNvPr>
          <p:cNvSpPr/>
          <p:nvPr/>
        </p:nvSpPr>
        <p:spPr>
          <a:xfrm rot="18900000">
            <a:off x="4067730" y="4389895"/>
            <a:ext cx="262571" cy="284007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FB13D74F-E42D-4DA3-A1B0-795487FF72F4}"/>
              </a:ext>
            </a:extLst>
          </p:cNvPr>
          <p:cNvSpPr/>
          <p:nvPr/>
        </p:nvSpPr>
        <p:spPr>
          <a:xfrm>
            <a:off x="683481" y="3914962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Teardrop 17">
            <a:extLst>
              <a:ext uri="{FF2B5EF4-FFF2-40B4-BE49-F238E27FC236}">
                <a16:creationId xmlns:a16="http://schemas.microsoft.com/office/drawing/2014/main" id="{8BF20FE1-1711-43C8-B699-8C3E9B3CCC8C}"/>
              </a:ext>
            </a:extLst>
          </p:cNvPr>
          <p:cNvSpPr/>
          <p:nvPr/>
        </p:nvSpPr>
        <p:spPr>
          <a:xfrm rot="18900000">
            <a:off x="6247952" y="3693793"/>
            <a:ext cx="401086" cy="425713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FB13D74F-E42D-4DA3-A1B0-795487FF72F4}"/>
              </a:ext>
            </a:extLst>
          </p:cNvPr>
          <p:cNvSpPr/>
          <p:nvPr/>
        </p:nvSpPr>
        <p:spPr>
          <a:xfrm>
            <a:off x="6156178" y="1199325"/>
            <a:ext cx="584634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500" dirty="0"/>
          </a:p>
        </p:txBody>
      </p:sp>
      <p:sp>
        <p:nvSpPr>
          <p:cNvPr id="48" name="Donut 24">
            <a:extLst>
              <a:ext uri="{FF2B5EF4-FFF2-40B4-BE49-F238E27FC236}">
                <a16:creationId xmlns:a16="http://schemas.microsoft.com/office/drawing/2014/main" id="{70079C7D-F247-4EBD-B0A5-EBA5E39C723D}"/>
              </a:ext>
            </a:extLst>
          </p:cNvPr>
          <p:cNvSpPr/>
          <p:nvPr/>
        </p:nvSpPr>
        <p:spPr>
          <a:xfrm>
            <a:off x="6156176" y="4997424"/>
            <a:ext cx="510625" cy="44779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Target Market selection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2474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4B0F4C3-D6B7-414A-BB2D-BB3474BB3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739092"/>
              </p:ext>
            </p:extLst>
          </p:nvPr>
        </p:nvGraphicFramePr>
        <p:xfrm>
          <a:off x="3041983" y="2893751"/>
          <a:ext cx="3316861" cy="310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7351" y="4211664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874" y="5328441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9304" y="3917015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6658" y="3596004"/>
            <a:ext cx="1703904" cy="170390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9" name="Elbow Connector 8"/>
          <p:cNvCxnSpPr>
            <a:stCxn id="14" idx="3"/>
          </p:cNvCxnSpPr>
          <p:nvPr/>
        </p:nvCxnSpPr>
        <p:spPr>
          <a:xfrm>
            <a:off x="3123499" y="3050443"/>
            <a:ext cx="821937" cy="243313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13" idx="1"/>
          </p:cNvCxnSpPr>
          <p:nvPr/>
        </p:nvCxnSpPr>
        <p:spPr>
          <a:xfrm rot="10800000" flipV="1">
            <a:off x="5134292" y="3019455"/>
            <a:ext cx="878716" cy="37649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5400000" flipH="1" flipV="1">
            <a:off x="2940734" y="5089457"/>
            <a:ext cx="621805" cy="2562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4816296" y="5728551"/>
            <a:ext cx="1237908" cy="169278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5"/>
          <p:cNvSpPr txBox="1"/>
          <p:nvPr/>
        </p:nvSpPr>
        <p:spPr>
          <a:xfrm>
            <a:off x="6013008" y="2780928"/>
            <a:ext cx="3023488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Undifferentiated marketing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)</a:t>
            </a:r>
            <a:endParaRPr lang="ko-KR" altLang="en-US" sz="25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251520" y="2811916"/>
            <a:ext cx="2871979" cy="4770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Market positioning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ko-KR" altLang="en-US" sz="25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6013008" y="5227273"/>
            <a:ext cx="3023488" cy="4770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Differentiated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marketing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) </a:t>
            </a:r>
            <a:endParaRPr lang="ko-KR" altLang="en-US" sz="25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09758" y="5023308"/>
            <a:ext cx="2870828" cy="4770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concentrated marketing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ko-KR" altLang="en-US" sz="25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23"/>
          <p:cNvSpPr txBox="1"/>
          <p:nvPr/>
        </p:nvSpPr>
        <p:spPr>
          <a:xfrm>
            <a:off x="3851920" y="3195894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Donut 24">
            <a:extLst>
              <a:ext uri="{FF2B5EF4-FFF2-40B4-BE49-F238E27FC236}">
                <a16:creationId xmlns:a16="http://schemas.microsoft.com/office/drawing/2014/main" id="{70079C7D-F247-4EBD-B0A5-EBA5E39C723D}"/>
              </a:ext>
            </a:extLst>
          </p:cNvPr>
          <p:cNvSpPr/>
          <p:nvPr/>
        </p:nvSpPr>
        <p:spPr>
          <a:xfrm>
            <a:off x="4451808" y="4211664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110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맑은 고딕</vt:lpstr>
      <vt:lpstr>Arial</vt:lpstr>
      <vt:lpstr>Calibri</vt:lpstr>
      <vt:lpstr>TH SarabunPSK</vt:lpstr>
      <vt:lpstr>Cover and End Slide Master</vt:lpstr>
      <vt:lpstr>Contents Slide Master</vt:lpstr>
      <vt:lpstr>Section Break Slide Master</vt:lpstr>
      <vt:lpstr>Market segmentation Targeted Marketing  and product positioning.</vt:lpstr>
      <vt:lpstr> (The target marketing process)</vt:lpstr>
      <vt:lpstr> (Market segmentation) </vt:lpstr>
      <vt:lpstr>ภูมิศาสตร์ (Geographic) </vt:lpstr>
      <vt:lpstr>(Target Market selection)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135</cp:revision>
  <cp:lastPrinted>2020-02-06T01:25:03Z</cp:lastPrinted>
  <dcterms:created xsi:type="dcterms:W3CDTF">2016-12-01T00:32:25Z</dcterms:created>
  <dcterms:modified xsi:type="dcterms:W3CDTF">2022-12-19T07:48:59Z</dcterms:modified>
</cp:coreProperties>
</file>