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99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4" r:id="rId13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D2D"/>
    <a:srgbClr val="F07624"/>
    <a:srgbClr val="1ED4DE"/>
    <a:srgbClr val="660066"/>
    <a:srgbClr val="E62949"/>
    <a:srgbClr val="0000FF"/>
    <a:srgbClr val="1C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46" y="-90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366A1-8E79-4C5E-897D-6A897868E20F}" type="doc">
      <dgm:prSet loTypeId="urn:microsoft.com/office/officeart/2005/8/layout/process1" loCatId="process" qsTypeId="urn:microsoft.com/office/officeart/2005/8/quickstyle/3d4" qsCatId="3D" csTypeId="urn:microsoft.com/office/officeart/2005/8/colors/colorful1" csCatId="colorful" phldr="1"/>
      <dgm:spPr/>
    </dgm:pt>
    <dgm:pt modelId="{EFAF9958-9C4F-400F-80E0-1B1F3EEB50DB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Understand the  marketplace and customer needs and wants</a:t>
          </a:r>
          <a:r>
            <a:rPr lang="th-TH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gm:t>
    </dgm:pt>
    <dgm:pt modelId="{9C28FD92-6051-44A0-9154-FF39157D15EE}" type="parTrans" cxnId="{BE387EC2-648B-4FED-A9DE-67E6F30DE004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BB2A32-0DBA-49BA-932A-2DBDB416C42E}" type="sibTrans" cxnId="{BE387EC2-648B-4FED-A9DE-67E6F30DE004}">
      <dgm:prSet custT="1"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54D595-11DC-41AF-B872-2FC01CDA9DB1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Design a customer </a:t>
          </a:r>
          <a:r>
            <a:rPr lang="en-US" sz="1800" b="1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valuedriven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 marketing strategy</a:t>
          </a:r>
          <a:r>
            <a:rPr lang="th-TH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gm:t>
    </dgm:pt>
    <dgm:pt modelId="{A04EDFD1-5DCE-4D12-9452-E52CC96DF70A}" type="parTrans" cxnId="{2F5CDF5C-944E-407F-BBD9-55043977F23E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22FDA2-69AC-4EF2-9443-2522181848CA}" type="sibTrans" cxnId="{2F5CDF5C-944E-407F-BBD9-55043977F23E}">
      <dgm:prSet custT="1"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5360C1-A76E-4CD9-8A6E-A0E774DB9F9F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Construct an integrated marketing </a:t>
          </a:r>
          <a:r>
            <a:rPr lang="en-US" sz="1800" b="1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progrm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 that delivers superior value</a:t>
          </a:r>
          <a:r>
            <a:rPr lang="th-TH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gm:t>
    </dgm:pt>
    <dgm:pt modelId="{82145CFF-ABC5-48BE-BE57-7EB0F571812E}" type="parTrans" cxnId="{0A36460C-1924-4452-932B-8D7F9022468D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168AF1-8772-440B-B2D2-6D21CF80C0AF}" type="sibTrans" cxnId="{0A36460C-1924-4452-932B-8D7F9022468D}">
      <dgm:prSet custT="1"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6051F4-BDB2-4E81-90EA-543BC83B9B80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Engage customers, build profitable </a:t>
          </a:r>
          <a:r>
            <a:rPr lang="en-US" sz="1800" b="1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realationships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, and create customer delight</a:t>
          </a:r>
          <a:r>
            <a:rPr lang="th-TH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gm:t>
    </dgm:pt>
    <dgm:pt modelId="{E6309D55-19F6-471B-9B62-6A1526FD4F9B}" type="parTrans" cxnId="{899ADDB8-D633-4DDB-B6C7-41F40DE77014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45398F-1437-453F-A059-E1158393F4E3}" type="sibTrans" cxnId="{899ADDB8-D633-4DDB-B6C7-41F40DE77014}">
      <dgm:prSet custT="1"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E4528F-A36D-48EA-A7D4-E9750B546758}">
      <dgm:prSet phldrT="[ข้อความ]" custT="1"/>
      <dgm:spPr/>
      <dgm:t>
        <a:bodyPr/>
        <a:lstStyle/>
        <a:p>
          <a:pPr algn="ctr"/>
          <a:r>
            <a:rPr lang="th-TH" sz="1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Capture value from customers to create profits and customer equity</a:t>
          </a:r>
          <a:r>
            <a:rPr lang="th-TH" sz="18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gm:t>
    </dgm:pt>
    <dgm:pt modelId="{1F277FC2-E270-48FE-A70B-23558FEB8300}" type="parTrans" cxnId="{2FD77946-AC4E-478B-8C49-E785D4E62D3B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43DE5A-D6EC-40F5-A377-187FFD6AB4EA}" type="sibTrans" cxnId="{2FD77946-AC4E-478B-8C49-E785D4E62D3B}">
      <dgm:prSet/>
      <dgm:spPr/>
      <dgm:t>
        <a:bodyPr/>
        <a:lstStyle/>
        <a:p>
          <a:endParaRPr lang="th-TH" sz="18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D26213-689B-416E-A3F1-5CC170440300}" type="pres">
      <dgm:prSet presAssocID="{A96366A1-8E79-4C5E-897D-6A897868E20F}" presName="Name0" presStyleCnt="0">
        <dgm:presLayoutVars>
          <dgm:dir/>
          <dgm:resizeHandles val="exact"/>
        </dgm:presLayoutVars>
      </dgm:prSet>
      <dgm:spPr/>
    </dgm:pt>
    <dgm:pt modelId="{105E5EA2-8D90-414D-B3BB-BC3C92D1F36B}" type="pres">
      <dgm:prSet presAssocID="{EFAF9958-9C4F-400F-80E0-1B1F3EEB50DB}" presName="node" presStyleLbl="node1" presStyleIdx="0" presStyleCnt="5" custLinFactNeighborX="75079" custLinFactNeighborY="-5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49123C-204A-4477-B34A-170B1B3F71F1}" type="pres">
      <dgm:prSet presAssocID="{0FBB2A32-0DBA-49BA-932A-2DBDB416C42E}" presName="sibTrans" presStyleLbl="sibTrans2D1" presStyleIdx="0" presStyleCnt="4" custScaleX="161266" custScaleY="104327"/>
      <dgm:spPr/>
      <dgm:t>
        <a:bodyPr/>
        <a:lstStyle/>
        <a:p>
          <a:endParaRPr lang="en-US"/>
        </a:p>
      </dgm:t>
    </dgm:pt>
    <dgm:pt modelId="{B0086D72-E445-4786-B447-9EC94ED308A2}" type="pres">
      <dgm:prSet presAssocID="{0FBB2A32-0DBA-49BA-932A-2DBDB416C42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3FB59BD-023F-47F2-B2AB-887049DCACB7}" type="pres">
      <dgm:prSet presAssocID="{ED54D595-11DC-41AF-B872-2FC01CDA9D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9E95E3-E0A8-413E-8CC9-6AEC007816AF}" type="pres">
      <dgm:prSet presAssocID="{5822FDA2-69AC-4EF2-9443-2522181848C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FE18370-4504-44BB-86D2-709F2946C916}" type="pres">
      <dgm:prSet presAssocID="{5822FDA2-69AC-4EF2-9443-2522181848C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6A63A23-A599-4246-8A31-A4BB4AD6833D}" type="pres">
      <dgm:prSet presAssocID="{875360C1-A76E-4CD9-8A6E-A0E774DB9F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51A395-667F-4C76-89CC-7C5E912DEE9C}" type="pres">
      <dgm:prSet presAssocID="{01168AF1-8772-440B-B2D2-6D21CF80C0A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73146CD-B3A6-4281-84A1-DE5C19FAB552}" type="pres">
      <dgm:prSet presAssocID="{01168AF1-8772-440B-B2D2-6D21CF80C0A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CCA593-F78E-4A8D-A444-AF891D3895F5}" type="pres">
      <dgm:prSet presAssocID="{1E6051F4-BDB2-4E81-90EA-543BC83B9B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FE70A3-B061-40F0-869F-825343D6FAC5}" type="pres">
      <dgm:prSet presAssocID="{2645398F-1437-453F-A059-E1158393F4E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C7D327D-1E22-4AEA-8269-95054306516E}" type="pres">
      <dgm:prSet presAssocID="{2645398F-1437-453F-A059-E1158393F4E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DB05B55-B279-45B0-89E7-6051C1ACCA3A}" type="pres">
      <dgm:prSet presAssocID="{B1E4528F-A36D-48EA-A7D4-E9750B546758}" presName="node" presStyleLbl="node1" presStyleIdx="4" presStyleCnt="5" custLinFactNeighborX="1614" custLinFactNeighborY="3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3660A2-E243-4266-B388-85557F1D703A}" type="presOf" srcId="{A96366A1-8E79-4C5E-897D-6A897868E20F}" destId="{B9D26213-689B-416E-A3F1-5CC170440300}" srcOrd="0" destOrd="0" presId="urn:microsoft.com/office/officeart/2005/8/layout/process1"/>
    <dgm:cxn modelId="{9F98C215-08E6-40A7-8E83-C95621B92743}" type="presOf" srcId="{5822FDA2-69AC-4EF2-9443-2522181848CA}" destId="{629E95E3-E0A8-413E-8CC9-6AEC007816AF}" srcOrd="0" destOrd="0" presId="urn:microsoft.com/office/officeart/2005/8/layout/process1"/>
    <dgm:cxn modelId="{86775F3A-1EBE-44E5-8904-0DBADD94E41E}" type="presOf" srcId="{875360C1-A76E-4CD9-8A6E-A0E774DB9F9F}" destId="{E6A63A23-A599-4246-8A31-A4BB4AD6833D}" srcOrd="0" destOrd="0" presId="urn:microsoft.com/office/officeart/2005/8/layout/process1"/>
    <dgm:cxn modelId="{4FCBA240-C7E1-49A6-AB1C-519FB230B45F}" type="presOf" srcId="{1E6051F4-BDB2-4E81-90EA-543BC83B9B80}" destId="{66CCA593-F78E-4A8D-A444-AF891D3895F5}" srcOrd="0" destOrd="0" presId="urn:microsoft.com/office/officeart/2005/8/layout/process1"/>
    <dgm:cxn modelId="{F8F52D9B-297E-4429-A031-1893B6291004}" type="presOf" srcId="{2645398F-1437-453F-A059-E1158393F4E3}" destId="{ADFE70A3-B061-40F0-869F-825343D6FAC5}" srcOrd="0" destOrd="0" presId="urn:microsoft.com/office/officeart/2005/8/layout/process1"/>
    <dgm:cxn modelId="{00DF4D00-31BF-471D-8E8A-9F4C14B121DA}" type="presOf" srcId="{0FBB2A32-0DBA-49BA-932A-2DBDB416C42E}" destId="{E349123C-204A-4477-B34A-170B1B3F71F1}" srcOrd="0" destOrd="0" presId="urn:microsoft.com/office/officeart/2005/8/layout/process1"/>
    <dgm:cxn modelId="{0A36460C-1924-4452-932B-8D7F9022468D}" srcId="{A96366A1-8E79-4C5E-897D-6A897868E20F}" destId="{875360C1-A76E-4CD9-8A6E-A0E774DB9F9F}" srcOrd="2" destOrd="0" parTransId="{82145CFF-ABC5-48BE-BE57-7EB0F571812E}" sibTransId="{01168AF1-8772-440B-B2D2-6D21CF80C0AF}"/>
    <dgm:cxn modelId="{2FD77946-AC4E-478B-8C49-E785D4E62D3B}" srcId="{A96366A1-8E79-4C5E-897D-6A897868E20F}" destId="{B1E4528F-A36D-48EA-A7D4-E9750B546758}" srcOrd="4" destOrd="0" parTransId="{1F277FC2-E270-48FE-A70B-23558FEB8300}" sibTransId="{6E43DE5A-D6EC-40F5-A377-187FFD6AB4EA}"/>
    <dgm:cxn modelId="{0F81AD36-F67A-4AE3-BC62-27594CA71ADE}" type="presOf" srcId="{B1E4528F-A36D-48EA-A7D4-E9750B546758}" destId="{0DB05B55-B279-45B0-89E7-6051C1ACCA3A}" srcOrd="0" destOrd="0" presId="urn:microsoft.com/office/officeart/2005/8/layout/process1"/>
    <dgm:cxn modelId="{9B0859A0-567D-417F-8610-203D580BCD02}" type="presOf" srcId="{01168AF1-8772-440B-B2D2-6D21CF80C0AF}" destId="{8B51A395-667F-4C76-89CC-7C5E912DEE9C}" srcOrd="0" destOrd="0" presId="urn:microsoft.com/office/officeart/2005/8/layout/process1"/>
    <dgm:cxn modelId="{80690043-BE5F-47E2-B9AF-45E9781009CA}" type="presOf" srcId="{5822FDA2-69AC-4EF2-9443-2522181848CA}" destId="{5FE18370-4504-44BB-86D2-709F2946C916}" srcOrd="1" destOrd="0" presId="urn:microsoft.com/office/officeart/2005/8/layout/process1"/>
    <dgm:cxn modelId="{BE387EC2-648B-4FED-A9DE-67E6F30DE004}" srcId="{A96366A1-8E79-4C5E-897D-6A897868E20F}" destId="{EFAF9958-9C4F-400F-80E0-1B1F3EEB50DB}" srcOrd="0" destOrd="0" parTransId="{9C28FD92-6051-44A0-9154-FF39157D15EE}" sibTransId="{0FBB2A32-0DBA-49BA-932A-2DBDB416C42E}"/>
    <dgm:cxn modelId="{6844087E-9C79-4731-8925-D5FC6AEACDAD}" type="presOf" srcId="{01168AF1-8772-440B-B2D2-6D21CF80C0AF}" destId="{B73146CD-B3A6-4281-84A1-DE5C19FAB552}" srcOrd="1" destOrd="0" presId="urn:microsoft.com/office/officeart/2005/8/layout/process1"/>
    <dgm:cxn modelId="{41A1FE14-A2C8-42F6-96D4-0C2632DB80FA}" type="presOf" srcId="{2645398F-1437-453F-A059-E1158393F4E3}" destId="{3C7D327D-1E22-4AEA-8269-95054306516E}" srcOrd="1" destOrd="0" presId="urn:microsoft.com/office/officeart/2005/8/layout/process1"/>
    <dgm:cxn modelId="{2F5CDF5C-944E-407F-BBD9-55043977F23E}" srcId="{A96366A1-8E79-4C5E-897D-6A897868E20F}" destId="{ED54D595-11DC-41AF-B872-2FC01CDA9DB1}" srcOrd="1" destOrd="0" parTransId="{A04EDFD1-5DCE-4D12-9452-E52CC96DF70A}" sibTransId="{5822FDA2-69AC-4EF2-9443-2522181848CA}"/>
    <dgm:cxn modelId="{B1CB8A84-15F4-4AFA-9A94-4FF78D4FCB48}" type="presOf" srcId="{EFAF9958-9C4F-400F-80E0-1B1F3EEB50DB}" destId="{105E5EA2-8D90-414D-B3BB-BC3C92D1F36B}" srcOrd="0" destOrd="0" presId="urn:microsoft.com/office/officeart/2005/8/layout/process1"/>
    <dgm:cxn modelId="{21F6D780-56AC-41E2-9896-CBA0F2D6A759}" type="presOf" srcId="{ED54D595-11DC-41AF-B872-2FC01CDA9DB1}" destId="{03FB59BD-023F-47F2-B2AB-887049DCACB7}" srcOrd="0" destOrd="0" presId="urn:microsoft.com/office/officeart/2005/8/layout/process1"/>
    <dgm:cxn modelId="{9C533F2D-E9E8-4B70-BED9-C29242B5D865}" type="presOf" srcId="{0FBB2A32-0DBA-49BA-932A-2DBDB416C42E}" destId="{B0086D72-E445-4786-B447-9EC94ED308A2}" srcOrd="1" destOrd="0" presId="urn:microsoft.com/office/officeart/2005/8/layout/process1"/>
    <dgm:cxn modelId="{899ADDB8-D633-4DDB-B6C7-41F40DE77014}" srcId="{A96366A1-8E79-4C5E-897D-6A897868E20F}" destId="{1E6051F4-BDB2-4E81-90EA-543BC83B9B80}" srcOrd="3" destOrd="0" parTransId="{E6309D55-19F6-471B-9B62-6A1526FD4F9B}" sibTransId="{2645398F-1437-453F-A059-E1158393F4E3}"/>
    <dgm:cxn modelId="{B04807C1-61A7-4C54-92E8-C4E388AAF757}" type="presParOf" srcId="{B9D26213-689B-416E-A3F1-5CC170440300}" destId="{105E5EA2-8D90-414D-B3BB-BC3C92D1F36B}" srcOrd="0" destOrd="0" presId="urn:microsoft.com/office/officeart/2005/8/layout/process1"/>
    <dgm:cxn modelId="{A53EB55F-5A4F-413D-AE61-7C8D2F306BFC}" type="presParOf" srcId="{B9D26213-689B-416E-A3F1-5CC170440300}" destId="{E349123C-204A-4477-B34A-170B1B3F71F1}" srcOrd="1" destOrd="0" presId="urn:microsoft.com/office/officeart/2005/8/layout/process1"/>
    <dgm:cxn modelId="{FF3217A0-3B9E-4BE4-BE3E-7DC55F54A2C2}" type="presParOf" srcId="{E349123C-204A-4477-B34A-170B1B3F71F1}" destId="{B0086D72-E445-4786-B447-9EC94ED308A2}" srcOrd="0" destOrd="0" presId="urn:microsoft.com/office/officeart/2005/8/layout/process1"/>
    <dgm:cxn modelId="{41304612-980F-47BE-933A-A0B9D8125891}" type="presParOf" srcId="{B9D26213-689B-416E-A3F1-5CC170440300}" destId="{03FB59BD-023F-47F2-B2AB-887049DCACB7}" srcOrd="2" destOrd="0" presId="urn:microsoft.com/office/officeart/2005/8/layout/process1"/>
    <dgm:cxn modelId="{52D5B6F9-CB30-4AAB-890B-2A7241420BCA}" type="presParOf" srcId="{B9D26213-689B-416E-A3F1-5CC170440300}" destId="{629E95E3-E0A8-413E-8CC9-6AEC007816AF}" srcOrd="3" destOrd="0" presId="urn:microsoft.com/office/officeart/2005/8/layout/process1"/>
    <dgm:cxn modelId="{57920DC3-BA58-4C85-B7F6-17650968FA82}" type="presParOf" srcId="{629E95E3-E0A8-413E-8CC9-6AEC007816AF}" destId="{5FE18370-4504-44BB-86D2-709F2946C916}" srcOrd="0" destOrd="0" presId="urn:microsoft.com/office/officeart/2005/8/layout/process1"/>
    <dgm:cxn modelId="{5EE123CF-45A0-4A96-8621-CAD582E64BA3}" type="presParOf" srcId="{B9D26213-689B-416E-A3F1-5CC170440300}" destId="{E6A63A23-A599-4246-8A31-A4BB4AD6833D}" srcOrd="4" destOrd="0" presId="urn:microsoft.com/office/officeart/2005/8/layout/process1"/>
    <dgm:cxn modelId="{4336A60B-4C9C-434A-9862-FA15DB7C981A}" type="presParOf" srcId="{B9D26213-689B-416E-A3F1-5CC170440300}" destId="{8B51A395-667F-4C76-89CC-7C5E912DEE9C}" srcOrd="5" destOrd="0" presId="urn:microsoft.com/office/officeart/2005/8/layout/process1"/>
    <dgm:cxn modelId="{1A21C60C-E009-413F-8B4B-19942E261388}" type="presParOf" srcId="{8B51A395-667F-4C76-89CC-7C5E912DEE9C}" destId="{B73146CD-B3A6-4281-84A1-DE5C19FAB552}" srcOrd="0" destOrd="0" presId="urn:microsoft.com/office/officeart/2005/8/layout/process1"/>
    <dgm:cxn modelId="{5A857D93-A0A1-409C-9868-1BE4EC2743A1}" type="presParOf" srcId="{B9D26213-689B-416E-A3F1-5CC170440300}" destId="{66CCA593-F78E-4A8D-A444-AF891D3895F5}" srcOrd="6" destOrd="0" presId="urn:microsoft.com/office/officeart/2005/8/layout/process1"/>
    <dgm:cxn modelId="{277D4B07-1851-4B4D-9EAF-81168CC82B81}" type="presParOf" srcId="{B9D26213-689B-416E-A3F1-5CC170440300}" destId="{ADFE70A3-B061-40F0-869F-825343D6FAC5}" srcOrd="7" destOrd="0" presId="urn:microsoft.com/office/officeart/2005/8/layout/process1"/>
    <dgm:cxn modelId="{7DAE2E2C-F1AB-40E2-A352-4F4128FA8962}" type="presParOf" srcId="{ADFE70A3-B061-40F0-869F-825343D6FAC5}" destId="{3C7D327D-1E22-4AEA-8269-95054306516E}" srcOrd="0" destOrd="0" presId="urn:microsoft.com/office/officeart/2005/8/layout/process1"/>
    <dgm:cxn modelId="{B14C38ED-C557-4B6C-8188-5220F9CF647E}" type="presParOf" srcId="{B9D26213-689B-416E-A3F1-5CC170440300}" destId="{0DB05B55-B279-45B0-89E7-6051C1ACCA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E5EA2-8D90-414D-B3BB-BC3C92D1F36B}">
      <dsp:nvSpPr>
        <dsp:cNvPr id="0" name=""/>
        <dsp:cNvSpPr/>
      </dsp:nvSpPr>
      <dsp:spPr>
        <a:xfrm>
          <a:off x="256052" y="1737755"/>
          <a:ext cx="1351556" cy="2090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Understand the  marketplace and customer needs and wants</a:t>
          </a:r>
          <a:r>
            <a:rPr lang="th-TH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sp:txBody>
      <dsp:txXfrm>
        <a:off x="295638" y="1777341"/>
        <a:ext cx="1272384" cy="2011516"/>
      </dsp:txXfrm>
    </dsp:sp>
    <dsp:sp modelId="{E349123C-204A-4477-B34A-170B1B3F71F1}">
      <dsp:nvSpPr>
        <dsp:cNvPr id="0" name=""/>
        <dsp:cNvSpPr/>
      </dsp:nvSpPr>
      <dsp:spPr>
        <a:xfrm rot="24140">
          <a:off x="1632928" y="2614045"/>
          <a:ext cx="246957" cy="349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2929" y="2683723"/>
        <a:ext cx="172870" cy="209813"/>
      </dsp:txXfrm>
    </dsp:sp>
    <dsp:sp modelId="{03FB59BD-023F-47F2-B2AB-887049DCACB7}">
      <dsp:nvSpPr>
        <dsp:cNvPr id="0" name=""/>
        <dsp:cNvSpPr/>
      </dsp:nvSpPr>
      <dsp:spPr>
        <a:xfrm>
          <a:off x="1896538" y="1749275"/>
          <a:ext cx="1351556" cy="20906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Design a customer </a:t>
          </a:r>
          <a:r>
            <a:rPr lang="en-US" sz="1800" b="1" kern="1200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valuedriven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 marketing strategy</a:t>
          </a:r>
          <a:r>
            <a:rPr lang="th-TH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sp:txBody>
      <dsp:txXfrm>
        <a:off x="1936124" y="1788861"/>
        <a:ext cx="1272384" cy="2011516"/>
      </dsp:txXfrm>
    </dsp:sp>
    <dsp:sp modelId="{629E95E3-E0A8-413E-8CC9-6AEC007816AF}">
      <dsp:nvSpPr>
        <dsp:cNvPr id="0" name=""/>
        <dsp:cNvSpPr/>
      </dsp:nvSpPr>
      <dsp:spPr>
        <a:xfrm>
          <a:off x="3383250" y="2627027"/>
          <a:ext cx="286529" cy="33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83250" y="2694064"/>
        <a:ext cx="200570" cy="201111"/>
      </dsp:txXfrm>
    </dsp:sp>
    <dsp:sp modelId="{E6A63A23-A599-4246-8A31-A4BB4AD6833D}">
      <dsp:nvSpPr>
        <dsp:cNvPr id="0" name=""/>
        <dsp:cNvSpPr/>
      </dsp:nvSpPr>
      <dsp:spPr>
        <a:xfrm>
          <a:off x="3788717" y="1749275"/>
          <a:ext cx="1351556" cy="20906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Construct an integrated marketing </a:t>
          </a:r>
          <a:r>
            <a:rPr lang="en-US" sz="1800" b="1" kern="1200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progrm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 that delivers superior value</a:t>
          </a:r>
          <a:r>
            <a:rPr lang="th-TH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sp:txBody>
      <dsp:txXfrm>
        <a:off x="3828303" y="1788861"/>
        <a:ext cx="1272384" cy="2011516"/>
      </dsp:txXfrm>
    </dsp:sp>
    <dsp:sp modelId="{8B51A395-667F-4C76-89CC-7C5E912DEE9C}">
      <dsp:nvSpPr>
        <dsp:cNvPr id="0" name=""/>
        <dsp:cNvSpPr/>
      </dsp:nvSpPr>
      <dsp:spPr>
        <a:xfrm>
          <a:off x="5275429" y="2627027"/>
          <a:ext cx="286529" cy="33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75429" y="2694064"/>
        <a:ext cx="200570" cy="201111"/>
      </dsp:txXfrm>
    </dsp:sp>
    <dsp:sp modelId="{66CCA593-F78E-4A8D-A444-AF891D3895F5}">
      <dsp:nvSpPr>
        <dsp:cNvPr id="0" name=""/>
        <dsp:cNvSpPr/>
      </dsp:nvSpPr>
      <dsp:spPr>
        <a:xfrm>
          <a:off x="5680896" y="1749275"/>
          <a:ext cx="1351556" cy="20906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Engage customers, build profitable </a:t>
          </a:r>
          <a:r>
            <a:rPr lang="en-US" sz="1800" b="1" kern="1200" dirty="0" err="1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realationships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, and create customer delight</a:t>
          </a:r>
          <a:r>
            <a:rPr lang="th-TH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sp:txBody>
      <dsp:txXfrm>
        <a:off x="5720482" y="1788861"/>
        <a:ext cx="1272384" cy="2011516"/>
      </dsp:txXfrm>
    </dsp:sp>
    <dsp:sp modelId="{ADFE70A3-B061-40F0-869F-825343D6FAC5}">
      <dsp:nvSpPr>
        <dsp:cNvPr id="0" name=""/>
        <dsp:cNvSpPr/>
      </dsp:nvSpPr>
      <dsp:spPr>
        <a:xfrm rot="13643">
          <a:off x="7168697" y="2630822"/>
          <a:ext cx="288842" cy="335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168697" y="2697687"/>
        <a:ext cx="202189" cy="201111"/>
      </dsp:txXfrm>
    </dsp:sp>
    <dsp:sp modelId="{0DB05B55-B279-45B0-89E7-6051C1ACCA3A}">
      <dsp:nvSpPr>
        <dsp:cNvPr id="0" name=""/>
        <dsp:cNvSpPr/>
      </dsp:nvSpPr>
      <dsp:spPr>
        <a:xfrm>
          <a:off x="7577435" y="1756802"/>
          <a:ext cx="1351556" cy="20906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(</a:t>
          </a:r>
          <a:r>
            <a:rPr lang="en-US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Capture value from customers to create profits and customer equity</a:t>
          </a:r>
          <a:r>
            <a:rPr lang="th-TH" sz="1800" b="1" kern="12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)</a:t>
          </a:r>
        </a:p>
      </dsp:txBody>
      <dsp:txXfrm>
        <a:off x="7617021" y="1796388"/>
        <a:ext cx="1272384" cy="201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C18A-6872-4ED0-9082-2569B4D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92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C18A-6872-4ED0-9082-2569B4D6D592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9144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9143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743253"/>
            <a:ext cx="2592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851534"/>
            <a:ext cx="432048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2"/>
            <a:ext cx="3508370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228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4449540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133279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4573651"/>
            <a:ext cx="2520000" cy="2284349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3096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5774987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5991747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568923"/>
            <a:ext cx="187176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568082"/>
            <a:ext cx="187176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567241"/>
            <a:ext cx="187176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566400"/>
            <a:ext cx="187176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6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8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3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0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601925"/>
            <a:ext cx="3282039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779695"/>
            <a:ext cx="2991584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727823"/>
            <a:ext cx="3055840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32990"/>
            <a:ext cx="3600400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1" y="3686186"/>
            <a:ext cx="1711407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  <p:sldLayoutId id="214748367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40701"/>
            <a:ext cx="9144000" cy="3264363"/>
          </a:xfrm>
        </p:spPr>
        <p:txBody>
          <a:bodyPr/>
          <a:lstStyle/>
          <a:p>
            <a:r>
              <a:rPr lang="en-US" sz="440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Introduction </a:t>
            </a:r>
            <a: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to the behavior of tourists in </a:t>
            </a:r>
            <a:r>
              <a:rPr lang="en-US" sz="44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sz="440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hotel </a:t>
            </a:r>
            <a: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and accommodation business.</a:t>
            </a:r>
            <a: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arketing </a:t>
            </a:r>
            <a:r>
              <a:rPr lang="en-US" b="1" dirty="0">
                <a:solidFill>
                  <a:schemeClr val="tx1"/>
                </a:solidFill>
              </a:rPr>
              <a:t>process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984359360"/>
              </p:ext>
            </p:extLst>
          </p:nvPr>
        </p:nvGraphicFramePr>
        <p:xfrm>
          <a:off x="35496" y="1268760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260648"/>
            <a:ext cx="8424936" cy="739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Characteristics and components for the hotel and accommodation business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851767" y="3906397"/>
            <a:ext cx="1474962" cy="1077767"/>
          </a:xfrm>
          <a:custGeom>
            <a:avLst/>
            <a:gdLst>
              <a:gd name="T0" fmla="*/ 805 w 2540"/>
              <a:gd name="T1" fmla="*/ 0 h 1856"/>
              <a:gd name="T2" fmla="*/ 0 w 2540"/>
              <a:gd name="T3" fmla="*/ 580 h 1856"/>
              <a:gd name="T4" fmla="*/ 52 w 2540"/>
              <a:gd name="T5" fmla="*/ 1559 h 1856"/>
              <a:gd name="T6" fmla="*/ 127 w 2540"/>
              <a:gd name="T7" fmla="*/ 1594 h 1856"/>
              <a:gd name="T8" fmla="*/ 281 w 2540"/>
              <a:gd name="T9" fmla="*/ 1657 h 1856"/>
              <a:gd name="T10" fmla="*/ 439 w 2540"/>
              <a:gd name="T11" fmla="*/ 1712 h 1856"/>
              <a:gd name="T12" fmla="*/ 601 w 2540"/>
              <a:gd name="T13" fmla="*/ 1759 h 1856"/>
              <a:gd name="T14" fmla="*/ 767 w 2540"/>
              <a:gd name="T15" fmla="*/ 1797 h 1856"/>
              <a:gd name="T16" fmla="*/ 937 w 2540"/>
              <a:gd name="T17" fmla="*/ 1826 h 1856"/>
              <a:gd name="T18" fmla="*/ 1108 w 2540"/>
              <a:gd name="T19" fmla="*/ 1845 h 1856"/>
              <a:gd name="T20" fmla="*/ 1283 w 2540"/>
              <a:gd name="T21" fmla="*/ 1856 h 1856"/>
              <a:gd name="T22" fmla="*/ 1373 w 2540"/>
              <a:gd name="T23" fmla="*/ 1856 h 1856"/>
              <a:gd name="T24" fmla="*/ 1449 w 2540"/>
              <a:gd name="T25" fmla="*/ 1856 h 1856"/>
              <a:gd name="T26" fmla="*/ 1602 w 2540"/>
              <a:gd name="T27" fmla="*/ 1848 h 1856"/>
              <a:gd name="T28" fmla="*/ 1754 w 2540"/>
              <a:gd name="T29" fmla="*/ 1832 h 1856"/>
              <a:gd name="T30" fmla="*/ 1903 w 2540"/>
              <a:gd name="T31" fmla="*/ 1810 h 1856"/>
              <a:gd name="T32" fmla="*/ 2049 w 2540"/>
              <a:gd name="T33" fmla="*/ 1782 h 1856"/>
              <a:gd name="T34" fmla="*/ 2193 w 2540"/>
              <a:gd name="T35" fmla="*/ 1746 h 1856"/>
              <a:gd name="T36" fmla="*/ 2334 w 2540"/>
              <a:gd name="T37" fmla="*/ 1703 h 1856"/>
              <a:gd name="T38" fmla="*/ 2473 w 2540"/>
              <a:gd name="T39" fmla="*/ 1654 h 1856"/>
              <a:gd name="T40" fmla="*/ 2540 w 2540"/>
              <a:gd name="T41" fmla="*/ 1626 h 1856"/>
              <a:gd name="T42" fmla="*/ 1746 w 2540"/>
              <a:gd name="T43" fmla="*/ 1059 h 1856"/>
              <a:gd name="T44" fmla="*/ 1794 w 2540"/>
              <a:gd name="T45" fmla="*/ 58 h 1856"/>
              <a:gd name="T46" fmla="*/ 1743 w 2540"/>
              <a:gd name="T47" fmla="*/ 74 h 1856"/>
              <a:gd name="T48" fmla="*/ 1641 w 2540"/>
              <a:gd name="T49" fmla="*/ 99 h 1856"/>
              <a:gd name="T50" fmla="*/ 1536 w 2540"/>
              <a:gd name="T51" fmla="*/ 116 h 1856"/>
              <a:gd name="T52" fmla="*/ 1427 w 2540"/>
              <a:gd name="T53" fmla="*/ 125 h 1856"/>
              <a:gd name="T54" fmla="*/ 1373 w 2540"/>
              <a:gd name="T55" fmla="*/ 125 h 1856"/>
              <a:gd name="T56" fmla="*/ 1296 w 2540"/>
              <a:gd name="T57" fmla="*/ 124 h 1856"/>
              <a:gd name="T58" fmla="*/ 1148 w 2540"/>
              <a:gd name="T59" fmla="*/ 109 h 1856"/>
              <a:gd name="T60" fmla="*/ 1006 w 2540"/>
              <a:gd name="T61" fmla="*/ 76 h 1856"/>
              <a:gd name="T62" fmla="*/ 870 w 2540"/>
              <a:gd name="T63" fmla="*/ 29 h 1856"/>
              <a:gd name="T64" fmla="*/ 805 w 2540"/>
              <a:gd name="T65" fmla="*/ 0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40" h="1856">
                <a:moveTo>
                  <a:pt x="805" y="0"/>
                </a:moveTo>
                <a:lnTo>
                  <a:pt x="0" y="580"/>
                </a:lnTo>
                <a:lnTo>
                  <a:pt x="52" y="1559"/>
                </a:lnTo>
                <a:lnTo>
                  <a:pt x="127" y="1594"/>
                </a:lnTo>
                <a:lnTo>
                  <a:pt x="281" y="1657"/>
                </a:lnTo>
                <a:lnTo>
                  <a:pt x="439" y="1712"/>
                </a:lnTo>
                <a:lnTo>
                  <a:pt x="601" y="1759"/>
                </a:lnTo>
                <a:lnTo>
                  <a:pt x="767" y="1797"/>
                </a:lnTo>
                <a:lnTo>
                  <a:pt x="937" y="1826"/>
                </a:lnTo>
                <a:lnTo>
                  <a:pt x="1108" y="1845"/>
                </a:lnTo>
                <a:lnTo>
                  <a:pt x="1283" y="1856"/>
                </a:lnTo>
                <a:lnTo>
                  <a:pt x="1373" y="1856"/>
                </a:lnTo>
                <a:lnTo>
                  <a:pt x="1449" y="1856"/>
                </a:lnTo>
                <a:lnTo>
                  <a:pt x="1602" y="1848"/>
                </a:lnTo>
                <a:lnTo>
                  <a:pt x="1754" y="1832"/>
                </a:lnTo>
                <a:lnTo>
                  <a:pt x="1903" y="1810"/>
                </a:lnTo>
                <a:lnTo>
                  <a:pt x="2049" y="1782"/>
                </a:lnTo>
                <a:lnTo>
                  <a:pt x="2193" y="1746"/>
                </a:lnTo>
                <a:lnTo>
                  <a:pt x="2334" y="1703"/>
                </a:lnTo>
                <a:lnTo>
                  <a:pt x="2473" y="1654"/>
                </a:lnTo>
                <a:lnTo>
                  <a:pt x="2540" y="1626"/>
                </a:lnTo>
                <a:lnTo>
                  <a:pt x="1746" y="1059"/>
                </a:lnTo>
                <a:lnTo>
                  <a:pt x="1794" y="58"/>
                </a:lnTo>
                <a:lnTo>
                  <a:pt x="1743" y="74"/>
                </a:lnTo>
                <a:lnTo>
                  <a:pt x="1641" y="99"/>
                </a:lnTo>
                <a:lnTo>
                  <a:pt x="1536" y="116"/>
                </a:lnTo>
                <a:lnTo>
                  <a:pt x="1427" y="125"/>
                </a:lnTo>
                <a:lnTo>
                  <a:pt x="1373" y="125"/>
                </a:lnTo>
                <a:lnTo>
                  <a:pt x="1296" y="124"/>
                </a:lnTo>
                <a:lnTo>
                  <a:pt x="1148" y="109"/>
                </a:lnTo>
                <a:lnTo>
                  <a:pt x="1006" y="76"/>
                </a:lnTo>
                <a:lnTo>
                  <a:pt x="870" y="29"/>
                </a:lnTo>
                <a:lnTo>
                  <a:pt x="805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966698" y="3469716"/>
            <a:ext cx="1395988" cy="1333272"/>
          </a:xfrm>
          <a:custGeom>
            <a:avLst/>
            <a:gdLst>
              <a:gd name="T0" fmla="*/ 711 w 2403"/>
              <a:gd name="T1" fmla="*/ 0 h 2298"/>
              <a:gd name="T2" fmla="*/ 688 w 2403"/>
              <a:gd name="T3" fmla="*/ 61 h 2298"/>
              <a:gd name="T4" fmla="*/ 632 w 2403"/>
              <a:gd name="T5" fmla="*/ 176 h 2298"/>
              <a:gd name="T6" fmla="*/ 566 w 2403"/>
              <a:gd name="T7" fmla="*/ 285 h 2298"/>
              <a:gd name="T8" fmla="*/ 491 w 2403"/>
              <a:gd name="T9" fmla="*/ 386 h 2298"/>
              <a:gd name="T10" fmla="*/ 407 w 2403"/>
              <a:gd name="T11" fmla="*/ 480 h 2298"/>
              <a:gd name="T12" fmla="*/ 313 w 2403"/>
              <a:gd name="T13" fmla="*/ 566 h 2298"/>
              <a:gd name="T14" fmla="*/ 212 w 2403"/>
              <a:gd name="T15" fmla="*/ 643 h 2298"/>
              <a:gd name="T16" fmla="*/ 103 w 2403"/>
              <a:gd name="T17" fmla="*/ 710 h 2298"/>
              <a:gd name="T18" fmla="*/ 48 w 2403"/>
              <a:gd name="T19" fmla="*/ 740 h 2298"/>
              <a:gd name="T20" fmla="*/ 0 w 2403"/>
              <a:gd name="T21" fmla="*/ 1726 h 2298"/>
              <a:gd name="T22" fmla="*/ 799 w 2403"/>
              <a:gd name="T23" fmla="*/ 2298 h 2298"/>
              <a:gd name="T24" fmla="*/ 871 w 2403"/>
              <a:gd name="T25" fmla="*/ 2261 h 2298"/>
              <a:gd name="T26" fmla="*/ 1012 w 2403"/>
              <a:gd name="T27" fmla="*/ 2184 h 2298"/>
              <a:gd name="T28" fmla="*/ 1147 w 2403"/>
              <a:gd name="T29" fmla="*/ 2099 h 2298"/>
              <a:gd name="T30" fmla="*/ 1278 w 2403"/>
              <a:gd name="T31" fmla="*/ 2007 h 2298"/>
              <a:gd name="T32" fmla="*/ 1403 w 2403"/>
              <a:gd name="T33" fmla="*/ 1909 h 2298"/>
              <a:gd name="T34" fmla="*/ 1524 w 2403"/>
              <a:gd name="T35" fmla="*/ 1805 h 2298"/>
              <a:gd name="T36" fmla="*/ 1639 w 2403"/>
              <a:gd name="T37" fmla="*/ 1694 h 2298"/>
              <a:gd name="T38" fmla="*/ 1748 w 2403"/>
              <a:gd name="T39" fmla="*/ 1578 h 2298"/>
              <a:gd name="T40" fmla="*/ 1851 w 2403"/>
              <a:gd name="T41" fmla="*/ 1456 h 2298"/>
              <a:gd name="T42" fmla="*/ 1947 w 2403"/>
              <a:gd name="T43" fmla="*/ 1329 h 2298"/>
              <a:gd name="T44" fmla="*/ 2037 w 2403"/>
              <a:gd name="T45" fmla="*/ 1197 h 2298"/>
              <a:gd name="T46" fmla="*/ 2120 w 2403"/>
              <a:gd name="T47" fmla="*/ 1060 h 2298"/>
              <a:gd name="T48" fmla="*/ 2197 w 2403"/>
              <a:gd name="T49" fmla="*/ 919 h 2298"/>
              <a:gd name="T50" fmla="*/ 2265 w 2403"/>
              <a:gd name="T51" fmla="*/ 773 h 2298"/>
              <a:gd name="T52" fmla="*/ 2326 w 2403"/>
              <a:gd name="T53" fmla="*/ 623 h 2298"/>
              <a:gd name="T54" fmla="*/ 2379 w 2403"/>
              <a:gd name="T55" fmla="*/ 470 h 2298"/>
              <a:gd name="T56" fmla="*/ 2403 w 2403"/>
              <a:gd name="T57" fmla="*/ 391 h 2298"/>
              <a:gd name="T58" fmla="*/ 1462 w 2403"/>
              <a:gd name="T59" fmla="*/ 659 h 2298"/>
              <a:gd name="T60" fmla="*/ 711 w 2403"/>
              <a:gd name="T61" fmla="*/ 0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03" h="2298">
                <a:moveTo>
                  <a:pt x="711" y="0"/>
                </a:moveTo>
                <a:lnTo>
                  <a:pt x="688" y="61"/>
                </a:lnTo>
                <a:lnTo>
                  <a:pt x="632" y="176"/>
                </a:lnTo>
                <a:lnTo>
                  <a:pt x="566" y="285"/>
                </a:lnTo>
                <a:lnTo>
                  <a:pt x="491" y="386"/>
                </a:lnTo>
                <a:lnTo>
                  <a:pt x="407" y="480"/>
                </a:lnTo>
                <a:lnTo>
                  <a:pt x="313" y="566"/>
                </a:lnTo>
                <a:lnTo>
                  <a:pt x="212" y="643"/>
                </a:lnTo>
                <a:lnTo>
                  <a:pt x="103" y="710"/>
                </a:lnTo>
                <a:lnTo>
                  <a:pt x="48" y="740"/>
                </a:lnTo>
                <a:lnTo>
                  <a:pt x="0" y="1726"/>
                </a:lnTo>
                <a:lnTo>
                  <a:pt x="799" y="2298"/>
                </a:lnTo>
                <a:lnTo>
                  <a:pt x="871" y="2261"/>
                </a:lnTo>
                <a:lnTo>
                  <a:pt x="1012" y="2184"/>
                </a:lnTo>
                <a:lnTo>
                  <a:pt x="1147" y="2099"/>
                </a:lnTo>
                <a:lnTo>
                  <a:pt x="1278" y="2007"/>
                </a:lnTo>
                <a:lnTo>
                  <a:pt x="1403" y="1909"/>
                </a:lnTo>
                <a:lnTo>
                  <a:pt x="1524" y="1805"/>
                </a:lnTo>
                <a:lnTo>
                  <a:pt x="1639" y="1694"/>
                </a:lnTo>
                <a:lnTo>
                  <a:pt x="1748" y="1578"/>
                </a:lnTo>
                <a:lnTo>
                  <a:pt x="1851" y="1456"/>
                </a:lnTo>
                <a:lnTo>
                  <a:pt x="1947" y="1329"/>
                </a:lnTo>
                <a:lnTo>
                  <a:pt x="2037" y="1197"/>
                </a:lnTo>
                <a:lnTo>
                  <a:pt x="2120" y="1060"/>
                </a:lnTo>
                <a:lnTo>
                  <a:pt x="2197" y="919"/>
                </a:lnTo>
                <a:lnTo>
                  <a:pt x="2265" y="773"/>
                </a:lnTo>
                <a:lnTo>
                  <a:pt x="2326" y="623"/>
                </a:lnTo>
                <a:lnTo>
                  <a:pt x="2379" y="470"/>
                </a:lnTo>
                <a:lnTo>
                  <a:pt x="2403" y="391"/>
                </a:lnTo>
                <a:lnTo>
                  <a:pt x="1462" y="659"/>
                </a:lnTo>
                <a:lnTo>
                  <a:pt x="711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312792" y="2168962"/>
            <a:ext cx="1119577" cy="1572519"/>
          </a:xfrm>
          <a:custGeom>
            <a:avLst/>
            <a:gdLst>
              <a:gd name="T0" fmla="*/ 0 w 1928"/>
              <a:gd name="T1" fmla="*/ 1077 h 2710"/>
              <a:gd name="T2" fmla="*/ 46 w 1928"/>
              <a:gd name="T3" fmla="*/ 1155 h 2710"/>
              <a:gd name="T4" fmla="*/ 101 w 1928"/>
              <a:gd name="T5" fmla="*/ 1278 h 2710"/>
              <a:gd name="T6" fmla="*/ 133 w 1928"/>
              <a:gd name="T7" fmla="*/ 1363 h 2710"/>
              <a:gd name="T8" fmla="*/ 157 w 1928"/>
              <a:gd name="T9" fmla="*/ 1450 h 2710"/>
              <a:gd name="T10" fmla="*/ 177 w 1928"/>
              <a:gd name="T11" fmla="*/ 1541 h 2710"/>
              <a:gd name="T12" fmla="*/ 190 w 1928"/>
              <a:gd name="T13" fmla="*/ 1633 h 2710"/>
              <a:gd name="T14" fmla="*/ 196 w 1928"/>
              <a:gd name="T15" fmla="*/ 1728 h 2710"/>
              <a:gd name="T16" fmla="*/ 197 w 1928"/>
              <a:gd name="T17" fmla="*/ 1776 h 2710"/>
              <a:gd name="T18" fmla="*/ 196 w 1928"/>
              <a:gd name="T19" fmla="*/ 1848 h 2710"/>
              <a:gd name="T20" fmla="*/ 180 w 1928"/>
              <a:gd name="T21" fmla="*/ 1989 h 2710"/>
              <a:gd name="T22" fmla="*/ 168 w 1928"/>
              <a:gd name="T23" fmla="*/ 2058 h 2710"/>
              <a:gd name="T24" fmla="*/ 908 w 1928"/>
              <a:gd name="T25" fmla="*/ 2710 h 2710"/>
              <a:gd name="T26" fmla="*/ 1855 w 1928"/>
              <a:gd name="T27" fmla="*/ 2441 h 2710"/>
              <a:gd name="T28" fmla="*/ 1872 w 1928"/>
              <a:gd name="T29" fmla="*/ 2360 h 2710"/>
              <a:gd name="T30" fmla="*/ 1899 w 1928"/>
              <a:gd name="T31" fmla="*/ 2197 h 2710"/>
              <a:gd name="T32" fmla="*/ 1917 w 1928"/>
              <a:gd name="T33" fmla="*/ 2030 h 2710"/>
              <a:gd name="T34" fmla="*/ 1926 w 1928"/>
              <a:gd name="T35" fmla="*/ 1861 h 2710"/>
              <a:gd name="T36" fmla="*/ 1928 w 1928"/>
              <a:gd name="T37" fmla="*/ 1776 h 2710"/>
              <a:gd name="T38" fmla="*/ 1925 w 1928"/>
              <a:gd name="T39" fmla="*/ 1652 h 2710"/>
              <a:gd name="T40" fmla="*/ 1906 w 1928"/>
              <a:gd name="T41" fmla="*/ 1409 h 2710"/>
              <a:gd name="T42" fmla="*/ 1868 w 1928"/>
              <a:gd name="T43" fmla="*/ 1172 h 2710"/>
              <a:gd name="T44" fmla="*/ 1812 w 1928"/>
              <a:gd name="T45" fmla="*/ 940 h 2710"/>
              <a:gd name="T46" fmla="*/ 1740 w 1928"/>
              <a:gd name="T47" fmla="*/ 717 h 2710"/>
              <a:gd name="T48" fmla="*/ 1652 w 1928"/>
              <a:gd name="T49" fmla="*/ 500 h 2710"/>
              <a:gd name="T50" fmla="*/ 1547 w 1928"/>
              <a:gd name="T51" fmla="*/ 293 h 2710"/>
              <a:gd name="T52" fmla="*/ 1427 w 1928"/>
              <a:gd name="T53" fmla="*/ 95 h 2710"/>
              <a:gd name="T54" fmla="*/ 1361 w 1928"/>
              <a:gd name="T55" fmla="*/ 0 h 2710"/>
              <a:gd name="T56" fmla="*/ 985 w 1928"/>
              <a:gd name="T57" fmla="*/ 902 h 2710"/>
              <a:gd name="T58" fmla="*/ 0 w 1928"/>
              <a:gd name="T59" fmla="*/ 1077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8" h="2710">
                <a:moveTo>
                  <a:pt x="0" y="1077"/>
                </a:moveTo>
                <a:lnTo>
                  <a:pt x="46" y="1155"/>
                </a:lnTo>
                <a:lnTo>
                  <a:pt x="101" y="1278"/>
                </a:lnTo>
                <a:lnTo>
                  <a:pt x="133" y="1363"/>
                </a:lnTo>
                <a:lnTo>
                  <a:pt x="157" y="1450"/>
                </a:lnTo>
                <a:lnTo>
                  <a:pt x="177" y="1541"/>
                </a:lnTo>
                <a:lnTo>
                  <a:pt x="190" y="1633"/>
                </a:lnTo>
                <a:lnTo>
                  <a:pt x="196" y="1728"/>
                </a:lnTo>
                <a:lnTo>
                  <a:pt x="197" y="1776"/>
                </a:lnTo>
                <a:lnTo>
                  <a:pt x="196" y="1848"/>
                </a:lnTo>
                <a:lnTo>
                  <a:pt x="180" y="1989"/>
                </a:lnTo>
                <a:lnTo>
                  <a:pt x="168" y="2058"/>
                </a:lnTo>
                <a:lnTo>
                  <a:pt x="908" y="2710"/>
                </a:lnTo>
                <a:lnTo>
                  <a:pt x="1855" y="2441"/>
                </a:lnTo>
                <a:lnTo>
                  <a:pt x="1872" y="2360"/>
                </a:lnTo>
                <a:lnTo>
                  <a:pt x="1899" y="2197"/>
                </a:lnTo>
                <a:lnTo>
                  <a:pt x="1917" y="2030"/>
                </a:lnTo>
                <a:lnTo>
                  <a:pt x="1926" y="1861"/>
                </a:lnTo>
                <a:lnTo>
                  <a:pt x="1928" y="1776"/>
                </a:lnTo>
                <a:lnTo>
                  <a:pt x="1925" y="1652"/>
                </a:lnTo>
                <a:lnTo>
                  <a:pt x="1906" y="1409"/>
                </a:lnTo>
                <a:lnTo>
                  <a:pt x="1868" y="1172"/>
                </a:lnTo>
                <a:lnTo>
                  <a:pt x="1812" y="940"/>
                </a:lnTo>
                <a:lnTo>
                  <a:pt x="1740" y="717"/>
                </a:lnTo>
                <a:lnTo>
                  <a:pt x="1652" y="500"/>
                </a:lnTo>
                <a:lnTo>
                  <a:pt x="1547" y="293"/>
                </a:lnTo>
                <a:lnTo>
                  <a:pt x="1427" y="95"/>
                </a:lnTo>
                <a:lnTo>
                  <a:pt x="1361" y="0"/>
                </a:lnTo>
                <a:lnTo>
                  <a:pt x="985" y="902"/>
                </a:lnTo>
                <a:lnTo>
                  <a:pt x="0" y="1077"/>
                </a:lnTo>
                <a:close/>
              </a:path>
            </a:pathLst>
          </a:custGeom>
          <a:solidFill>
            <a:srgbClr val="F35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36576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908720" y="3230469"/>
            <a:ext cx="1314690" cy="1528385"/>
          </a:xfrm>
          <a:custGeom>
            <a:avLst/>
            <a:gdLst>
              <a:gd name="T0" fmla="*/ 2262 w 2262"/>
              <a:gd name="T1" fmla="*/ 1075 h 2634"/>
              <a:gd name="T2" fmla="*/ 2209 w 2262"/>
              <a:gd name="T3" fmla="*/ 1039 h 2634"/>
              <a:gd name="T4" fmla="*/ 2111 w 2262"/>
              <a:gd name="T5" fmla="*/ 961 h 2634"/>
              <a:gd name="T6" fmla="*/ 2020 w 2262"/>
              <a:gd name="T7" fmla="*/ 874 h 2634"/>
              <a:gd name="T8" fmla="*/ 1938 w 2262"/>
              <a:gd name="T9" fmla="*/ 779 h 2634"/>
              <a:gd name="T10" fmla="*/ 1864 w 2262"/>
              <a:gd name="T11" fmla="*/ 677 h 2634"/>
              <a:gd name="T12" fmla="*/ 1801 w 2262"/>
              <a:gd name="T13" fmla="*/ 567 h 2634"/>
              <a:gd name="T14" fmla="*/ 1748 w 2262"/>
              <a:gd name="T15" fmla="*/ 452 h 2634"/>
              <a:gd name="T16" fmla="*/ 1706 w 2262"/>
              <a:gd name="T17" fmla="*/ 331 h 2634"/>
              <a:gd name="T18" fmla="*/ 1689 w 2262"/>
              <a:gd name="T19" fmla="*/ 267 h 2634"/>
              <a:gd name="T20" fmla="*/ 731 w 2262"/>
              <a:gd name="T21" fmla="*/ 0 h 2634"/>
              <a:gd name="T22" fmla="*/ 0 w 2262"/>
              <a:gd name="T23" fmla="*/ 649 h 2634"/>
              <a:gd name="T24" fmla="*/ 20 w 2262"/>
              <a:gd name="T25" fmla="*/ 729 h 2634"/>
              <a:gd name="T26" fmla="*/ 65 w 2262"/>
              <a:gd name="T27" fmla="*/ 884 h 2634"/>
              <a:gd name="T28" fmla="*/ 118 w 2262"/>
              <a:gd name="T29" fmla="*/ 1037 h 2634"/>
              <a:gd name="T30" fmla="*/ 181 w 2262"/>
              <a:gd name="T31" fmla="*/ 1188 h 2634"/>
              <a:gd name="T32" fmla="*/ 249 w 2262"/>
              <a:gd name="T33" fmla="*/ 1333 h 2634"/>
              <a:gd name="T34" fmla="*/ 324 w 2262"/>
              <a:gd name="T35" fmla="*/ 1473 h 2634"/>
              <a:gd name="T36" fmla="*/ 407 w 2262"/>
              <a:gd name="T37" fmla="*/ 1610 h 2634"/>
              <a:gd name="T38" fmla="*/ 497 w 2262"/>
              <a:gd name="T39" fmla="*/ 1741 h 2634"/>
              <a:gd name="T40" fmla="*/ 593 w 2262"/>
              <a:gd name="T41" fmla="*/ 1868 h 2634"/>
              <a:gd name="T42" fmla="*/ 695 w 2262"/>
              <a:gd name="T43" fmla="*/ 1989 h 2634"/>
              <a:gd name="T44" fmla="*/ 804 w 2262"/>
              <a:gd name="T45" fmla="*/ 2105 h 2634"/>
              <a:gd name="T46" fmla="*/ 918 w 2262"/>
              <a:gd name="T47" fmla="*/ 2216 h 2634"/>
              <a:gd name="T48" fmla="*/ 1039 w 2262"/>
              <a:gd name="T49" fmla="*/ 2319 h 2634"/>
              <a:gd name="T50" fmla="*/ 1163 w 2262"/>
              <a:gd name="T51" fmla="*/ 2418 h 2634"/>
              <a:gd name="T52" fmla="*/ 1294 w 2262"/>
              <a:gd name="T53" fmla="*/ 2510 h 2634"/>
              <a:gd name="T54" fmla="*/ 1429 w 2262"/>
              <a:gd name="T55" fmla="*/ 2594 h 2634"/>
              <a:gd name="T56" fmla="*/ 1497 w 2262"/>
              <a:gd name="T57" fmla="*/ 2634 h 2634"/>
              <a:gd name="T58" fmla="*/ 1447 w 2262"/>
              <a:gd name="T59" fmla="*/ 1663 h 2634"/>
              <a:gd name="T60" fmla="*/ 2262 w 2262"/>
              <a:gd name="T61" fmla="*/ 1075 h 2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62" h="2634">
                <a:moveTo>
                  <a:pt x="2262" y="1075"/>
                </a:moveTo>
                <a:lnTo>
                  <a:pt x="2209" y="1039"/>
                </a:lnTo>
                <a:lnTo>
                  <a:pt x="2111" y="961"/>
                </a:lnTo>
                <a:lnTo>
                  <a:pt x="2020" y="874"/>
                </a:lnTo>
                <a:lnTo>
                  <a:pt x="1938" y="779"/>
                </a:lnTo>
                <a:lnTo>
                  <a:pt x="1864" y="677"/>
                </a:lnTo>
                <a:lnTo>
                  <a:pt x="1801" y="567"/>
                </a:lnTo>
                <a:lnTo>
                  <a:pt x="1748" y="452"/>
                </a:lnTo>
                <a:lnTo>
                  <a:pt x="1706" y="331"/>
                </a:lnTo>
                <a:lnTo>
                  <a:pt x="1689" y="267"/>
                </a:lnTo>
                <a:lnTo>
                  <a:pt x="731" y="0"/>
                </a:lnTo>
                <a:lnTo>
                  <a:pt x="0" y="649"/>
                </a:lnTo>
                <a:lnTo>
                  <a:pt x="20" y="729"/>
                </a:lnTo>
                <a:lnTo>
                  <a:pt x="65" y="884"/>
                </a:lnTo>
                <a:lnTo>
                  <a:pt x="118" y="1037"/>
                </a:lnTo>
                <a:lnTo>
                  <a:pt x="181" y="1188"/>
                </a:lnTo>
                <a:lnTo>
                  <a:pt x="249" y="1333"/>
                </a:lnTo>
                <a:lnTo>
                  <a:pt x="324" y="1473"/>
                </a:lnTo>
                <a:lnTo>
                  <a:pt x="407" y="1610"/>
                </a:lnTo>
                <a:lnTo>
                  <a:pt x="497" y="1741"/>
                </a:lnTo>
                <a:lnTo>
                  <a:pt x="593" y="1868"/>
                </a:lnTo>
                <a:lnTo>
                  <a:pt x="695" y="1989"/>
                </a:lnTo>
                <a:lnTo>
                  <a:pt x="804" y="2105"/>
                </a:lnTo>
                <a:lnTo>
                  <a:pt x="918" y="2216"/>
                </a:lnTo>
                <a:lnTo>
                  <a:pt x="1039" y="2319"/>
                </a:lnTo>
                <a:lnTo>
                  <a:pt x="1163" y="2418"/>
                </a:lnTo>
                <a:lnTo>
                  <a:pt x="1294" y="2510"/>
                </a:lnTo>
                <a:lnTo>
                  <a:pt x="1429" y="2594"/>
                </a:lnTo>
                <a:lnTo>
                  <a:pt x="1497" y="2634"/>
                </a:lnTo>
                <a:lnTo>
                  <a:pt x="1447" y="1663"/>
                </a:lnTo>
                <a:lnTo>
                  <a:pt x="2262" y="10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05</a:t>
            </a:r>
            <a:endParaRPr lang="en-US" sz="2400" b="1" dirty="0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743712" y="1418706"/>
            <a:ext cx="1291462" cy="1284495"/>
          </a:xfrm>
          <a:custGeom>
            <a:avLst/>
            <a:gdLst>
              <a:gd name="T0" fmla="*/ 0 w 2223"/>
              <a:gd name="T1" fmla="*/ 1735 h 2215"/>
              <a:gd name="T2" fmla="*/ 66 w 2223"/>
              <a:gd name="T3" fmla="*/ 1744 h 2215"/>
              <a:gd name="T4" fmla="*/ 193 w 2223"/>
              <a:gd name="T5" fmla="*/ 1773 h 2215"/>
              <a:gd name="T6" fmla="*/ 315 w 2223"/>
              <a:gd name="T7" fmla="*/ 1813 h 2215"/>
              <a:gd name="T8" fmla="*/ 432 w 2223"/>
              <a:gd name="T9" fmla="*/ 1864 h 2215"/>
              <a:gd name="T10" fmla="*/ 542 w 2223"/>
              <a:gd name="T11" fmla="*/ 1926 h 2215"/>
              <a:gd name="T12" fmla="*/ 647 w 2223"/>
              <a:gd name="T13" fmla="*/ 1997 h 2215"/>
              <a:gd name="T14" fmla="*/ 743 w 2223"/>
              <a:gd name="T15" fmla="*/ 2077 h 2215"/>
              <a:gd name="T16" fmla="*/ 831 w 2223"/>
              <a:gd name="T17" fmla="*/ 2167 h 2215"/>
              <a:gd name="T18" fmla="*/ 872 w 2223"/>
              <a:gd name="T19" fmla="*/ 2215 h 2215"/>
              <a:gd name="T20" fmla="*/ 1845 w 2223"/>
              <a:gd name="T21" fmla="*/ 2042 h 2215"/>
              <a:gd name="T22" fmla="*/ 2223 w 2223"/>
              <a:gd name="T23" fmla="*/ 1134 h 2215"/>
              <a:gd name="T24" fmla="*/ 2174 w 2223"/>
              <a:gd name="T25" fmla="*/ 1074 h 2215"/>
              <a:gd name="T26" fmla="*/ 2067 w 2223"/>
              <a:gd name="T27" fmla="*/ 956 h 2215"/>
              <a:gd name="T28" fmla="*/ 1957 w 2223"/>
              <a:gd name="T29" fmla="*/ 845 h 2215"/>
              <a:gd name="T30" fmla="*/ 1841 w 2223"/>
              <a:gd name="T31" fmla="*/ 738 h 2215"/>
              <a:gd name="T32" fmla="*/ 1719 w 2223"/>
              <a:gd name="T33" fmla="*/ 640 h 2215"/>
              <a:gd name="T34" fmla="*/ 1592 w 2223"/>
              <a:gd name="T35" fmla="*/ 545 h 2215"/>
              <a:gd name="T36" fmla="*/ 1460 w 2223"/>
              <a:gd name="T37" fmla="*/ 459 h 2215"/>
              <a:gd name="T38" fmla="*/ 1323 w 2223"/>
              <a:gd name="T39" fmla="*/ 378 h 2215"/>
              <a:gd name="T40" fmla="*/ 1182 w 2223"/>
              <a:gd name="T41" fmla="*/ 306 h 2215"/>
              <a:gd name="T42" fmla="*/ 1037 w 2223"/>
              <a:gd name="T43" fmla="*/ 238 h 2215"/>
              <a:gd name="T44" fmla="*/ 888 w 2223"/>
              <a:gd name="T45" fmla="*/ 180 h 2215"/>
              <a:gd name="T46" fmla="*/ 736 w 2223"/>
              <a:gd name="T47" fmla="*/ 129 h 2215"/>
              <a:gd name="T48" fmla="*/ 579 w 2223"/>
              <a:gd name="T49" fmla="*/ 85 h 2215"/>
              <a:gd name="T50" fmla="*/ 420 w 2223"/>
              <a:gd name="T51" fmla="*/ 50 h 2215"/>
              <a:gd name="T52" fmla="*/ 258 w 2223"/>
              <a:gd name="T53" fmla="*/ 23 h 2215"/>
              <a:gd name="T54" fmla="*/ 93 w 2223"/>
              <a:gd name="T55" fmla="*/ 5 h 2215"/>
              <a:gd name="T56" fmla="*/ 10 w 2223"/>
              <a:gd name="T57" fmla="*/ 0 h 2215"/>
              <a:gd name="T58" fmla="*/ 478 w 2223"/>
              <a:gd name="T59" fmla="*/ 854 h 2215"/>
              <a:gd name="T60" fmla="*/ 0 w 2223"/>
              <a:gd name="T61" fmla="*/ 1735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23" h="2215">
                <a:moveTo>
                  <a:pt x="0" y="1735"/>
                </a:moveTo>
                <a:lnTo>
                  <a:pt x="66" y="1744"/>
                </a:lnTo>
                <a:lnTo>
                  <a:pt x="193" y="1773"/>
                </a:lnTo>
                <a:lnTo>
                  <a:pt x="315" y="1813"/>
                </a:lnTo>
                <a:lnTo>
                  <a:pt x="432" y="1864"/>
                </a:lnTo>
                <a:lnTo>
                  <a:pt x="542" y="1926"/>
                </a:lnTo>
                <a:lnTo>
                  <a:pt x="647" y="1997"/>
                </a:lnTo>
                <a:lnTo>
                  <a:pt x="743" y="2077"/>
                </a:lnTo>
                <a:lnTo>
                  <a:pt x="831" y="2167"/>
                </a:lnTo>
                <a:lnTo>
                  <a:pt x="872" y="2215"/>
                </a:lnTo>
                <a:lnTo>
                  <a:pt x="1845" y="2042"/>
                </a:lnTo>
                <a:lnTo>
                  <a:pt x="2223" y="1134"/>
                </a:lnTo>
                <a:lnTo>
                  <a:pt x="2174" y="1074"/>
                </a:lnTo>
                <a:lnTo>
                  <a:pt x="2067" y="956"/>
                </a:lnTo>
                <a:lnTo>
                  <a:pt x="1957" y="845"/>
                </a:lnTo>
                <a:lnTo>
                  <a:pt x="1841" y="738"/>
                </a:lnTo>
                <a:lnTo>
                  <a:pt x="1719" y="640"/>
                </a:lnTo>
                <a:lnTo>
                  <a:pt x="1592" y="545"/>
                </a:lnTo>
                <a:lnTo>
                  <a:pt x="1460" y="459"/>
                </a:lnTo>
                <a:lnTo>
                  <a:pt x="1323" y="378"/>
                </a:lnTo>
                <a:lnTo>
                  <a:pt x="1182" y="306"/>
                </a:lnTo>
                <a:lnTo>
                  <a:pt x="1037" y="238"/>
                </a:lnTo>
                <a:lnTo>
                  <a:pt x="888" y="180"/>
                </a:lnTo>
                <a:lnTo>
                  <a:pt x="736" y="129"/>
                </a:lnTo>
                <a:lnTo>
                  <a:pt x="579" y="85"/>
                </a:lnTo>
                <a:lnTo>
                  <a:pt x="420" y="50"/>
                </a:lnTo>
                <a:lnTo>
                  <a:pt x="258" y="23"/>
                </a:lnTo>
                <a:lnTo>
                  <a:pt x="93" y="5"/>
                </a:lnTo>
                <a:lnTo>
                  <a:pt x="10" y="0"/>
                </a:lnTo>
                <a:lnTo>
                  <a:pt x="478" y="854"/>
                </a:lnTo>
                <a:lnTo>
                  <a:pt x="0" y="1735"/>
                </a:lnTo>
                <a:close/>
              </a:path>
            </a:pathLst>
          </a:custGeom>
          <a:solidFill>
            <a:srgbClr val="3939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851767" y="3906397"/>
            <a:ext cx="1474962" cy="1077767"/>
          </a:xfrm>
          <a:custGeom>
            <a:avLst/>
            <a:gdLst>
              <a:gd name="T0" fmla="*/ 1794 w 2540"/>
              <a:gd name="T1" fmla="*/ 58 h 1856"/>
              <a:gd name="T2" fmla="*/ 1743 w 2540"/>
              <a:gd name="T3" fmla="*/ 74 h 1856"/>
              <a:gd name="T4" fmla="*/ 1641 w 2540"/>
              <a:gd name="T5" fmla="*/ 99 h 1856"/>
              <a:gd name="T6" fmla="*/ 1536 w 2540"/>
              <a:gd name="T7" fmla="*/ 116 h 1856"/>
              <a:gd name="T8" fmla="*/ 1427 w 2540"/>
              <a:gd name="T9" fmla="*/ 125 h 1856"/>
              <a:gd name="T10" fmla="*/ 1373 w 2540"/>
              <a:gd name="T11" fmla="*/ 125 h 1856"/>
              <a:gd name="T12" fmla="*/ 1296 w 2540"/>
              <a:gd name="T13" fmla="*/ 124 h 1856"/>
              <a:gd name="T14" fmla="*/ 1148 w 2540"/>
              <a:gd name="T15" fmla="*/ 109 h 1856"/>
              <a:gd name="T16" fmla="*/ 1006 w 2540"/>
              <a:gd name="T17" fmla="*/ 76 h 1856"/>
              <a:gd name="T18" fmla="*/ 870 w 2540"/>
              <a:gd name="T19" fmla="*/ 29 h 1856"/>
              <a:gd name="T20" fmla="*/ 805 w 2540"/>
              <a:gd name="T21" fmla="*/ 0 h 1856"/>
              <a:gd name="T22" fmla="*/ 0 w 2540"/>
              <a:gd name="T23" fmla="*/ 580 h 1856"/>
              <a:gd name="T24" fmla="*/ 52 w 2540"/>
              <a:gd name="T25" fmla="*/ 1559 h 1856"/>
              <a:gd name="T26" fmla="*/ 127 w 2540"/>
              <a:gd name="T27" fmla="*/ 1594 h 1856"/>
              <a:gd name="T28" fmla="*/ 281 w 2540"/>
              <a:gd name="T29" fmla="*/ 1657 h 1856"/>
              <a:gd name="T30" fmla="*/ 439 w 2540"/>
              <a:gd name="T31" fmla="*/ 1712 h 1856"/>
              <a:gd name="T32" fmla="*/ 601 w 2540"/>
              <a:gd name="T33" fmla="*/ 1759 h 1856"/>
              <a:gd name="T34" fmla="*/ 767 w 2540"/>
              <a:gd name="T35" fmla="*/ 1797 h 1856"/>
              <a:gd name="T36" fmla="*/ 937 w 2540"/>
              <a:gd name="T37" fmla="*/ 1826 h 1856"/>
              <a:gd name="T38" fmla="*/ 1108 w 2540"/>
              <a:gd name="T39" fmla="*/ 1845 h 1856"/>
              <a:gd name="T40" fmla="*/ 1283 w 2540"/>
              <a:gd name="T41" fmla="*/ 1856 h 1856"/>
              <a:gd name="T42" fmla="*/ 1373 w 2540"/>
              <a:gd name="T43" fmla="*/ 1856 h 1856"/>
              <a:gd name="T44" fmla="*/ 1449 w 2540"/>
              <a:gd name="T45" fmla="*/ 1856 h 1856"/>
              <a:gd name="T46" fmla="*/ 1602 w 2540"/>
              <a:gd name="T47" fmla="*/ 1848 h 1856"/>
              <a:gd name="T48" fmla="*/ 1754 w 2540"/>
              <a:gd name="T49" fmla="*/ 1832 h 1856"/>
              <a:gd name="T50" fmla="*/ 1903 w 2540"/>
              <a:gd name="T51" fmla="*/ 1810 h 1856"/>
              <a:gd name="T52" fmla="*/ 2049 w 2540"/>
              <a:gd name="T53" fmla="*/ 1782 h 1856"/>
              <a:gd name="T54" fmla="*/ 2193 w 2540"/>
              <a:gd name="T55" fmla="*/ 1746 h 1856"/>
              <a:gd name="T56" fmla="*/ 2334 w 2540"/>
              <a:gd name="T57" fmla="*/ 1703 h 1856"/>
              <a:gd name="T58" fmla="*/ 2473 w 2540"/>
              <a:gd name="T59" fmla="*/ 1654 h 1856"/>
              <a:gd name="T60" fmla="*/ 2540 w 2540"/>
              <a:gd name="T61" fmla="*/ 1626 h 1856"/>
              <a:gd name="T62" fmla="*/ 1746 w 2540"/>
              <a:gd name="T63" fmla="*/ 1059 h 1856"/>
              <a:gd name="T64" fmla="*/ 1794 w 2540"/>
              <a:gd name="T65" fmla="*/ 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40" h="1856">
                <a:moveTo>
                  <a:pt x="1794" y="58"/>
                </a:moveTo>
                <a:lnTo>
                  <a:pt x="1743" y="74"/>
                </a:lnTo>
                <a:lnTo>
                  <a:pt x="1641" y="99"/>
                </a:lnTo>
                <a:lnTo>
                  <a:pt x="1536" y="116"/>
                </a:lnTo>
                <a:lnTo>
                  <a:pt x="1427" y="125"/>
                </a:lnTo>
                <a:lnTo>
                  <a:pt x="1373" y="125"/>
                </a:lnTo>
                <a:lnTo>
                  <a:pt x="1296" y="124"/>
                </a:lnTo>
                <a:lnTo>
                  <a:pt x="1148" y="109"/>
                </a:lnTo>
                <a:lnTo>
                  <a:pt x="1006" y="76"/>
                </a:lnTo>
                <a:lnTo>
                  <a:pt x="870" y="29"/>
                </a:lnTo>
                <a:lnTo>
                  <a:pt x="805" y="0"/>
                </a:lnTo>
                <a:lnTo>
                  <a:pt x="0" y="580"/>
                </a:lnTo>
                <a:lnTo>
                  <a:pt x="52" y="1559"/>
                </a:lnTo>
                <a:lnTo>
                  <a:pt x="127" y="1594"/>
                </a:lnTo>
                <a:lnTo>
                  <a:pt x="281" y="1657"/>
                </a:lnTo>
                <a:lnTo>
                  <a:pt x="439" y="1712"/>
                </a:lnTo>
                <a:lnTo>
                  <a:pt x="601" y="1759"/>
                </a:lnTo>
                <a:lnTo>
                  <a:pt x="767" y="1797"/>
                </a:lnTo>
                <a:lnTo>
                  <a:pt x="937" y="1826"/>
                </a:lnTo>
                <a:lnTo>
                  <a:pt x="1108" y="1845"/>
                </a:lnTo>
                <a:lnTo>
                  <a:pt x="1283" y="1856"/>
                </a:lnTo>
                <a:lnTo>
                  <a:pt x="1373" y="1856"/>
                </a:lnTo>
                <a:lnTo>
                  <a:pt x="1449" y="1856"/>
                </a:lnTo>
                <a:lnTo>
                  <a:pt x="1602" y="1848"/>
                </a:lnTo>
                <a:lnTo>
                  <a:pt x="1754" y="1832"/>
                </a:lnTo>
                <a:lnTo>
                  <a:pt x="1903" y="1810"/>
                </a:lnTo>
                <a:lnTo>
                  <a:pt x="2049" y="1782"/>
                </a:lnTo>
                <a:lnTo>
                  <a:pt x="2193" y="1746"/>
                </a:lnTo>
                <a:lnTo>
                  <a:pt x="2334" y="1703"/>
                </a:lnTo>
                <a:lnTo>
                  <a:pt x="2473" y="1654"/>
                </a:lnTo>
                <a:lnTo>
                  <a:pt x="2540" y="1626"/>
                </a:lnTo>
                <a:lnTo>
                  <a:pt x="1746" y="1059"/>
                </a:lnTo>
                <a:lnTo>
                  <a:pt x="1794" y="58"/>
                </a:lnTo>
                <a:close/>
              </a:path>
            </a:pathLst>
          </a:custGeom>
          <a:solidFill>
            <a:srgbClr val="1AA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4572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966698" y="3469716"/>
            <a:ext cx="1395988" cy="1333272"/>
          </a:xfrm>
          <a:custGeom>
            <a:avLst/>
            <a:gdLst>
              <a:gd name="T0" fmla="*/ 2403 w 2403"/>
              <a:gd name="T1" fmla="*/ 391 h 2298"/>
              <a:gd name="T2" fmla="*/ 1462 w 2403"/>
              <a:gd name="T3" fmla="*/ 659 h 2298"/>
              <a:gd name="T4" fmla="*/ 711 w 2403"/>
              <a:gd name="T5" fmla="*/ 0 h 2298"/>
              <a:gd name="T6" fmla="*/ 688 w 2403"/>
              <a:gd name="T7" fmla="*/ 61 h 2298"/>
              <a:gd name="T8" fmla="*/ 632 w 2403"/>
              <a:gd name="T9" fmla="*/ 176 h 2298"/>
              <a:gd name="T10" fmla="*/ 566 w 2403"/>
              <a:gd name="T11" fmla="*/ 285 h 2298"/>
              <a:gd name="T12" fmla="*/ 491 w 2403"/>
              <a:gd name="T13" fmla="*/ 386 h 2298"/>
              <a:gd name="T14" fmla="*/ 407 w 2403"/>
              <a:gd name="T15" fmla="*/ 480 h 2298"/>
              <a:gd name="T16" fmla="*/ 313 w 2403"/>
              <a:gd name="T17" fmla="*/ 566 h 2298"/>
              <a:gd name="T18" fmla="*/ 212 w 2403"/>
              <a:gd name="T19" fmla="*/ 643 h 2298"/>
              <a:gd name="T20" fmla="*/ 103 w 2403"/>
              <a:gd name="T21" fmla="*/ 710 h 2298"/>
              <a:gd name="T22" fmla="*/ 48 w 2403"/>
              <a:gd name="T23" fmla="*/ 740 h 2298"/>
              <a:gd name="T24" fmla="*/ 0 w 2403"/>
              <a:gd name="T25" fmla="*/ 1726 h 2298"/>
              <a:gd name="T26" fmla="*/ 799 w 2403"/>
              <a:gd name="T27" fmla="*/ 2298 h 2298"/>
              <a:gd name="T28" fmla="*/ 871 w 2403"/>
              <a:gd name="T29" fmla="*/ 2261 h 2298"/>
              <a:gd name="T30" fmla="*/ 1012 w 2403"/>
              <a:gd name="T31" fmla="*/ 2184 h 2298"/>
              <a:gd name="T32" fmla="*/ 1147 w 2403"/>
              <a:gd name="T33" fmla="*/ 2099 h 2298"/>
              <a:gd name="T34" fmla="*/ 1278 w 2403"/>
              <a:gd name="T35" fmla="*/ 2007 h 2298"/>
              <a:gd name="T36" fmla="*/ 1403 w 2403"/>
              <a:gd name="T37" fmla="*/ 1909 h 2298"/>
              <a:gd name="T38" fmla="*/ 1524 w 2403"/>
              <a:gd name="T39" fmla="*/ 1805 h 2298"/>
              <a:gd name="T40" fmla="*/ 1639 w 2403"/>
              <a:gd name="T41" fmla="*/ 1694 h 2298"/>
              <a:gd name="T42" fmla="*/ 1748 w 2403"/>
              <a:gd name="T43" fmla="*/ 1578 h 2298"/>
              <a:gd name="T44" fmla="*/ 1851 w 2403"/>
              <a:gd name="T45" fmla="*/ 1456 h 2298"/>
              <a:gd name="T46" fmla="*/ 1947 w 2403"/>
              <a:gd name="T47" fmla="*/ 1329 h 2298"/>
              <a:gd name="T48" fmla="*/ 2037 w 2403"/>
              <a:gd name="T49" fmla="*/ 1197 h 2298"/>
              <a:gd name="T50" fmla="*/ 2120 w 2403"/>
              <a:gd name="T51" fmla="*/ 1060 h 2298"/>
              <a:gd name="T52" fmla="*/ 2197 w 2403"/>
              <a:gd name="T53" fmla="*/ 919 h 2298"/>
              <a:gd name="T54" fmla="*/ 2265 w 2403"/>
              <a:gd name="T55" fmla="*/ 773 h 2298"/>
              <a:gd name="T56" fmla="*/ 2326 w 2403"/>
              <a:gd name="T57" fmla="*/ 623 h 2298"/>
              <a:gd name="T58" fmla="*/ 2379 w 2403"/>
              <a:gd name="T59" fmla="*/ 470 h 2298"/>
              <a:gd name="T60" fmla="*/ 2403 w 2403"/>
              <a:gd name="T61" fmla="*/ 391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03" h="2298">
                <a:moveTo>
                  <a:pt x="2403" y="391"/>
                </a:moveTo>
                <a:lnTo>
                  <a:pt x="1462" y="659"/>
                </a:lnTo>
                <a:lnTo>
                  <a:pt x="711" y="0"/>
                </a:lnTo>
                <a:lnTo>
                  <a:pt x="688" y="61"/>
                </a:lnTo>
                <a:lnTo>
                  <a:pt x="632" y="176"/>
                </a:lnTo>
                <a:lnTo>
                  <a:pt x="566" y="285"/>
                </a:lnTo>
                <a:lnTo>
                  <a:pt x="491" y="386"/>
                </a:lnTo>
                <a:lnTo>
                  <a:pt x="407" y="480"/>
                </a:lnTo>
                <a:lnTo>
                  <a:pt x="313" y="566"/>
                </a:lnTo>
                <a:lnTo>
                  <a:pt x="212" y="643"/>
                </a:lnTo>
                <a:lnTo>
                  <a:pt x="103" y="710"/>
                </a:lnTo>
                <a:lnTo>
                  <a:pt x="48" y="740"/>
                </a:lnTo>
                <a:lnTo>
                  <a:pt x="0" y="1726"/>
                </a:lnTo>
                <a:lnTo>
                  <a:pt x="799" y="2298"/>
                </a:lnTo>
                <a:lnTo>
                  <a:pt x="871" y="2261"/>
                </a:lnTo>
                <a:lnTo>
                  <a:pt x="1012" y="2184"/>
                </a:lnTo>
                <a:lnTo>
                  <a:pt x="1147" y="2099"/>
                </a:lnTo>
                <a:lnTo>
                  <a:pt x="1278" y="2007"/>
                </a:lnTo>
                <a:lnTo>
                  <a:pt x="1403" y="1909"/>
                </a:lnTo>
                <a:lnTo>
                  <a:pt x="1524" y="1805"/>
                </a:lnTo>
                <a:lnTo>
                  <a:pt x="1639" y="1694"/>
                </a:lnTo>
                <a:lnTo>
                  <a:pt x="1748" y="1578"/>
                </a:lnTo>
                <a:lnTo>
                  <a:pt x="1851" y="1456"/>
                </a:lnTo>
                <a:lnTo>
                  <a:pt x="1947" y="1329"/>
                </a:lnTo>
                <a:lnTo>
                  <a:pt x="2037" y="1197"/>
                </a:lnTo>
                <a:lnTo>
                  <a:pt x="2120" y="1060"/>
                </a:lnTo>
                <a:lnTo>
                  <a:pt x="2197" y="919"/>
                </a:lnTo>
                <a:lnTo>
                  <a:pt x="2265" y="773"/>
                </a:lnTo>
                <a:lnTo>
                  <a:pt x="2326" y="623"/>
                </a:lnTo>
                <a:lnTo>
                  <a:pt x="2379" y="470"/>
                </a:lnTo>
                <a:lnTo>
                  <a:pt x="2403" y="391"/>
                </a:lnTo>
                <a:close/>
              </a:path>
            </a:pathLst>
          </a:custGeom>
          <a:solidFill>
            <a:srgbClr val="A9C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4572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862265" y="2096955"/>
            <a:ext cx="1168356" cy="1395988"/>
          </a:xfrm>
          <a:custGeom>
            <a:avLst/>
            <a:gdLst>
              <a:gd name="T0" fmla="*/ 1737 w 2009"/>
              <a:gd name="T1" fmla="*/ 2034 h 2406"/>
              <a:gd name="T2" fmla="*/ 1732 w 2009"/>
              <a:gd name="T3" fmla="*/ 1968 h 2406"/>
              <a:gd name="T4" fmla="*/ 1730 w 2009"/>
              <a:gd name="T5" fmla="*/ 1901 h 2406"/>
              <a:gd name="T6" fmla="*/ 1732 w 2009"/>
              <a:gd name="T7" fmla="*/ 1844 h 2406"/>
              <a:gd name="T8" fmla="*/ 1741 w 2009"/>
              <a:gd name="T9" fmla="*/ 1730 h 2406"/>
              <a:gd name="T10" fmla="*/ 1760 w 2009"/>
              <a:gd name="T11" fmla="*/ 1619 h 2406"/>
              <a:gd name="T12" fmla="*/ 1787 w 2009"/>
              <a:gd name="T13" fmla="*/ 1513 h 2406"/>
              <a:gd name="T14" fmla="*/ 1824 w 2009"/>
              <a:gd name="T15" fmla="*/ 1409 h 2406"/>
              <a:gd name="T16" fmla="*/ 1868 w 2009"/>
              <a:gd name="T17" fmla="*/ 1310 h 2406"/>
              <a:gd name="T18" fmla="*/ 1918 w 2009"/>
              <a:gd name="T19" fmla="*/ 1215 h 2406"/>
              <a:gd name="T20" fmla="*/ 1978 w 2009"/>
              <a:gd name="T21" fmla="*/ 1126 h 2406"/>
              <a:gd name="T22" fmla="*/ 2009 w 2009"/>
              <a:gd name="T23" fmla="*/ 1083 h 2406"/>
              <a:gd name="T24" fmla="*/ 1622 w 2009"/>
              <a:gd name="T25" fmla="*/ 166 h 2406"/>
              <a:gd name="T26" fmla="*/ 659 w 2009"/>
              <a:gd name="T27" fmla="*/ 0 h 2406"/>
              <a:gd name="T28" fmla="*/ 583 w 2009"/>
              <a:gd name="T29" fmla="*/ 99 h 2406"/>
              <a:gd name="T30" fmla="*/ 445 w 2009"/>
              <a:gd name="T31" fmla="*/ 308 h 2406"/>
              <a:gd name="T32" fmla="*/ 323 w 2009"/>
              <a:gd name="T33" fmla="*/ 528 h 2406"/>
              <a:gd name="T34" fmla="*/ 219 w 2009"/>
              <a:gd name="T35" fmla="*/ 759 h 2406"/>
              <a:gd name="T36" fmla="*/ 135 w 2009"/>
              <a:gd name="T37" fmla="*/ 999 h 2406"/>
              <a:gd name="T38" fmla="*/ 70 w 2009"/>
              <a:gd name="T39" fmla="*/ 1247 h 2406"/>
              <a:gd name="T40" fmla="*/ 25 w 2009"/>
              <a:gd name="T41" fmla="*/ 1504 h 2406"/>
              <a:gd name="T42" fmla="*/ 3 w 2009"/>
              <a:gd name="T43" fmla="*/ 1767 h 2406"/>
              <a:gd name="T44" fmla="*/ 0 w 2009"/>
              <a:gd name="T45" fmla="*/ 1901 h 2406"/>
              <a:gd name="T46" fmla="*/ 3 w 2009"/>
              <a:gd name="T47" fmla="*/ 2030 h 2406"/>
              <a:gd name="T48" fmla="*/ 23 w 2009"/>
              <a:gd name="T49" fmla="*/ 2283 h 2406"/>
              <a:gd name="T50" fmla="*/ 43 w 2009"/>
              <a:gd name="T51" fmla="*/ 2406 h 2406"/>
              <a:gd name="T52" fmla="*/ 767 w 2009"/>
              <a:gd name="T53" fmla="*/ 1762 h 2406"/>
              <a:gd name="T54" fmla="*/ 1737 w 2009"/>
              <a:gd name="T55" fmla="*/ 2034 h 2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9" h="2406">
                <a:moveTo>
                  <a:pt x="1737" y="2034"/>
                </a:moveTo>
                <a:lnTo>
                  <a:pt x="1732" y="1968"/>
                </a:lnTo>
                <a:lnTo>
                  <a:pt x="1730" y="1901"/>
                </a:lnTo>
                <a:lnTo>
                  <a:pt x="1732" y="1844"/>
                </a:lnTo>
                <a:lnTo>
                  <a:pt x="1741" y="1730"/>
                </a:lnTo>
                <a:lnTo>
                  <a:pt x="1760" y="1619"/>
                </a:lnTo>
                <a:lnTo>
                  <a:pt x="1787" y="1513"/>
                </a:lnTo>
                <a:lnTo>
                  <a:pt x="1824" y="1409"/>
                </a:lnTo>
                <a:lnTo>
                  <a:pt x="1868" y="1310"/>
                </a:lnTo>
                <a:lnTo>
                  <a:pt x="1918" y="1215"/>
                </a:lnTo>
                <a:lnTo>
                  <a:pt x="1978" y="1126"/>
                </a:lnTo>
                <a:lnTo>
                  <a:pt x="2009" y="1083"/>
                </a:lnTo>
                <a:lnTo>
                  <a:pt x="1622" y="166"/>
                </a:lnTo>
                <a:lnTo>
                  <a:pt x="659" y="0"/>
                </a:lnTo>
                <a:lnTo>
                  <a:pt x="583" y="99"/>
                </a:lnTo>
                <a:lnTo>
                  <a:pt x="445" y="308"/>
                </a:lnTo>
                <a:lnTo>
                  <a:pt x="323" y="528"/>
                </a:lnTo>
                <a:lnTo>
                  <a:pt x="219" y="759"/>
                </a:lnTo>
                <a:lnTo>
                  <a:pt x="135" y="999"/>
                </a:lnTo>
                <a:lnTo>
                  <a:pt x="70" y="1247"/>
                </a:lnTo>
                <a:lnTo>
                  <a:pt x="25" y="1504"/>
                </a:lnTo>
                <a:lnTo>
                  <a:pt x="3" y="1767"/>
                </a:lnTo>
                <a:lnTo>
                  <a:pt x="0" y="1901"/>
                </a:lnTo>
                <a:lnTo>
                  <a:pt x="3" y="2030"/>
                </a:lnTo>
                <a:lnTo>
                  <a:pt x="23" y="2283"/>
                </a:lnTo>
                <a:lnTo>
                  <a:pt x="43" y="2406"/>
                </a:lnTo>
                <a:lnTo>
                  <a:pt x="767" y="1762"/>
                </a:lnTo>
                <a:lnTo>
                  <a:pt x="1737" y="2034"/>
                </a:lnTo>
                <a:close/>
              </a:path>
            </a:pathLst>
          </a:custGeom>
          <a:solidFill>
            <a:srgbClr val="6F7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18288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319852" y="1414060"/>
            <a:ext cx="1588777" cy="1228748"/>
          </a:xfrm>
          <a:custGeom>
            <a:avLst/>
            <a:gdLst>
              <a:gd name="T0" fmla="*/ 1348 w 2736"/>
              <a:gd name="T1" fmla="*/ 2113 h 2113"/>
              <a:gd name="T2" fmla="*/ 1393 w 2736"/>
              <a:gd name="T3" fmla="*/ 2070 h 2113"/>
              <a:gd name="T4" fmla="*/ 1490 w 2736"/>
              <a:gd name="T5" fmla="*/ 1993 h 2113"/>
              <a:gd name="T6" fmla="*/ 1594 w 2736"/>
              <a:gd name="T7" fmla="*/ 1923 h 2113"/>
              <a:gd name="T8" fmla="*/ 1703 w 2736"/>
              <a:gd name="T9" fmla="*/ 1863 h 2113"/>
              <a:gd name="T10" fmla="*/ 1820 w 2736"/>
              <a:gd name="T11" fmla="*/ 1814 h 2113"/>
              <a:gd name="T12" fmla="*/ 1941 w 2736"/>
              <a:gd name="T13" fmla="*/ 1776 h 2113"/>
              <a:gd name="T14" fmla="*/ 2067 w 2736"/>
              <a:gd name="T15" fmla="*/ 1749 h 2113"/>
              <a:gd name="T16" fmla="*/ 2197 w 2736"/>
              <a:gd name="T17" fmla="*/ 1733 h 2113"/>
              <a:gd name="T18" fmla="*/ 2263 w 2736"/>
              <a:gd name="T19" fmla="*/ 1731 h 2113"/>
              <a:gd name="T20" fmla="*/ 2736 w 2736"/>
              <a:gd name="T21" fmla="*/ 860 h 2113"/>
              <a:gd name="T22" fmla="*/ 2264 w 2736"/>
              <a:gd name="T23" fmla="*/ 0 h 2113"/>
              <a:gd name="T24" fmla="*/ 2180 w 2736"/>
              <a:gd name="T25" fmla="*/ 2 h 2113"/>
              <a:gd name="T26" fmla="*/ 2014 w 2736"/>
              <a:gd name="T27" fmla="*/ 12 h 2113"/>
              <a:gd name="T28" fmla="*/ 1851 w 2736"/>
              <a:gd name="T29" fmla="*/ 32 h 2113"/>
              <a:gd name="T30" fmla="*/ 1689 w 2736"/>
              <a:gd name="T31" fmla="*/ 59 h 2113"/>
              <a:gd name="T32" fmla="*/ 1531 w 2736"/>
              <a:gd name="T33" fmla="*/ 94 h 2113"/>
              <a:gd name="T34" fmla="*/ 1376 w 2736"/>
              <a:gd name="T35" fmla="*/ 138 h 2113"/>
              <a:gd name="T36" fmla="*/ 1225 w 2736"/>
              <a:gd name="T37" fmla="*/ 190 h 2113"/>
              <a:gd name="T38" fmla="*/ 1077 w 2736"/>
              <a:gd name="T39" fmla="*/ 248 h 2113"/>
              <a:gd name="T40" fmla="*/ 932 w 2736"/>
              <a:gd name="T41" fmla="*/ 314 h 2113"/>
              <a:gd name="T42" fmla="*/ 792 w 2736"/>
              <a:gd name="T43" fmla="*/ 388 h 2113"/>
              <a:gd name="T44" fmla="*/ 657 w 2736"/>
              <a:gd name="T45" fmla="*/ 468 h 2113"/>
              <a:gd name="T46" fmla="*/ 526 w 2736"/>
              <a:gd name="T47" fmla="*/ 555 h 2113"/>
              <a:gd name="T48" fmla="*/ 399 w 2736"/>
              <a:gd name="T49" fmla="*/ 649 h 2113"/>
              <a:gd name="T50" fmla="*/ 279 w 2736"/>
              <a:gd name="T51" fmla="*/ 747 h 2113"/>
              <a:gd name="T52" fmla="*/ 163 w 2736"/>
              <a:gd name="T53" fmla="*/ 853 h 2113"/>
              <a:gd name="T54" fmla="*/ 52 w 2736"/>
              <a:gd name="T55" fmla="*/ 964 h 2113"/>
              <a:gd name="T56" fmla="*/ 0 w 2736"/>
              <a:gd name="T57" fmla="*/ 1022 h 2113"/>
              <a:gd name="T58" fmla="*/ 956 w 2736"/>
              <a:gd name="T59" fmla="*/ 1188 h 2113"/>
              <a:gd name="T60" fmla="*/ 1348 w 2736"/>
              <a:gd name="T61" fmla="*/ 2113 h 2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36" h="2113">
                <a:moveTo>
                  <a:pt x="1348" y="2113"/>
                </a:moveTo>
                <a:lnTo>
                  <a:pt x="1393" y="2070"/>
                </a:lnTo>
                <a:lnTo>
                  <a:pt x="1490" y="1993"/>
                </a:lnTo>
                <a:lnTo>
                  <a:pt x="1594" y="1923"/>
                </a:lnTo>
                <a:lnTo>
                  <a:pt x="1703" y="1863"/>
                </a:lnTo>
                <a:lnTo>
                  <a:pt x="1820" y="1814"/>
                </a:lnTo>
                <a:lnTo>
                  <a:pt x="1941" y="1776"/>
                </a:lnTo>
                <a:lnTo>
                  <a:pt x="2067" y="1749"/>
                </a:lnTo>
                <a:lnTo>
                  <a:pt x="2197" y="1733"/>
                </a:lnTo>
                <a:lnTo>
                  <a:pt x="2263" y="1731"/>
                </a:lnTo>
                <a:lnTo>
                  <a:pt x="2736" y="860"/>
                </a:lnTo>
                <a:lnTo>
                  <a:pt x="2264" y="0"/>
                </a:lnTo>
                <a:lnTo>
                  <a:pt x="2180" y="2"/>
                </a:lnTo>
                <a:lnTo>
                  <a:pt x="2014" y="12"/>
                </a:lnTo>
                <a:lnTo>
                  <a:pt x="1851" y="32"/>
                </a:lnTo>
                <a:lnTo>
                  <a:pt x="1689" y="59"/>
                </a:lnTo>
                <a:lnTo>
                  <a:pt x="1531" y="94"/>
                </a:lnTo>
                <a:lnTo>
                  <a:pt x="1376" y="138"/>
                </a:lnTo>
                <a:lnTo>
                  <a:pt x="1225" y="190"/>
                </a:lnTo>
                <a:lnTo>
                  <a:pt x="1077" y="248"/>
                </a:lnTo>
                <a:lnTo>
                  <a:pt x="932" y="314"/>
                </a:lnTo>
                <a:lnTo>
                  <a:pt x="792" y="388"/>
                </a:lnTo>
                <a:lnTo>
                  <a:pt x="657" y="468"/>
                </a:lnTo>
                <a:lnTo>
                  <a:pt x="526" y="555"/>
                </a:lnTo>
                <a:lnTo>
                  <a:pt x="399" y="649"/>
                </a:lnTo>
                <a:lnTo>
                  <a:pt x="279" y="747"/>
                </a:lnTo>
                <a:lnTo>
                  <a:pt x="163" y="853"/>
                </a:lnTo>
                <a:lnTo>
                  <a:pt x="52" y="964"/>
                </a:lnTo>
                <a:lnTo>
                  <a:pt x="0" y="1022"/>
                </a:lnTo>
                <a:lnTo>
                  <a:pt x="956" y="1188"/>
                </a:lnTo>
                <a:lnTo>
                  <a:pt x="1348" y="2113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07</a:t>
            </a:r>
            <a:endParaRPr lang="en-US" sz="2400" b="1" dirty="0"/>
          </a:p>
        </p:txBody>
      </p:sp>
      <p:sp>
        <p:nvSpPr>
          <p:cNvPr id="33" name="Teardrop 32"/>
          <p:cNvSpPr/>
          <p:nvPr/>
        </p:nvSpPr>
        <p:spPr bwMode="auto">
          <a:xfrm rot="8100000">
            <a:off x="1229809" y="1201735"/>
            <a:ext cx="258245" cy="258313"/>
          </a:xfrm>
          <a:prstGeom prst="teardrop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57" name="TextBox 54"/>
          <p:cNvSpPr txBox="1"/>
          <p:nvPr/>
        </p:nvSpPr>
        <p:spPr>
          <a:xfrm>
            <a:off x="305089" y="2646204"/>
            <a:ext cx="289875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Based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on target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market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TextBox 57"/>
          <p:cNvSpPr txBox="1"/>
          <p:nvPr/>
        </p:nvSpPr>
        <p:spPr>
          <a:xfrm>
            <a:off x="661839" y="4302388"/>
            <a:ext cx="239799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Based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on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theme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Teardrop 36"/>
          <p:cNvSpPr/>
          <p:nvPr/>
        </p:nvSpPr>
        <p:spPr bwMode="auto">
          <a:xfrm rot="8100000">
            <a:off x="89005" y="2350690"/>
            <a:ext cx="258245" cy="258313"/>
          </a:xfrm>
          <a:prstGeom prst="teardrop">
            <a:avLst/>
          </a:prstGeom>
          <a:solidFill>
            <a:srgbClr val="6F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38" name="Teardrop 37"/>
          <p:cNvSpPr/>
          <p:nvPr/>
        </p:nvSpPr>
        <p:spPr bwMode="auto">
          <a:xfrm rot="8100000">
            <a:off x="384133" y="4101429"/>
            <a:ext cx="258245" cy="258313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53" name="TextBox 71"/>
          <p:cNvSpPr txBox="1"/>
          <p:nvPr/>
        </p:nvSpPr>
        <p:spPr>
          <a:xfrm>
            <a:off x="2848426" y="5293975"/>
            <a:ext cx="3669990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Based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on the length of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stay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ardrop 39"/>
          <p:cNvSpPr/>
          <p:nvPr/>
        </p:nvSpPr>
        <p:spPr bwMode="auto">
          <a:xfrm rot="8100000">
            <a:off x="3177298" y="4850627"/>
            <a:ext cx="258245" cy="258313"/>
          </a:xfrm>
          <a:prstGeom prst="teardrop">
            <a:avLst/>
          </a:prstGeom>
          <a:solidFill>
            <a:srgbClr val="1AA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41" name="Teardrop 40"/>
          <p:cNvSpPr/>
          <p:nvPr/>
        </p:nvSpPr>
        <p:spPr bwMode="auto">
          <a:xfrm rot="8100000">
            <a:off x="6209685" y="1318582"/>
            <a:ext cx="258245" cy="258313"/>
          </a:xfrm>
          <a:prstGeom prst="teardrop">
            <a:avLst/>
          </a:prstGeom>
          <a:solidFill>
            <a:srgbClr val="39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51" name="TextBox 86"/>
          <p:cNvSpPr txBox="1"/>
          <p:nvPr/>
        </p:nvSpPr>
        <p:spPr>
          <a:xfrm>
            <a:off x="6524400" y="1494075"/>
            <a:ext cx="2368080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Location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Based on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location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84"/>
          <p:cNvSpPr txBox="1"/>
          <p:nvPr/>
        </p:nvSpPr>
        <p:spPr>
          <a:xfrm>
            <a:off x="6681840" y="3037602"/>
            <a:ext cx="2138632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Baeed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on size of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Property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82"/>
          <p:cNvSpPr txBox="1"/>
          <p:nvPr/>
        </p:nvSpPr>
        <p:spPr>
          <a:xfrm>
            <a:off x="6513658" y="4590419"/>
            <a:ext cx="2306814" cy="83099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Based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on the level of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service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ardrop 44"/>
          <p:cNvSpPr/>
          <p:nvPr/>
        </p:nvSpPr>
        <p:spPr bwMode="auto">
          <a:xfrm rot="8100000">
            <a:off x="6497717" y="2984174"/>
            <a:ext cx="258245" cy="258313"/>
          </a:xfrm>
          <a:prstGeom prst="teardrop">
            <a:avLst/>
          </a:prstGeom>
          <a:solidFill>
            <a:srgbClr val="F3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  <p:sp>
        <p:nvSpPr>
          <p:cNvPr id="46" name="Teardrop 45"/>
          <p:cNvSpPr/>
          <p:nvPr/>
        </p:nvSpPr>
        <p:spPr bwMode="auto">
          <a:xfrm rot="8100000">
            <a:off x="6353701" y="4509376"/>
            <a:ext cx="258245" cy="258313"/>
          </a:xfrm>
          <a:prstGeom prst="teardrop">
            <a:avLst/>
          </a:prstGeom>
          <a:solidFill>
            <a:srgbClr val="A9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6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79288"/>
          </a:xfrm>
        </p:spPr>
        <p:txBody>
          <a:bodyPr/>
          <a:lstStyle/>
          <a:p>
            <a:pPr marL="109728" indent="0"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Location Based on location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3154" y="2065975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8939" y="2053565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939" y="3137993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940" y="4222421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8940" y="5306850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173" y="2021569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City center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3173" y="3050957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Motel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3173" y="4059069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Suburban hotels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3173" y="5139189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Floating hotels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848240" y="224566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4848240" y="320524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4848240" y="434948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4848240" y="5493730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8" y="0"/>
            <a:ext cx="1704509" cy="24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79288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Location Based on location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154" y="2065975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8939" y="2053565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939" y="3137993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940" y="4222421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8940" y="5306850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173" y="2042845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Airport hotels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cap="all" dirty="0"/>
          </a:p>
        </p:txBody>
      </p:sp>
      <p:sp>
        <p:nvSpPr>
          <p:cNvPr id="23" name="TextBox 22"/>
          <p:cNvSpPr txBox="1"/>
          <p:nvPr/>
        </p:nvSpPr>
        <p:spPr>
          <a:xfrm>
            <a:off x="5143173" y="2981146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Resort hotels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173" y="4125389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Boatels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hotels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3173" y="5269632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Rotels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hotels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848240" y="224566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4848240" y="320524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4848240" y="434948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4848240" y="5493730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36" y="80751"/>
            <a:ext cx="1968264" cy="25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88"/>
          </a:xfrm>
        </p:spPr>
        <p:txBody>
          <a:bodyPr/>
          <a:lstStyle/>
          <a:p>
            <a:pPr lvl="0"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ed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on size of Property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330187" y="3262709"/>
            <a:ext cx="1149350" cy="338138"/>
          </a:xfrm>
          <a:custGeom>
            <a:avLst/>
            <a:gdLst>
              <a:gd name="T0" fmla="*/ 2896 w 2896"/>
              <a:gd name="T1" fmla="*/ 420 h 850"/>
              <a:gd name="T2" fmla="*/ 1448 w 2896"/>
              <a:gd name="T3" fmla="*/ 0 h 850"/>
              <a:gd name="T4" fmla="*/ 0 w 2896"/>
              <a:gd name="T5" fmla="*/ 420 h 850"/>
              <a:gd name="T6" fmla="*/ 1448 w 2896"/>
              <a:gd name="T7" fmla="*/ 850 h 850"/>
              <a:gd name="T8" fmla="*/ 2896 w 2896"/>
              <a:gd name="T9" fmla="*/ 42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0"/>
                </a:lnTo>
                <a:lnTo>
                  <a:pt x="2896" y="420"/>
                </a:lnTo>
                <a:close/>
              </a:path>
            </a:pathLst>
          </a:custGeom>
          <a:solidFill>
            <a:srgbClr val="41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30187" y="2157809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30187" y="4369197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30187" y="5474097"/>
            <a:ext cx="1149350" cy="338138"/>
          </a:xfrm>
          <a:custGeom>
            <a:avLst/>
            <a:gdLst>
              <a:gd name="T0" fmla="*/ 2896 w 2896"/>
              <a:gd name="T1" fmla="*/ 422 h 852"/>
              <a:gd name="T2" fmla="*/ 1448 w 2896"/>
              <a:gd name="T3" fmla="*/ 0 h 852"/>
              <a:gd name="T4" fmla="*/ 0 w 2896"/>
              <a:gd name="T5" fmla="*/ 422 h 852"/>
              <a:gd name="T6" fmla="*/ 1448 w 2896"/>
              <a:gd name="T7" fmla="*/ 852 h 852"/>
              <a:gd name="T8" fmla="*/ 2896 w 2896"/>
              <a:gd name="T9" fmla="*/ 42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2">
                <a:moveTo>
                  <a:pt x="2896" y="422"/>
                </a:moveTo>
                <a:lnTo>
                  <a:pt x="1448" y="0"/>
                </a:lnTo>
                <a:lnTo>
                  <a:pt x="0" y="422"/>
                </a:lnTo>
                <a:lnTo>
                  <a:pt x="1448" y="852"/>
                </a:lnTo>
                <a:lnTo>
                  <a:pt x="2896" y="422"/>
                </a:lnTo>
                <a:close/>
              </a:path>
            </a:pathLst>
          </a:custGeom>
          <a:solidFill>
            <a:srgbClr val="F258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0187" y="1052909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8787" y="843359"/>
            <a:ext cx="692150" cy="6042025"/>
          </a:xfrm>
          <a:custGeom>
            <a:avLst/>
            <a:gdLst>
              <a:gd name="T0" fmla="*/ 0 w 1748"/>
              <a:gd name="T1" fmla="*/ 260 h 15225"/>
              <a:gd name="T2" fmla="*/ 874 w 1748"/>
              <a:gd name="T3" fmla="*/ 0 h 15225"/>
              <a:gd name="T4" fmla="*/ 1748 w 1748"/>
              <a:gd name="T5" fmla="*/ 260 h 15225"/>
              <a:gd name="T6" fmla="*/ 1748 w 1748"/>
              <a:gd name="T7" fmla="*/ 15225 h 15225"/>
              <a:gd name="T8" fmla="*/ 0 w 1748"/>
              <a:gd name="T9" fmla="*/ 15225 h 15225"/>
              <a:gd name="T10" fmla="*/ 0 w 1748"/>
              <a:gd name="T11" fmla="*/ 260 h 15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8" h="15225">
                <a:moveTo>
                  <a:pt x="0" y="260"/>
                </a:moveTo>
                <a:lnTo>
                  <a:pt x="874" y="0"/>
                </a:lnTo>
                <a:lnTo>
                  <a:pt x="1748" y="260"/>
                </a:lnTo>
                <a:lnTo>
                  <a:pt x="1748" y="15225"/>
                </a:lnTo>
                <a:lnTo>
                  <a:pt x="0" y="15225"/>
                </a:lnTo>
                <a:lnTo>
                  <a:pt x="0" y="260"/>
                </a:lnTo>
                <a:close/>
              </a:path>
            </a:pathLst>
          </a:custGeom>
          <a:solidFill>
            <a:srgbClr val="D2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8787" y="6475809"/>
            <a:ext cx="346075" cy="409575"/>
          </a:xfrm>
          <a:custGeom>
            <a:avLst/>
            <a:gdLst>
              <a:gd name="T0" fmla="*/ 874 w 874"/>
              <a:gd name="T1" fmla="*/ 1031 h 1031"/>
              <a:gd name="T2" fmla="*/ 0 w 874"/>
              <a:gd name="T3" fmla="*/ 1031 h 1031"/>
              <a:gd name="T4" fmla="*/ 0 w 874"/>
              <a:gd name="T5" fmla="*/ 0 h 1031"/>
              <a:gd name="T6" fmla="*/ 874 w 874"/>
              <a:gd name="T7" fmla="*/ 259 h 1031"/>
              <a:gd name="T8" fmla="*/ 874 w 874"/>
              <a:gd name="T9" fmla="*/ 103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031">
                <a:moveTo>
                  <a:pt x="874" y="1031"/>
                </a:moveTo>
                <a:lnTo>
                  <a:pt x="0" y="1031"/>
                </a:lnTo>
                <a:lnTo>
                  <a:pt x="0" y="0"/>
                </a:lnTo>
                <a:lnTo>
                  <a:pt x="874" y="259"/>
                </a:lnTo>
                <a:lnTo>
                  <a:pt x="874" y="103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58787" y="5370909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0 h 1111"/>
              <a:gd name="T4" fmla="*/ 0 w 874"/>
              <a:gd name="T5" fmla="*/ 0 h 1111"/>
              <a:gd name="T6" fmla="*/ 874 w 874"/>
              <a:gd name="T7" fmla="*/ 259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0"/>
                </a:lnTo>
                <a:lnTo>
                  <a:pt x="0" y="0"/>
                </a:lnTo>
                <a:lnTo>
                  <a:pt x="874" y="259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58787" y="4266009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58787" y="3159522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2 h 1111"/>
              <a:gd name="T4" fmla="*/ 0 w 874"/>
              <a:gd name="T5" fmla="*/ 0 h 1111"/>
              <a:gd name="T6" fmla="*/ 874 w 874"/>
              <a:gd name="T7" fmla="*/ 261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2"/>
                </a:lnTo>
                <a:lnTo>
                  <a:pt x="0" y="0"/>
                </a:lnTo>
                <a:lnTo>
                  <a:pt x="874" y="261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8787" y="2054622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58787" y="843359"/>
            <a:ext cx="346075" cy="546100"/>
          </a:xfrm>
          <a:custGeom>
            <a:avLst/>
            <a:gdLst>
              <a:gd name="T0" fmla="*/ 874 w 874"/>
              <a:gd name="T1" fmla="*/ 1377 h 1377"/>
              <a:gd name="T2" fmla="*/ 0 w 874"/>
              <a:gd name="T3" fmla="*/ 1118 h 1377"/>
              <a:gd name="T4" fmla="*/ 0 w 874"/>
              <a:gd name="T5" fmla="*/ 260 h 1377"/>
              <a:gd name="T6" fmla="*/ 874 w 874"/>
              <a:gd name="T7" fmla="*/ 0 h 1377"/>
              <a:gd name="T8" fmla="*/ 874 w 874"/>
              <a:gd name="T9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377">
                <a:moveTo>
                  <a:pt x="874" y="1377"/>
                </a:moveTo>
                <a:lnTo>
                  <a:pt x="0" y="1118"/>
                </a:lnTo>
                <a:lnTo>
                  <a:pt x="0" y="260"/>
                </a:lnTo>
                <a:lnTo>
                  <a:pt x="874" y="0"/>
                </a:lnTo>
                <a:lnTo>
                  <a:pt x="874" y="13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30187" y="1152922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30187" y="1219597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4AB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0187" y="1219597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8CE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51521" y="1370479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250937" y="1152922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250937" y="2259409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30187" y="2259409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30187" y="2324497"/>
            <a:ext cx="1149350" cy="938213"/>
          </a:xfrm>
          <a:custGeom>
            <a:avLst/>
            <a:gdLst>
              <a:gd name="T0" fmla="*/ 0 w 2896"/>
              <a:gd name="T1" fmla="*/ 1934 h 2364"/>
              <a:gd name="T2" fmla="*/ 1448 w 2896"/>
              <a:gd name="T3" fmla="*/ 2364 h 2364"/>
              <a:gd name="T4" fmla="*/ 2896 w 2896"/>
              <a:gd name="T5" fmla="*/ 1934 h 2364"/>
              <a:gd name="T6" fmla="*/ 2896 w 2896"/>
              <a:gd name="T7" fmla="*/ 0 h 2364"/>
              <a:gd name="T8" fmla="*/ 1448 w 2896"/>
              <a:gd name="T9" fmla="*/ 429 h 2364"/>
              <a:gd name="T10" fmla="*/ 0 w 2896"/>
              <a:gd name="T11" fmla="*/ 0 h 2364"/>
              <a:gd name="T12" fmla="*/ 0 w 2896"/>
              <a:gd name="T13" fmla="*/ 193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E6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30187" y="2324497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0 w 1448"/>
              <a:gd name="T5" fmla="*/ 1934 h 2364"/>
              <a:gd name="T6" fmla="*/ 0 w 1448"/>
              <a:gd name="T7" fmla="*/ 0 h 2364"/>
              <a:gd name="T8" fmla="*/ 1448 w 1448"/>
              <a:gd name="T9" fmla="*/ 429 h 2364"/>
              <a:gd name="T10" fmla="*/ 1448 w 1448"/>
              <a:gd name="T11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98"/>
          <p:cNvSpPr txBox="1"/>
          <p:nvPr/>
        </p:nvSpPr>
        <p:spPr>
          <a:xfrm>
            <a:off x="251520" y="2473709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02</a:t>
            </a: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250937" y="3364309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30187" y="3364309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30187" y="3429397"/>
            <a:ext cx="1149350" cy="939800"/>
          </a:xfrm>
          <a:custGeom>
            <a:avLst/>
            <a:gdLst>
              <a:gd name="T0" fmla="*/ 0 w 2896"/>
              <a:gd name="T1" fmla="*/ 1935 h 2365"/>
              <a:gd name="T2" fmla="*/ 1448 w 2896"/>
              <a:gd name="T3" fmla="*/ 2365 h 2365"/>
              <a:gd name="T4" fmla="*/ 2896 w 2896"/>
              <a:gd name="T5" fmla="*/ 1935 h 2365"/>
              <a:gd name="T6" fmla="*/ 2896 w 2896"/>
              <a:gd name="T7" fmla="*/ 0 h 2365"/>
              <a:gd name="T8" fmla="*/ 1448 w 2896"/>
              <a:gd name="T9" fmla="*/ 430 h 2365"/>
              <a:gd name="T10" fmla="*/ 0 w 2896"/>
              <a:gd name="T11" fmla="*/ 0 h 2365"/>
              <a:gd name="T12" fmla="*/ 0 w 2896"/>
              <a:gd name="T13" fmla="*/ 193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5"/>
                </a:moveTo>
                <a:lnTo>
                  <a:pt x="1448" y="2365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FE00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30187" y="3429397"/>
            <a:ext cx="574675" cy="939800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5 h 2365"/>
              <a:gd name="T8" fmla="*/ 0 w 1448"/>
              <a:gd name="T9" fmla="*/ 0 h 2365"/>
              <a:gd name="T10" fmla="*/ 1448 w 1448"/>
              <a:gd name="T11" fmla="*/ 430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5"/>
                </a:lnTo>
                <a:close/>
              </a:path>
            </a:pathLst>
          </a:custGeom>
          <a:solidFill>
            <a:srgbClr val="FF5A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Box 99"/>
          <p:cNvSpPr txBox="1"/>
          <p:nvPr/>
        </p:nvSpPr>
        <p:spPr>
          <a:xfrm>
            <a:off x="251520" y="3638494"/>
            <a:ext cx="72648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03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250937" y="4469209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330187" y="4469209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30187" y="4535884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30187" y="4535884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7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100"/>
          <p:cNvSpPr txBox="1"/>
          <p:nvPr/>
        </p:nvSpPr>
        <p:spPr>
          <a:xfrm>
            <a:off x="317243" y="4680170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250937" y="5574109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8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8"/>
                </a:lnTo>
                <a:lnTo>
                  <a:pt x="0" y="337"/>
                </a:lnTo>
                <a:close/>
              </a:path>
            </a:pathLst>
          </a:custGeom>
          <a:solidFill>
            <a:srgbClr val="3A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330187" y="5574109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8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8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A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30187" y="5640784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0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5C0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330187" y="5640784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0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4"/>
                </a:lnTo>
                <a:close/>
              </a:path>
            </a:pathLst>
          </a:custGeom>
          <a:solidFill>
            <a:srgbClr val="7B0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101"/>
          <p:cNvSpPr txBox="1"/>
          <p:nvPr/>
        </p:nvSpPr>
        <p:spPr>
          <a:xfrm>
            <a:off x="317243" y="5783401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58786" y="945805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19672" y="1268760"/>
            <a:ext cx="5760640" cy="891751"/>
            <a:chOff x="2733378" y="1063255"/>
            <a:chExt cx="3417244" cy="891751"/>
          </a:xfrm>
        </p:grpSpPr>
        <p:sp>
          <p:nvSpPr>
            <p:cNvPr id="57" name="Rectangle 56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4AB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9" name="TextBox 119"/>
            <p:cNvSpPr txBox="1"/>
            <p:nvPr/>
          </p:nvSpPr>
          <p:spPr>
            <a:xfrm>
              <a:off x="2993378" y="1063255"/>
              <a:ext cx="3157244" cy="4770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5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500" b="1" dirty="0">
                  <a:latin typeface="TH SarabunPSK" pitchFamily="34" charset="-34"/>
                  <a:cs typeface="TH SarabunPSK" pitchFamily="34" charset="-34"/>
                </a:rPr>
                <a:t>small hotel</a:t>
              </a:r>
              <a:r>
                <a:rPr lang="th-TH" sz="25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19672" y="2378298"/>
            <a:ext cx="5760640" cy="891751"/>
            <a:chOff x="2733378" y="1063255"/>
            <a:chExt cx="3417244" cy="891751"/>
          </a:xfrm>
        </p:grpSpPr>
        <p:sp>
          <p:nvSpPr>
            <p:cNvPr id="53" name="Rectangle 52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E6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124"/>
            <p:cNvSpPr txBox="1"/>
            <p:nvPr/>
          </p:nvSpPr>
          <p:spPr>
            <a:xfrm>
              <a:off x="2993378" y="1063255"/>
              <a:ext cx="3157244" cy="4770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5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500" b="1" dirty="0">
                  <a:latin typeface="TH SarabunPSK" pitchFamily="34" charset="-34"/>
                  <a:cs typeface="TH SarabunPSK" pitchFamily="34" charset="-34"/>
                </a:rPr>
                <a:t>Medium sized hotel</a:t>
              </a:r>
              <a:r>
                <a:rPr lang="th-TH" sz="25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19672" y="3487836"/>
            <a:ext cx="5760640" cy="891751"/>
            <a:chOff x="2733378" y="1063255"/>
            <a:chExt cx="3417244" cy="891751"/>
          </a:xfrm>
        </p:grpSpPr>
        <p:sp>
          <p:nvSpPr>
            <p:cNvPr id="49" name="Rectangle 48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FE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" name="TextBox 129"/>
            <p:cNvSpPr txBox="1"/>
            <p:nvPr/>
          </p:nvSpPr>
          <p:spPr>
            <a:xfrm>
              <a:off x="2993378" y="1063255"/>
              <a:ext cx="3157244" cy="4770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5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500" b="1" dirty="0">
                  <a:latin typeface="TH SarabunPSK" pitchFamily="34" charset="-34"/>
                  <a:cs typeface="TH SarabunPSK" pitchFamily="34" charset="-34"/>
                </a:rPr>
                <a:t>Large hotels</a:t>
              </a:r>
              <a:r>
                <a:rPr lang="th-TH" sz="25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19672" y="4597374"/>
            <a:ext cx="5760640" cy="891752"/>
            <a:chOff x="2733378" y="1063254"/>
            <a:chExt cx="3417244" cy="891752"/>
          </a:xfrm>
        </p:grpSpPr>
        <p:sp>
          <p:nvSpPr>
            <p:cNvPr id="45" name="Rectangle 44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00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TextBox 134"/>
            <p:cNvSpPr txBox="1"/>
            <p:nvPr/>
          </p:nvSpPr>
          <p:spPr>
            <a:xfrm>
              <a:off x="2993378" y="1063254"/>
              <a:ext cx="3157244" cy="4770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5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500" b="1" dirty="0" err="1">
                  <a:latin typeface="TH SarabunPSK" pitchFamily="34" charset="-34"/>
                  <a:cs typeface="TH SarabunPSK" pitchFamily="34" charset="-34"/>
                </a:rPr>
                <a:t>Maga</a:t>
              </a:r>
              <a:r>
                <a:rPr lang="en-US" sz="2500" b="1" dirty="0">
                  <a:latin typeface="TH SarabunPSK" pitchFamily="34" charset="-34"/>
                  <a:cs typeface="TH SarabunPSK" pitchFamily="34" charset="-34"/>
                </a:rPr>
                <a:t> hotel</a:t>
              </a:r>
              <a:r>
                <a:rPr lang="th-TH" sz="25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612933" y="5735912"/>
            <a:ext cx="139487" cy="76279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sp>
        <p:nvSpPr>
          <p:cNvPr id="62" name="TextBox 134"/>
          <p:cNvSpPr txBox="1"/>
          <p:nvPr/>
        </p:nvSpPr>
        <p:spPr>
          <a:xfrm>
            <a:off x="2057969" y="5820977"/>
            <a:ext cx="5322343" cy="4770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500" b="1" dirty="0">
                <a:latin typeface="TH SarabunPSK" pitchFamily="34" charset="-34"/>
                <a:cs typeface="TH SarabunPSK" pitchFamily="34" charset="-34"/>
              </a:rPr>
              <a:t>Chain hotels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49080"/>
            <a:ext cx="2575173" cy="2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9506" y="223932"/>
            <a:ext cx="7596336" cy="1179288"/>
          </a:xfrm>
        </p:spPr>
        <p:txBody>
          <a:bodyPr/>
          <a:lstStyle/>
          <a:p>
            <a:pPr marL="109728" indent="0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Based on the level of service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3528" y="2516899"/>
            <a:ext cx="3237489" cy="3936437"/>
            <a:chOff x="2051720" y="1635646"/>
            <a:chExt cx="2088001" cy="2952328"/>
          </a:xfrm>
        </p:grpSpPr>
        <p:sp>
          <p:nvSpPr>
            <p:cNvPr id="6" name="Rectangle 5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721" y="1805082"/>
              <a:ext cx="20880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Economy/ Budget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93328" y="2516899"/>
            <a:ext cx="2976232" cy="3936437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0854" y="1820166"/>
              <a:ext cx="200886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Mid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market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60736" y="2516899"/>
            <a:ext cx="3003752" cy="3936437"/>
            <a:chOff x="2051720" y="1635646"/>
            <a:chExt cx="2107307" cy="2952328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50161" y="1820166"/>
              <a:ext cx="200886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Luxury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6925632" y="1597892"/>
            <a:ext cx="648072" cy="720080"/>
          </a:xfrm>
          <a:prstGeom prst="star5">
            <a:avLst/>
          </a:prstGeom>
          <a:solidFill>
            <a:srgbClr val="1E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D4DE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438080" y="1593644"/>
            <a:ext cx="781992" cy="724328"/>
          </a:xfrm>
          <a:prstGeom prst="smileyFace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8" name="Heart 7"/>
          <p:cNvSpPr/>
          <p:nvPr/>
        </p:nvSpPr>
        <p:spPr>
          <a:xfrm>
            <a:off x="1690245" y="1700808"/>
            <a:ext cx="504056" cy="617164"/>
          </a:xfrm>
          <a:prstGeom prst="heart">
            <a:avLst/>
          </a:prstGeom>
          <a:solidFill>
            <a:srgbClr val="F0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9506" y="223932"/>
            <a:ext cx="7596336" cy="1179288"/>
          </a:xfrm>
        </p:spPr>
        <p:txBody>
          <a:bodyPr/>
          <a:lstStyle/>
          <a:p>
            <a:pPr marL="109728" lvl="0" indent="0"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Based on the length of stay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3528" y="2516899"/>
            <a:ext cx="3182597" cy="3936437"/>
            <a:chOff x="2051720" y="1635646"/>
            <a:chExt cx="2088001" cy="2952328"/>
          </a:xfrm>
        </p:grpSpPr>
        <p:sp>
          <p:nvSpPr>
            <p:cNvPr id="6" name="Rectangle 5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721" y="1805082"/>
              <a:ext cx="20880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Transient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5856" y="2516899"/>
            <a:ext cx="2707726" cy="3936437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0854" y="1820166"/>
              <a:ext cx="200886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Residential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52120" y="2492896"/>
            <a:ext cx="3312368" cy="3936437"/>
            <a:chOff x="2051720" y="1635646"/>
            <a:chExt cx="2107307" cy="2952328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50161" y="1820166"/>
              <a:ext cx="200886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Semi residential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sp>
        <p:nvSpPr>
          <p:cNvPr id="9" name="Sun 8"/>
          <p:cNvSpPr/>
          <p:nvPr/>
        </p:nvSpPr>
        <p:spPr>
          <a:xfrm>
            <a:off x="6876256" y="1639270"/>
            <a:ext cx="848922" cy="678702"/>
          </a:xfrm>
          <a:prstGeom prst="sun">
            <a:avLst/>
          </a:prstGeom>
          <a:solidFill>
            <a:srgbClr val="1E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626795" y="1695824"/>
            <a:ext cx="576064" cy="565594"/>
          </a:xfrm>
          <a:prstGeom prst="star4">
            <a:avLst>
              <a:gd name="adj" fmla="val 22152"/>
            </a:avLst>
          </a:prstGeom>
          <a:solidFill>
            <a:srgbClr val="F0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4211960" y="1666739"/>
            <a:ext cx="685665" cy="594679"/>
          </a:xfrm>
          <a:prstGeom prst="irregularSeal1">
            <a:avLst/>
          </a:prstGeom>
          <a:solidFill>
            <a:srgbClr val="F4B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79288"/>
          </a:xfrm>
        </p:spPr>
        <p:txBody>
          <a:bodyPr/>
          <a:lstStyle/>
          <a:p>
            <a:pPr marL="109728" indent="0"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หลักเกณฑ์โรงแรมตามแนวคิดหลัก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Based on theme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3154" y="2065975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8939" y="2053565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939" y="3137993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940" y="4222421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8940" y="5306850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173" y="2021569"/>
            <a:ext cx="396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โรงแรมเฮอริ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เทจ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Heritage hotel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3173" y="3050957"/>
            <a:ext cx="396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โรงแรมรักษ์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โลก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 err="1">
                <a:latin typeface="TH SarabunPSK" pitchFamily="34" charset="-34"/>
                <a:cs typeface="TH SarabunPSK" pitchFamily="34" charset="-34"/>
              </a:rPr>
              <a:t>Ecotels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3173" y="4203085"/>
            <a:ext cx="396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โรงแรมบูติค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Boutique hotel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3173" y="5355213"/>
            <a:ext cx="396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โรงแรม สปา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Spa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848240" y="224566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4848240" y="320524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4848240" y="434948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4848240" y="5493730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75" y="259555"/>
            <a:ext cx="2141525" cy="26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88"/>
          </a:xfrm>
        </p:spPr>
        <p:txBody>
          <a:bodyPr/>
          <a:lstStyle/>
          <a:p>
            <a:pPr marL="109728" lvl="0" indent="0"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Based on target market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330187" y="3262709"/>
            <a:ext cx="1149350" cy="338138"/>
          </a:xfrm>
          <a:custGeom>
            <a:avLst/>
            <a:gdLst>
              <a:gd name="T0" fmla="*/ 2896 w 2896"/>
              <a:gd name="T1" fmla="*/ 420 h 850"/>
              <a:gd name="T2" fmla="*/ 1448 w 2896"/>
              <a:gd name="T3" fmla="*/ 0 h 850"/>
              <a:gd name="T4" fmla="*/ 0 w 2896"/>
              <a:gd name="T5" fmla="*/ 420 h 850"/>
              <a:gd name="T6" fmla="*/ 1448 w 2896"/>
              <a:gd name="T7" fmla="*/ 850 h 850"/>
              <a:gd name="T8" fmla="*/ 2896 w 2896"/>
              <a:gd name="T9" fmla="*/ 42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0"/>
                </a:lnTo>
                <a:lnTo>
                  <a:pt x="2896" y="420"/>
                </a:lnTo>
                <a:close/>
              </a:path>
            </a:pathLst>
          </a:custGeom>
          <a:solidFill>
            <a:srgbClr val="41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30187" y="2157809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30187" y="4369197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30187" y="5474097"/>
            <a:ext cx="1149350" cy="338138"/>
          </a:xfrm>
          <a:custGeom>
            <a:avLst/>
            <a:gdLst>
              <a:gd name="T0" fmla="*/ 2896 w 2896"/>
              <a:gd name="T1" fmla="*/ 422 h 852"/>
              <a:gd name="T2" fmla="*/ 1448 w 2896"/>
              <a:gd name="T3" fmla="*/ 0 h 852"/>
              <a:gd name="T4" fmla="*/ 0 w 2896"/>
              <a:gd name="T5" fmla="*/ 422 h 852"/>
              <a:gd name="T6" fmla="*/ 1448 w 2896"/>
              <a:gd name="T7" fmla="*/ 852 h 852"/>
              <a:gd name="T8" fmla="*/ 2896 w 2896"/>
              <a:gd name="T9" fmla="*/ 42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2">
                <a:moveTo>
                  <a:pt x="2896" y="422"/>
                </a:moveTo>
                <a:lnTo>
                  <a:pt x="1448" y="0"/>
                </a:lnTo>
                <a:lnTo>
                  <a:pt x="0" y="422"/>
                </a:lnTo>
                <a:lnTo>
                  <a:pt x="1448" y="852"/>
                </a:lnTo>
                <a:lnTo>
                  <a:pt x="2896" y="422"/>
                </a:lnTo>
                <a:close/>
              </a:path>
            </a:pathLst>
          </a:custGeom>
          <a:solidFill>
            <a:srgbClr val="F258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0187" y="1052909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8787" y="843359"/>
            <a:ext cx="692150" cy="6042025"/>
          </a:xfrm>
          <a:custGeom>
            <a:avLst/>
            <a:gdLst>
              <a:gd name="T0" fmla="*/ 0 w 1748"/>
              <a:gd name="T1" fmla="*/ 260 h 15225"/>
              <a:gd name="T2" fmla="*/ 874 w 1748"/>
              <a:gd name="T3" fmla="*/ 0 h 15225"/>
              <a:gd name="T4" fmla="*/ 1748 w 1748"/>
              <a:gd name="T5" fmla="*/ 260 h 15225"/>
              <a:gd name="T6" fmla="*/ 1748 w 1748"/>
              <a:gd name="T7" fmla="*/ 15225 h 15225"/>
              <a:gd name="T8" fmla="*/ 0 w 1748"/>
              <a:gd name="T9" fmla="*/ 15225 h 15225"/>
              <a:gd name="T10" fmla="*/ 0 w 1748"/>
              <a:gd name="T11" fmla="*/ 260 h 15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8" h="15225">
                <a:moveTo>
                  <a:pt x="0" y="260"/>
                </a:moveTo>
                <a:lnTo>
                  <a:pt x="874" y="0"/>
                </a:lnTo>
                <a:lnTo>
                  <a:pt x="1748" y="260"/>
                </a:lnTo>
                <a:lnTo>
                  <a:pt x="1748" y="15225"/>
                </a:lnTo>
                <a:lnTo>
                  <a:pt x="0" y="15225"/>
                </a:lnTo>
                <a:lnTo>
                  <a:pt x="0" y="260"/>
                </a:lnTo>
                <a:close/>
              </a:path>
            </a:pathLst>
          </a:custGeom>
          <a:solidFill>
            <a:srgbClr val="D2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8787" y="6475809"/>
            <a:ext cx="346075" cy="409575"/>
          </a:xfrm>
          <a:custGeom>
            <a:avLst/>
            <a:gdLst>
              <a:gd name="T0" fmla="*/ 874 w 874"/>
              <a:gd name="T1" fmla="*/ 1031 h 1031"/>
              <a:gd name="T2" fmla="*/ 0 w 874"/>
              <a:gd name="T3" fmla="*/ 1031 h 1031"/>
              <a:gd name="T4" fmla="*/ 0 w 874"/>
              <a:gd name="T5" fmla="*/ 0 h 1031"/>
              <a:gd name="T6" fmla="*/ 874 w 874"/>
              <a:gd name="T7" fmla="*/ 259 h 1031"/>
              <a:gd name="T8" fmla="*/ 874 w 874"/>
              <a:gd name="T9" fmla="*/ 103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031">
                <a:moveTo>
                  <a:pt x="874" y="1031"/>
                </a:moveTo>
                <a:lnTo>
                  <a:pt x="0" y="1031"/>
                </a:lnTo>
                <a:lnTo>
                  <a:pt x="0" y="0"/>
                </a:lnTo>
                <a:lnTo>
                  <a:pt x="874" y="259"/>
                </a:lnTo>
                <a:lnTo>
                  <a:pt x="874" y="103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58787" y="5370909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0 h 1111"/>
              <a:gd name="T4" fmla="*/ 0 w 874"/>
              <a:gd name="T5" fmla="*/ 0 h 1111"/>
              <a:gd name="T6" fmla="*/ 874 w 874"/>
              <a:gd name="T7" fmla="*/ 259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0"/>
                </a:lnTo>
                <a:lnTo>
                  <a:pt x="0" y="0"/>
                </a:lnTo>
                <a:lnTo>
                  <a:pt x="874" y="259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58787" y="4266009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58787" y="3159522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2 h 1111"/>
              <a:gd name="T4" fmla="*/ 0 w 874"/>
              <a:gd name="T5" fmla="*/ 0 h 1111"/>
              <a:gd name="T6" fmla="*/ 874 w 874"/>
              <a:gd name="T7" fmla="*/ 261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2"/>
                </a:lnTo>
                <a:lnTo>
                  <a:pt x="0" y="0"/>
                </a:lnTo>
                <a:lnTo>
                  <a:pt x="874" y="261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8787" y="2054622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58787" y="843359"/>
            <a:ext cx="346075" cy="546100"/>
          </a:xfrm>
          <a:custGeom>
            <a:avLst/>
            <a:gdLst>
              <a:gd name="T0" fmla="*/ 874 w 874"/>
              <a:gd name="T1" fmla="*/ 1377 h 1377"/>
              <a:gd name="T2" fmla="*/ 0 w 874"/>
              <a:gd name="T3" fmla="*/ 1118 h 1377"/>
              <a:gd name="T4" fmla="*/ 0 w 874"/>
              <a:gd name="T5" fmla="*/ 260 h 1377"/>
              <a:gd name="T6" fmla="*/ 874 w 874"/>
              <a:gd name="T7" fmla="*/ 0 h 1377"/>
              <a:gd name="T8" fmla="*/ 874 w 874"/>
              <a:gd name="T9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377">
                <a:moveTo>
                  <a:pt x="874" y="1377"/>
                </a:moveTo>
                <a:lnTo>
                  <a:pt x="0" y="1118"/>
                </a:lnTo>
                <a:lnTo>
                  <a:pt x="0" y="260"/>
                </a:lnTo>
                <a:lnTo>
                  <a:pt x="874" y="0"/>
                </a:lnTo>
                <a:lnTo>
                  <a:pt x="874" y="13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30187" y="1152922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30187" y="1219597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4AB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0187" y="1219597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8CE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251521" y="1370479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250937" y="1152922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250937" y="2259409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30187" y="2259409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30187" y="2324497"/>
            <a:ext cx="1149350" cy="938213"/>
          </a:xfrm>
          <a:custGeom>
            <a:avLst/>
            <a:gdLst>
              <a:gd name="T0" fmla="*/ 0 w 2896"/>
              <a:gd name="T1" fmla="*/ 1934 h 2364"/>
              <a:gd name="T2" fmla="*/ 1448 w 2896"/>
              <a:gd name="T3" fmla="*/ 2364 h 2364"/>
              <a:gd name="T4" fmla="*/ 2896 w 2896"/>
              <a:gd name="T5" fmla="*/ 1934 h 2364"/>
              <a:gd name="T6" fmla="*/ 2896 w 2896"/>
              <a:gd name="T7" fmla="*/ 0 h 2364"/>
              <a:gd name="T8" fmla="*/ 1448 w 2896"/>
              <a:gd name="T9" fmla="*/ 429 h 2364"/>
              <a:gd name="T10" fmla="*/ 0 w 2896"/>
              <a:gd name="T11" fmla="*/ 0 h 2364"/>
              <a:gd name="T12" fmla="*/ 0 w 2896"/>
              <a:gd name="T13" fmla="*/ 193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E6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30187" y="2324497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0 w 1448"/>
              <a:gd name="T5" fmla="*/ 1934 h 2364"/>
              <a:gd name="T6" fmla="*/ 0 w 1448"/>
              <a:gd name="T7" fmla="*/ 0 h 2364"/>
              <a:gd name="T8" fmla="*/ 1448 w 1448"/>
              <a:gd name="T9" fmla="*/ 429 h 2364"/>
              <a:gd name="T10" fmla="*/ 1448 w 1448"/>
              <a:gd name="T11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98"/>
          <p:cNvSpPr txBox="1"/>
          <p:nvPr/>
        </p:nvSpPr>
        <p:spPr>
          <a:xfrm>
            <a:off x="251520" y="2473709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02</a:t>
            </a: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250937" y="3364309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30187" y="3364309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30187" y="3429397"/>
            <a:ext cx="1149350" cy="939800"/>
          </a:xfrm>
          <a:custGeom>
            <a:avLst/>
            <a:gdLst>
              <a:gd name="T0" fmla="*/ 0 w 2896"/>
              <a:gd name="T1" fmla="*/ 1935 h 2365"/>
              <a:gd name="T2" fmla="*/ 1448 w 2896"/>
              <a:gd name="T3" fmla="*/ 2365 h 2365"/>
              <a:gd name="T4" fmla="*/ 2896 w 2896"/>
              <a:gd name="T5" fmla="*/ 1935 h 2365"/>
              <a:gd name="T6" fmla="*/ 2896 w 2896"/>
              <a:gd name="T7" fmla="*/ 0 h 2365"/>
              <a:gd name="T8" fmla="*/ 1448 w 2896"/>
              <a:gd name="T9" fmla="*/ 430 h 2365"/>
              <a:gd name="T10" fmla="*/ 0 w 2896"/>
              <a:gd name="T11" fmla="*/ 0 h 2365"/>
              <a:gd name="T12" fmla="*/ 0 w 2896"/>
              <a:gd name="T13" fmla="*/ 193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5"/>
                </a:moveTo>
                <a:lnTo>
                  <a:pt x="1448" y="2365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FE00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30187" y="3429397"/>
            <a:ext cx="574675" cy="939800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5 h 2365"/>
              <a:gd name="T8" fmla="*/ 0 w 1448"/>
              <a:gd name="T9" fmla="*/ 0 h 2365"/>
              <a:gd name="T10" fmla="*/ 1448 w 1448"/>
              <a:gd name="T11" fmla="*/ 430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5"/>
                </a:lnTo>
                <a:close/>
              </a:path>
            </a:pathLst>
          </a:custGeom>
          <a:solidFill>
            <a:srgbClr val="FF5A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Box 99"/>
          <p:cNvSpPr txBox="1"/>
          <p:nvPr/>
        </p:nvSpPr>
        <p:spPr>
          <a:xfrm>
            <a:off x="251520" y="3638494"/>
            <a:ext cx="726482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03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250937" y="4469209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330187" y="4469209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30187" y="4535884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30187" y="4535884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7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100"/>
          <p:cNvSpPr txBox="1"/>
          <p:nvPr/>
        </p:nvSpPr>
        <p:spPr>
          <a:xfrm>
            <a:off x="317243" y="4680170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250937" y="5574109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8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8"/>
                </a:lnTo>
                <a:lnTo>
                  <a:pt x="0" y="337"/>
                </a:lnTo>
                <a:close/>
              </a:path>
            </a:pathLst>
          </a:custGeom>
          <a:solidFill>
            <a:srgbClr val="3A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330187" y="5574109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8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8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A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30187" y="5640784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0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5C0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330187" y="5640784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0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4"/>
                </a:lnTo>
                <a:close/>
              </a:path>
            </a:pathLst>
          </a:custGeom>
          <a:solidFill>
            <a:srgbClr val="7B0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101"/>
          <p:cNvSpPr txBox="1"/>
          <p:nvPr/>
        </p:nvSpPr>
        <p:spPr>
          <a:xfrm>
            <a:off x="317243" y="5783401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58786" y="945805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19672" y="1245677"/>
            <a:ext cx="5760640" cy="914834"/>
            <a:chOff x="2733378" y="1040172"/>
            <a:chExt cx="3417244" cy="914834"/>
          </a:xfrm>
        </p:grpSpPr>
        <p:sp>
          <p:nvSpPr>
            <p:cNvPr id="57" name="Rectangle 56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4AB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9" name="TextBox 119"/>
            <p:cNvSpPr txBox="1"/>
            <p:nvPr/>
          </p:nvSpPr>
          <p:spPr>
            <a:xfrm>
              <a:off x="2993378" y="1040172"/>
              <a:ext cx="3157244" cy="52322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Convention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19672" y="2355215"/>
            <a:ext cx="5760640" cy="914834"/>
            <a:chOff x="2733378" y="1040172"/>
            <a:chExt cx="3417244" cy="914834"/>
          </a:xfrm>
        </p:grpSpPr>
        <p:sp>
          <p:nvSpPr>
            <p:cNvPr id="53" name="Rectangle 52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E6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124"/>
            <p:cNvSpPr txBox="1"/>
            <p:nvPr/>
          </p:nvSpPr>
          <p:spPr>
            <a:xfrm>
              <a:off x="2993378" y="1040172"/>
              <a:ext cx="3157244" cy="52322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Resort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19672" y="3464753"/>
            <a:ext cx="5760640" cy="914834"/>
            <a:chOff x="2733378" y="1040172"/>
            <a:chExt cx="3417244" cy="914834"/>
          </a:xfrm>
        </p:grpSpPr>
        <p:sp>
          <p:nvSpPr>
            <p:cNvPr id="49" name="Rectangle 48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FE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1" name="TextBox 129"/>
            <p:cNvSpPr txBox="1"/>
            <p:nvPr/>
          </p:nvSpPr>
          <p:spPr>
            <a:xfrm>
              <a:off x="2993378" y="1040172"/>
              <a:ext cx="3157244" cy="52322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Suite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19672" y="4574291"/>
            <a:ext cx="5760640" cy="914835"/>
            <a:chOff x="2733378" y="1040171"/>
            <a:chExt cx="3417244" cy="914835"/>
          </a:xfrm>
        </p:grpSpPr>
        <p:sp>
          <p:nvSpPr>
            <p:cNvPr id="45" name="Rectangle 44"/>
            <p:cNvSpPr/>
            <p:nvPr/>
          </p:nvSpPr>
          <p:spPr>
            <a:xfrm>
              <a:off x="2733378" y="1192213"/>
              <a:ext cx="78747" cy="762793"/>
            </a:xfrm>
            <a:prstGeom prst="rect">
              <a:avLst/>
            </a:prstGeom>
            <a:solidFill>
              <a:srgbClr val="00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TextBox 134"/>
            <p:cNvSpPr txBox="1"/>
            <p:nvPr/>
          </p:nvSpPr>
          <p:spPr>
            <a:xfrm>
              <a:off x="2993378" y="1040171"/>
              <a:ext cx="3157244" cy="52322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latin typeface="TH SarabunPSK" pitchFamily="34" charset="-34"/>
                  <a:cs typeface="TH SarabunPSK" pitchFamily="34" charset="-34"/>
                </a:rPr>
                <a:t>Commercial hotel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612933" y="5735912"/>
            <a:ext cx="139487" cy="76279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sp>
        <p:nvSpPr>
          <p:cNvPr id="62" name="TextBox 134"/>
          <p:cNvSpPr txBox="1"/>
          <p:nvPr/>
        </p:nvSpPr>
        <p:spPr>
          <a:xfrm>
            <a:off x="2078007" y="5855698"/>
            <a:ext cx="5322343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Casino hotel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11104"/>
            <a:ext cx="2332311" cy="136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38" y="3293899"/>
            <a:ext cx="2332311" cy="144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44" y="4986804"/>
            <a:ext cx="2332312" cy="13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288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Lato Light</vt:lpstr>
      <vt:lpstr>TH SarabunPSK</vt:lpstr>
      <vt:lpstr>Cover and End Slide Master</vt:lpstr>
      <vt:lpstr>Contents Slide Master</vt:lpstr>
      <vt:lpstr>Section Break Slide Master</vt:lpstr>
      <vt:lpstr>Introduction to the behavior of tourists in the  hotel and accommodation business. </vt:lpstr>
      <vt:lpstr>PowerPoint Presentation</vt:lpstr>
      <vt:lpstr> (Location Based on location) </vt:lpstr>
      <vt:lpstr> (Location Based on location) </vt:lpstr>
      <vt:lpstr> (Based on size of Property)</vt:lpstr>
      <vt:lpstr>    (Based on the level of service)</vt:lpstr>
      <vt:lpstr>     (Based on the length of stay)</vt:lpstr>
      <vt:lpstr>หลักเกณฑ์โรงแรมตามแนวคิดหลัก  (Based on theme)</vt:lpstr>
      <vt:lpstr> (Based on target market)</vt:lpstr>
      <vt:lpstr>Marketing process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WIN10</cp:lastModifiedBy>
  <cp:revision>111</cp:revision>
  <cp:lastPrinted>2018-10-10T09:53:55Z</cp:lastPrinted>
  <dcterms:created xsi:type="dcterms:W3CDTF">2016-12-01T00:32:25Z</dcterms:created>
  <dcterms:modified xsi:type="dcterms:W3CDTF">2022-12-19T07:34:29Z</dcterms:modified>
</cp:coreProperties>
</file>