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8" r:id="rId4"/>
    <p:sldId id="257" r:id="rId5"/>
    <p:sldId id="258" r:id="rId6"/>
    <p:sldId id="260" r:id="rId7"/>
    <p:sldId id="261" r:id="rId8"/>
    <p:sldId id="263" r:id="rId9"/>
    <p:sldId id="264" r:id="rId10"/>
    <p:sldId id="265" r:id="rId11"/>
    <p:sldId id="266" r:id="rId12"/>
    <p:sldId id="262" r:id="rId13"/>
    <p:sldId id="269" r:id="rId14"/>
    <p:sldId id="278" r:id="rId15"/>
    <p:sldId id="279" r:id="rId16"/>
    <p:sldId id="280" r:id="rId17"/>
    <p:sldId id="281" r:id="rId18"/>
    <p:sldId id="282" r:id="rId19"/>
    <p:sldId id="283" r:id="rId20"/>
    <p:sldId id="294" r:id="rId21"/>
    <p:sldId id="295" r:id="rId22"/>
    <p:sldId id="296" r:id="rId23"/>
    <p:sldId id="284" r:id="rId24"/>
    <p:sldId id="285" r:id="rId25"/>
    <p:sldId id="291" r:id="rId26"/>
    <p:sldId id="292" r:id="rId27"/>
    <p:sldId id="286" r:id="rId28"/>
    <p:sldId id="287" r:id="rId29"/>
    <p:sldId id="288" r:id="rId30"/>
    <p:sldId id="289" r:id="rId31"/>
    <p:sldId id="274" r:id="rId32"/>
    <p:sldId id="275" r:id="rId33"/>
    <p:sldId id="276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BB02557A-7053-4340-A874-8AB926A8EDA1}" type="datetimeFigureOut">
              <a:rPr lang="en-US" dirty="0"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BB02557A-7053-4340-A874-8AB926A8EDA1}" type="datetimeFigureOut">
              <a:rPr lang="en-US" dirty="0"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B02557A-7053-4340-A874-8AB926A8EDA1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t>10/5/2021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t>10/5/2021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t>10/5/2021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t>10/5/2021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BB02557A-7053-4340-A874-8AB926A8EDA1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BB02557A-7053-4340-A874-8AB926A8EDA1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BB02557A-7053-4340-A874-8AB926A8EDA1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dirty="0" smtClean="0"/>
              <a:t>นันทนาการชุมชน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0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893" y="3069772"/>
            <a:ext cx="10685368" cy="3568773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3.</a:t>
            </a:r>
            <a:r>
              <a:rPr lang="th-TH" sz="4000" b="1" dirty="0" smtClean="0">
                <a:solidFill>
                  <a:srgbClr val="FF0000"/>
                </a:solidFill>
              </a:rPr>
              <a:t>ขั้นสรุปผล</a:t>
            </a:r>
            <a:r>
              <a:rPr lang="th-TH" sz="4000" b="1" dirty="0">
                <a:solidFill>
                  <a:srgbClr val="FF0000"/>
                </a:solidFill>
              </a:rPr>
              <a:t>และวิเคราะห์ข้อมูล</a:t>
            </a:r>
            <a:br>
              <a:rPr lang="th-TH" sz="4000" b="1" dirty="0">
                <a:solidFill>
                  <a:srgbClr val="FF0000"/>
                </a:solidFill>
              </a:rPr>
            </a:br>
            <a:r>
              <a:rPr lang="th-TH" sz="4000" b="1" dirty="0" smtClean="0">
                <a:solidFill>
                  <a:srgbClr val="FF0000"/>
                </a:solidFill>
              </a:rPr>
              <a:t>นำผลที่</a:t>
            </a:r>
            <a:r>
              <a:rPr lang="th-TH" sz="4000" b="1" dirty="0">
                <a:solidFill>
                  <a:srgbClr val="FF0000"/>
                </a:solidFill>
              </a:rPr>
              <a:t>ได้มาวิเคราะห์หา</a:t>
            </a:r>
            <a:r>
              <a:rPr lang="th-TH" sz="4000" b="1" dirty="0" smtClean="0">
                <a:solidFill>
                  <a:srgbClr val="FF0000"/>
                </a:solidFill>
              </a:rPr>
              <a:t>ความต้องการ</a:t>
            </a:r>
            <a:r>
              <a:rPr lang="th-TH" sz="4000" b="1" dirty="0">
                <a:solidFill>
                  <a:srgbClr val="FF0000"/>
                </a:solidFill>
              </a:rPr>
              <a:t>กิจกรรมนันทนาการของชุมชน</a:t>
            </a:r>
            <a:br>
              <a:rPr lang="th-TH" sz="4000" b="1" dirty="0">
                <a:solidFill>
                  <a:srgbClr val="FF0000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4.</a:t>
            </a:r>
            <a:r>
              <a:rPr lang="th-TH" sz="4000" b="1" dirty="0" smtClean="0">
                <a:solidFill>
                  <a:srgbClr val="FF0000"/>
                </a:solidFill>
              </a:rPr>
              <a:t>ขั้นวางแผน</a:t>
            </a:r>
            <a:r>
              <a:rPr lang="th-TH" sz="4000" b="1" dirty="0">
                <a:solidFill>
                  <a:srgbClr val="FF0000"/>
                </a:solidFill>
              </a:rPr>
              <a:t>และดำเนินงาน</a:t>
            </a:r>
            <a:br>
              <a:rPr lang="th-TH" sz="4000" b="1" dirty="0">
                <a:solidFill>
                  <a:srgbClr val="FF0000"/>
                </a:solidFill>
              </a:rPr>
            </a:br>
            <a:r>
              <a:rPr lang="th-TH" sz="4000" b="1" dirty="0">
                <a:solidFill>
                  <a:srgbClr val="FF0000"/>
                </a:solidFill>
              </a:rPr>
              <a:t>ดำเนินการจัดกิจกรรม ตามความต้องการของชุมชน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3" y="182058"/>
            <a:ext cx="4079422" cy="2704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74" y="247375"/>
            <a:ext cx="4576354" cy="257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5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2729" y="2268583"/>
            <a:ext cx="8770571" cy="3651504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5.</a:t>
            </a:r>
            <a:r>
              <a:rPr lang="th-TH" sz="4000" b="1" dirty="0" smtClean="0">
                <a:solidFill>
                  <a:srgbClr val="FF0000"/>
                </a:solidFill>
              </a:rPr>
              <a:t>ขั้นประเมินผล</a:t>
            </a:r>
            <a:r>
              <a:rPr lang="th-TH" sz="4000" b="1" dirty="0">
                <a:solidFill>
                  <a:srgbClr val="FF0000"/>
                </a:solidFill>
              </a:rPr>
              <a:t/>
            </a:r>
            <a:br>
              <a:rPr lang="th-TH" sz="4000" b="1" dirty="0">
                <a:solidFill>
                  <a:srgbClr val="FF0000"/>
                </a:solidFill>
              </a:rPr>
            </a:br>
            <a:r>
              <a:rPr lang="th-TH" sz="4000" b="1" dirty="0">
                <a:solidFill>
                  <a:srgbClr val="FF0000"/>
                </a:solidFill>
              </a:rPr>
              <a:t>1. ประเมินผลความพึงพอใจ ของผู้เข้าร่วมกิจกรรม</a:t>
            </a:r>
            <a:br>
              <a:rPr lang="th-TH" sz="4000" b="1" dirty="0">
                <a:solidFill>
                  <a:srgbClr val="FF0000"/>
                </a:solidFill>
              </a:rPr>
            </a:br>
            <a:r>
              <a:rPr lang="th-TH" sz="4000" b="1" dirty="0">
                <a:solidFill>
                  <a:srgbClr val="FF0000"/>
                </a:solidFill>
              </a:rPr>
              <a:t>2. ประเมินผลสัมฤทธิ์ในการจัดกิจกรรม จากผลงานและความคิดเห็นของผู้ร่วมงาน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6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บทบาทและหน้าที่ของผู้จัด กิจกรรมนันทนาการในชุมชน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449977"/>
            <a:ext cx="11508329" cy="5055326"/>
          </a:xfrm>
          <a:solidFill>
            <a:srgbClr val="92D050"/>
          </a:solidFill>
        </p:spPr>
        <p:txBody>
          <a:bodyPr>
            <a:normAutofit lnSpcReduction="10000"/>
          </a:bodyPr>
          <a:lstStyle/>
          <a:p>
            <a:r>
              <a:rPr lang="th-TH" dirty="0"/>
              <a:t/>
            </a:r>
            <a:br>
              <a:rPr lang="th-TH" dirty="0"/>
            </a:br>
            <a:r>
              <a:rPr lang="th-TH" sz="4000" b="1" dirty="0">
                <a:solidFill>
                  <a:srgbClr val="FF0000"/>
                </a:solidFill>
              </a:rPr>
              <a:t>1. สร้างความสัมพันธ์กับชุมชน</a:t>
            </a:r>
            <a:br>
              <a:rPr lang="th-TH" sz="4000" b="1" dirty="0">
                <a:solidFill>
                  <a:srgbClr val="FF0000"/>
                </a:solidFill>
              </a:rPr>
            </a:br>
            <a:r>
              <a:rPr lang="th-TH" sz="4000" b="1" dirty="0">
                <a:solidFill>
                  <a:srgbClr val="FF0000"/>
                </a:solidFill>
              </a:rPr>
              <a:t>2. การฝึกอบรมเยาวชนผู้นำทางการกีฬาและนันทนาการในหมู่บ้าน</a:t>
            </a:r>
            <a:br>
              <a:rPr lang="th-TH" sz="4000" b="1" dirty="0">
                <a:solidFill>
                  <a:srgbClr val="FF0000"/>
                </a:solidFill>
              </a:rPr>
            </a:br>
            <a:r>
              <a:rPr lang="th-TH" sz="4000" b="1" dirty="0">
                <a:solidFill>
                  <a:srgbClr val="FF0000"/>
                </a:solidFill>
              </a:rPr>
              <a:t>3. การเผยแพร่ความรู้ทางวิชาการ</a:t>
            </a:r>
            <a:br>
              <a:rPr lang="th-TH" sz="4000" b="1" dirty="0">
                <a:solidFill>
                  <a:srgbClr val="FF0000"/>
                </a:solidFill>
              </a:rPr>
            </a:br>
            <a:r>
              <a:rPr lang="th-TH" sz="4000" b="1" dirty="0">
                <a:solidFill>
                  <a:srgbClr val="FF0000"/>
                </a:solidFill>
              </a:rPr>
              <a:t>4. ประชาสัมพันธ์เชิญชวนให้เยาวชน และประชาชนเล่นกีฬา และออกกำลังกายมากยิ่งขึ้น</a:t>
            </a:r>
            <a:br>
              <a:rPr lang="th-TH" sz="4000" b="1" dirty="0">
                <a:solidFill>
                  <a:srgbClr val="FF0000"/>
                </a:solidFill>
              </a:rPr>
            </a:br>
            <a:r>
              <a:rPr lang="th-TH" sz="4000" b="1" dirty="0">
                <a:solidFill>
                  <a:srgbClr val="FF0000"/>
                </a:solidFill>
              </a:rPr>
              <a:t>5. มีการประสานให้หน่วยงานที่</a:t>
            </a:r>
            <a:r>
              <a:rPr lang="th-TH" sz="4000" b="1" dirty="0" smtClean="0">
                <a:solidFill>
                  <a:srgbClr val="FF0000"/>
                </a:solidFill>
              </a:rPr>
              <a:t>เกี่ยวข้อง</a:t>
            </a:r>
          </a:p>
          <a:p>
            <a:pPr marL="0" indent="0">
              <a:buNone/>
            </a:pPr>
            <a:r>
              <a:rPr lang="th-TH" sz="4000" b="1" dirty="0" smtClean="0">
                <a:solidFill>
                  <a:srgbClr val="FF0000"/>
                </a:solidFill>
              </a:rPr>
              <a:t>   6.จัดตั้งศูนย์เครือข่ายกีฬาอย่างน้อย 1 ศูนย์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1772" y="4577987"/>
            <a:ext cx="3265665" cy="217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7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9" y="137270"/>
            <a:ext cx="8770571" cy="842444"/>
          </a:xfrm>
        </p:spPr>
        <p:txBody>
          <a:bodyPr/>
          <a:lstStyle/>
          <a:p>
            <a:r>
              <a:rPr lang="th-TH" dirty="0" smtClean="0"/>
              <a:t>นันทนาการในชุมชนของภาคเหนือตอนล่าง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408" y="718457"/>
            <a:ext cx="5316583" cy="6021976"/>
          </a:xfrm>
        </p:spPr>
        <p:txBody>
          <a:bodyPr>
            <a:noAutofit/>
          </a:bodyPr>
          <a:lstStyle/>
          <a:p>
            <a:r>
              <a:rPr lang="th-TH" sz="3200" dirty="0" smtClean="0"/>
              <a:t>อัฐมีบูชา </a:t>
            </a:r>
          </a:p>
          <a:p>
            <a:r>
              <a:rPr lang="th-TH" sz="3200" dirty="0" smtClean="0"/>
              <a:t>ลอยกระทงสาย</a:t>
            </a:r>
          </a:p>
          <a:p>
            <a:r>
              <a:rPr lang="th-TH" sz="3200" dirty="0" smtClean="0"/>
              <a:t>เผาเทียนเล่นไฟ</a:t>
            </a:r>
          </a:p>
          <a:p>
            <a:r>
              <a:rPr lang="th-TH" sz="3200" dirty="0" smtClean="0"/>
              <a:t>แข่งเรือยาว</a:t>
            </a:r>
          </a:p>
          <a:p>
            <a:r>
              <a:rPr lang="th-TH" sz="3200" dirty="0" smtClean="0"/>
              <a:t>นบพระเล่นเพลง</a:t>
            </a:r>
          </a:p>
          <a:p>
            <a:r>
              <a:rPr lang="th-TH" sz="3200" dirty="0" smtClean="0"/>
              <a:t>ไหลเรือไฟ</a:t>
            </a:r>
          </a:p>
          <a:p>
            <a:r>
              <a:rPr lang="th-TH" sz="3200" dirty="0" smtClean="0"/>
              <a:t>อุ้มพระดำน้ำ</a:t>
            </a:r>
          </a:p>
          <a:p>
            <a:r>
              <a:rPr lang="th-TH" sz="3200" dirty="0" smtClean="0"/>
              <a:t>แห่มังกร </a:t>
            </a:r>
          </a:p>
          <a:p>
            <a:r>
              <a:rPr lang="th-TH" sz="3200" dirty="0" smtClean="0"/>
              <a:t>ตักบาตรเทโว 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60692" y="640079"/>
            <a:ext cx="5316583" cy="62179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200" dirty="0" smtClean="0"/>
              <a:t>อุตรดิตถ์</a:t>
            </a:r>
          </a:p>
          <a:p>
            <a:r>
              <a:rPr lang="th-TH" sz="3200" dirty="0" smtClean="0"/>
              <a:t>ตาก</a:t>
            </a:r>
          </a:p>
          <a:p>
            <a:r>
              <a:rPr lang="th-TH" sz="3200" dirty="0" smtClean="0"/>
              <a:t>สุโขทัย</a:t>
            </a:r>
          </a:p>
          <a:p>
            <a:r>
              <a:rPr lang="th-TH" sz="3200" dirty="0" smtClean="0"/>
              <a:t>พิษณุโลก</a:t>
            </a:r>
          </a:p>
          <a:p>
            <a:r>
              <a:rPr lang="th-TH" sz="3200" dirty="0" smtClean="0"/>
              <a:t>กำแพงเพชร</a:t>
            </a:r>
          </a:p>
          <a:p>
            <a:r>
              <a:rPr lang="th-TH" sz="3200" dirty="0" smtClean="0"/>
              <a:t>พิจิตร</a:t>
            </a:r>
          </a:p>
          <a:p>
            <a:r>
              <a:rPr lang="th-TH" sz="3200" dirty="0" smtClean="0"/>
              <a:t>เพชรบูรณ์</a:t>
            </a:r>
          </a:p>
          <a:p>
            <a:r>
              <a:rPr lang="th-TH" sz="3200" dirty="0" smtClean="0"/>
              <a:t>นครสวรรค์</a:t>
            </a:r>
          </a:p>
          <a:p>
            <a:r>
              <a:rPr lang="th-TH" sz="3200" dirty="0" smtClean="0"/>
              <a:t>อุทัยธานี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2558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46960" y="365760"/>
            <a:ext cx="7520940" cy="1047016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th-TH" sz="9600" dirty="0">
                <a:cs typeface="+mj-cs"/>
              </a:rPr>
              <a:t>เทศกาล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499088" y="1988840"/>
            <a:ext cx="1804824" cy="108012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th-TH" sz="6600" dirty="0">
                <a:cs typeface="+mj-cs"/>
              </a:rPr>
              <a:t>เทศะ </a:t>
            </a:r>
          </a:p>
        </p:txBody>
      </p:sp>
      <p:sp>
        <p:nvSpPr>
          <p:cNvPr id="6" name="ตัวแทนเนื้อหา 2"/>
          <p:cNvSpPr txBox="1">
            <a:spLocks/>
          </p:cNvSpPr>
          <p:nvPr/>
        </p:nvSpPr>
        <p:spPr>
          <a:xfrm>
            <a:off x="7032104" y="1988840"/>
            <a:ext cx="1804824" cy="1080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6600" b="0" dirty="0">
                <a:cs typeface="+mj-cs"/>
              </a:rPr>
              <a:t>กาล</a:t>
            </a:r>
          </a:p>
        </p:txBody>
      </p:sp>
      <p:sp>
        <p:nvSpPr>
          <p:cNvPr id="7" name="บวก 6"/>
          <p:cNvSpPr/>
          <p:nvPr/>
        </p:nvSpPr>
        <p:spPr>
          <a:xfrm>
            <a:off x="5686012" y="2060848"/>
            <a:ext cx="936104" cy="936104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28" name="Picture 4" descr="http://vegas.travelivery.com/wp-content/uploads/2014/10/RiSE-Festiv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177" y="3573017"/>
            <a:ext cx="8105775" cy="300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13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46960" y="365760"/>
            <a:ext cx="7520940" cy="1047016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th-TH" sz="9600" dirty="0">
                <a:cs typeface="+mj-cs"/>
              </a:rPr>
              <a:t>เทศกาล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 descr="http://lovethiscitytv.com/wp-content/uploads/2015/05/festival-toronto-love-this-ci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1772816"/>
            <a:ext cx="4325403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themixedculturedotcom.files.wordpress.com/2013/09/masskara-festiv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812" y="1829920"/>
            <a:ext cx="4250684" cy="2823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07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329060" y="2564906"/>
            <a:ext cx="7799388" cy="2294477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th-TH" sz="4000" spc="600" dirty="0">
                <a:cs typeface="+mj-cs"/>
              </a:rPr>
              <a:t>“ สิ่งที่นิยมถือปฏิบัติสืบกันมาจนเป็นแบบแผน ขนบธรรมเนียม หรือจารีตประเพณี ”</a:t>
            </a: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2346960" y="365760"/>
            <a:ext cx="7520940" cy="10470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9600" dirty="0">
                <a:cs typeface="+mj-cs"/>
              </a:rPr>
              <a:t>ประเพณี</a:t>
            </a:r>
          </a:p>
        </p:txBody>
      </p:sp>
    </p:spTree>
    <p:extLst>
      <p:ext uri="{BB962C8B-B14F-4D97-AF65-F5344CB8AC3E}">
        <p14:creationId xmlns:p14="http://schemas.microsoft.com/office/powerpoint/2010/main" val="84713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2346960" y="365760"/>
            <a:ext cx="7520940" cy="10470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9600" dirty="0">
                <a:cs typeface="+mj-cs"/>
              </a:rPr>
              <a:t>ประเพณี</a:t>
            </a:r>
          </a:p>
        </p:txBody>
      </p:sp>
      <p:sp>
        <p:nvSpPr>
          <p:cNvPr id="5" name="ตัวแทนเนื้อหา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074" name="Picture 2" descr="http://www.wedidream.com/wp-content/uploads/2014/03/%E0%B8%82%E0%B8%B1%E0%B9%89%E0%B8%99%E0%B8%95%E0%B8%AD%E0%B8%99%E0%B8%87%E0%B8%B2%E0%B8%99%E0%B9%81%E0%B8%95%E0%B9%88%E0%B8%87%E0%B8%87%E0%B8%B2%E0%B8%99%E0%B9%81%E0%B8%9A%E0%B8%9A%E0%B9%84%E0%B8%97%E0%B8%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270" y="1556793"/>
            <a:ext cx="4122714" cy="2750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xn--k3cpjt9d6a4e.net/wp-content/uploads/2014/10/13021629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1556793"/>
            <a:ext cx="4124400" cy="2750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1" t="28235" r="-1371" b="13365"/>
          <a:stretch/>
        </p:blipFill>
        <p:spPr bwMode="auto">
          <a:xfrm>
            <a:off x="3071665" y="4372240"/>
            <a:ext cx="6141609" cy="2369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2346960" y="188640"/>
            <a:ext cx="7520940" cy="10470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9600" dirty="0">
                <a:cs typeface="+mj-cs"/>
              </a:rPr>
              <a:t>ที่มา</a:t>
            </a:r>
          </a:p>
        </p:txBody>
      </p:sp>
      <p:pic>
        <p:nvPicPr>
          <p:cNvPr id="4102" name="Picture 6" descr="http://f.ptcdn.info/772/025/000/1416489167-IMG7078-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126" y="1412776"/>
            <a:ext cx="4247363" cy="2829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412776"/>
            <a:ext cx="448517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www.punsook.org/wp-content/uploads/2013/08/950_DSC03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244" y="4076314"/>
            <a:ext cx="4018732" cy="2665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blogger.paiduaykan.com/wp-content/uploads/2013/07/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4042486"/>
            <a:ext cx="4048324" cy="2698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60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2346960" y="188640"/>
            <a:ext cx="7520940" cy="10470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9600" dirty="0">
                <a:cs typeface="+mj-cs"/>
              </a:rPr>
              <a:t>ประเพณี</a:t>
            </a:r>
          </a:p>
        </p:txBody>
      </p:sp>
      <p:sp>
        <p:nvSpPr>
          <p:cNvPr id="5" name="ตัวแทนเนื้อหา 4"/>
          <p:cNvSpPr>
            <a:spLocks noGrp="1"/>
          </p:cNvSpPr>
          <p:nvPr>
            <p:ph idx="1"/>
          </p:nvPr>
        </p:nvSpPr>
        <p:spPr>
          <a:xfrm>
            <a:off x="1991544" y="1628800"/>
            <a:ext cx="3672408" cy="57606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th-TH" sz="3200" spc="300" dirty="0">
                <a:cs typeface="+mj-cs"/>
              </a:rPr>
              <a:t>จารีตประเพณี </a:t>
            </a:r>
            <a:r>
              <a:rPr lang="en-US" sz="3200" spc="300" dirty="0">
                <a:cs typeface="+mj-cs"/>
              </a:rPr>
              <a:t>(Mores)</a:t>
            </a:r>
            <a:endParaRPr lang="th-TH" sz="3200" spc="300" dirty="0">
              <a:cs typeface="+mj-cs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7032105" y="1628801"/>
            <a:ext cx="3251211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3200" spc="300" dirty="0">
                <a:cs typeface="+mj-cs"/>
              </a:rPr>
              <a:t>ประเพณีที่ต้องประพฤติ</a:t>
            </a:r>
          </a:p>
        </p:txBody>
      </p:sp>
      <p:sp>
        <p:nvSpPr>
          <p:cNvPr id="10" name="ตัวแทนเนื้อหา 4"/>
          <p:cNvSpPr txBox="1">
            <a:spLocks/>
          </p:cNvSpPr>
          <p:nvPr/>
        </p:nvSpPr>
        <p:spPr>
          <a:xfrm>
            <a:off x="1703512" y="2636912"/>
            <a:ext cx="4464496" cy="5760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3200" b="0" spc="300" dirty="0">
                <a:cs typeface="+mj-cs"/>
              </a:rPr>
              <a:t>ขนบประเพณี </a:t>
            </a:r>
            <a:r>
              <a:rPr lang="en-US" sz="3200" b="0" spc="300" dirty="0">
                <a:cs typeface="+mj-cs"/>
              </a:rPr>
              <a:t>(Institution) </a:t>
            </a:r>
            <a:endParaRPr lang="th-TH" sz="3200" b="0" spc="300" dirty="0">
              <a:cs typeface="+mj-cs"/>
            </a:endParaRPr>
          </a:p>
        </p:txBody>
      </p:sp>
      <p:sp>
        <p:nvSpPr>
          <p:cNvPr id="12" name="ตัวแทนเนื้อหา 4"/>
          <p:cNvSpPr txBox="1">
            <a:spLocks/>
          </p:cNvSpPr>
          <p:nvPr/>
        </p:nvSpPr>
        <p:spPr>
          <a:xfrm>
            <a:off x="2495600" y="3573016"/>
            <a:ext cx="2808312" cy="12241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3200" b="0" spc="300" dirty="0">
                <a:cs typeface="+mj-cs"/>
              </a:rPr>
              <a:t>ธรรมเนียมประเพณี </a:t>
            </a:r>
            <a:endParaRPr lang="en-US" sz="3200" b="0" spc="300" dirty="0">
              <a:cs typeface="+mj-cs"/>
            </a:endParaRPr>
          </a:p>
          <a:p>
            <a:pPr algn="ctr"/>
            <a:r>
              <a:rPr lang="en-US" sz="3200" b="0" spc="300" dirty="0">
                <a:cs typeface="+mj-cs"/>
              </a:rPr>
              <a:t>(Convention) </a:t>
            </a:r>
            <a:endParaRPr lang="th-TH" sz="3200" b="0" spc="300" dirty="0">
              <a:cs typeface="+mj-cs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7032104" y="2628201"/>
            <a:ext cx="3456384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3200" spc="300" dirty="0">
                <a:cs typeface="+mj-cs"/>
              </a:rPr>
              <a:t>ประเพณีที่วางเป็นระเบียบไว้ 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6816080" y="3645024"/>
            <a:ext cx="3600400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3200" spc="300" dirty="0">
                <a:cs typeface="+mj-cs"/>
              </a:rPr>
              <a:t>ประเพณีที่เกี่ยวกับการปฏิบัติระหว่างบุคคลต่อบุคคล</a:t>
            </a:r>
          </a:p>
        </p:txBody>
      </p:sp>
      <p:sp>
        <p:nvSpPr>
          <p:cNvPr id="8" name="ลูกศรขวา 7"/>
          <p:cNvSpPr/>
          <p:nvPr/>
        </p:nvSpPr>
        <p:spPr>
          <a:xfrm>
            <a:off x="6090751" y="1772816"/>
            <a:ext cx="504056" cy="28803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ลูกศรขวา 15"/>
          <p:cNvSpPr/>
          <p:nvPr/>
        </p:nvSpPr>
        <p:spPr>
          <a:xfrm>
            <a:off x="6384032" y="2776572"/>
            <a:ext cx="504056" cy="28803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ลูกศรขวา 16"/>
          <p:cNvSpPr/>
          <p:nvPr/>
        </p:nvSpPr>
        <p:spPr>
          <a:xfrm>
            <a:off x="5915980" y="4041068"/>
            <a:ext cx="504056" cy="28803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8986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886" y="568345"/>
            <a:ext cx="6740385" cy="1560716"/>
          </a:xfrm>
        </p:spPr>
        <p:txBody>
          <a:bodyPr/>
          <a:lstStyle/>
          <a:p>
            <a:r>
              <a:rPr lang="th-TH" dirty="0"/>
              <a:t>ความหมายของนันทนาการใน</a:t>
            </a:r>
            <a:r>
              <a:rPr lang="th-TH" dirty="0" smtClean="0"/>
              <a:t>ชุมชน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3851" y="2612571"/>
            <a:ext cx="9313769" cy="4127863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4000" dirty="0" smtClean="0">
                <a:solidFill>
                  <a:srgbClr val="FF0000"/>
                </a:solidFill>
              </a:rPr>
              <a:t>1</a:t>
            </a:r>
            <a:r>
              <a:rPr lang="th-TH" sz="4000" dirty="0">
                <a:solidFill>
                  <a:srgbClr val="FF0000"/>
                </a:solidFill>
              </a:rPr>
              <a:t>. มีลักษณะเป็นกิจกรรม</a:t>
            </a:r>
            <a:br>
              <a:rPr lang="th-TH" sz="4000" dirty="0">
                <a:solidFill>
                  <a:srgbClr val="FF0000"/>
                </a:solidFill>
              </a:rPr>
            </a:br>
            <a:r>
              <a:rPr lang="th-TH" sz="4000" dirty="0">
                <a:solidFill>
                  <a:srgbClr val="FF0000"/>
                </a:solidFill>
              </a:rPr>
              <a:t>2. เป็นกิจกรรมที่ผู้กระทำเข้าร่วมด้วยความสมัครใจ</a:t>
            </a:r>
            <a:br>
              <a:rPr lang="th-TH" sz="4000" dirty="0">
                <a:solidFill>
                  <a:srgbClr val="FF0000"/>
                </a:solidFill>
              </a:rPr>
            </a:br>
            <a:r>
              <a:rPr lang="th-TH" sz="4000" dirty="0">
                <a:solidFill>
                  <a:srgbClr val="FF0000"/>
                </a:solidFill>
              </a:rPr>
              <a:t>3. เป็นกิจกรรมที่ทำในเวลาว่าง</a:t>
            </a:r>
            <a:br>
              <a:rPr lang="th-TH" sz="4000" dirty="0">
                <a:solidFill>
                  <a:srgbClr val="FF0000"/>
                </a:solidFill>
              </a:rPr>
            </a:br>
            <a:r>
              <a:rPr lang="th-TH" sz="4000" dirty="0">
                <a:solidFill>
                  <a:srgbClr val="FF0000"/>
                </a:solidFill>
              </a:rPr>
              <a:t>4. กิจกรรมที่ทำนั้นไม่ได้มุ่งเน้นเพื่อหารายได้ หรือเป็นอาชีพ</a:t>
            </a:r>
            <a:br>
              <a:rPr lang="th-TH" sz="4000" dirty="0">
                <a:solidFill>
                  <a:srgbClr val="FF0000"/>
                </a:solidFill>
              </a:rPr>
            </a:br>
            <a:r>
              <a:rPr lang="th-TH" sz="4000" dirty="0">
                <a:solidFill>
                  <a:srgbClr val="FF0000"/>
                </a:solidFill>
              </a:rPr>
              <a:t>5. เป็นกิจกรรมที่มีคุณค่าต่อผู้ประกอบกิจกรรม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70663" cy="244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074" y="91439"/>
            <a:ext cx="11260183" cy="6635931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th-TH" sz="4000" b="1" dirty="0">
                <a:solidFill>
                  <a:srgbClr val="FF0000"/>
                </a:solidFill>
              </a:rPr>
              <a:t>คำว่า </a:t>
            </a:r>
            <a:r>
              <a:rPr lang="th-TH" sz="4000" b="1" u="sng" dirty="0">
                <a:solidFill>
                  <a:srgbClr val="FF0000"/>
                </a:solidFill>
              </a:rPr>
              <a:t>จารีต</a:t>
            </a:r>
            <a:r>
              <a:rPr lang="th-TH" sz="4000" b="1" dirty="0">
                <a:solidFill>
                  <a:srgbClr val="FF0000"/>
                </a:solidFill>
              </a:rPr>
              <a:t> เป็นคำที่มาจากภาษาบาลีว่า จาริตฺต (อ่านว่า จา-ริด-ตะ) แปลว่า </a:t>
            </a:r>
            <a:r>
              <a:rPr lang="th-TH" sz="4000" b="1" dirty="0">
                <a:solidFill>
                  <a:schemeClr val="tx1"/>
                </a:solidFill>
              </a:rPr>
              <a:t>ความประพฤติที่ดีงาม.</a:t>
            </a:r>
            <a:r>
              <a:rPr lang="th-TH" sz="4000" b="1" dirty="0">
                <a:solidFill>
                  <a:srgbClr val="FF0000"/>
                </a:solidFill>
              </a:rPr>
              <a:t> </a:t>
            </a:r>
            <a:r>
              <a:rPr lang="th-TH" sz="4000" b="1" u="sng" dirty="0">
                <a:solidFill>
                  <a:srgbClr val="FF0000"/>
                </a:solidFill>
              </a:rPr>
              <a:t>จารีต</a:t>
            </a:r>
            <a:r>
              <a:rPr lang="th-TH" sz="4000" b="1" dirty="0">
                <a:solidFill>
                  <a:srgbClr val="FF0000"/>
                </a:solidFill>
              </a:rPr>
              <a:t> หมายถึง </a:t>
            </a:r>
            <a:r>
              <a:rPr lang="th-TH" sz="4000" b="1" dirty="0">
                <a:solidFill>
                  <a:schemeClr val="tx1"/>
                </a:solidFill>
              </a:rPr>
              <a:t>แบบแผนการประพฤติปฏิบัติที่กระทำสืบต่อกันมาช้านาน มักถือเป็นกฎหรือระเบียบของสังคมที่เกี่ยวกับศีลธรรม. ใครไม่ทำตามจารีตจะถือว่าเป็นคนชั่ว ถูกสังคมลงโทษรุนแรง และไม่อาจจะอยู่ร่วมในสังคมนั้นได้</a:t>
            </a:r>
            <a:r>
              <a:rPr lang="th-TH" sz="4000" b="1" dirty="0">
                <a:solidFill>
                  <a:srgbClr val="FF0000"/>
                </a:solidFill>
              </a:rPr>
              <a:t> เช่น การที่ลูกด่าทอหรือทำร้ายพ่อแม่ถือเป็นการกระทำที่ผิด</a:t>
            </a:r>
            <a:r>
              <a:rPr lang="th-TH" sz="4000" b="1" u="sng" dirty="0">
                <a:solidFill>
                  <a:srgbClr val="FF0000"/>
                </a:solidFill>
              </a:rPr>
              <a:t>จารีต</a:t>
            </a:r>
            <a:r>
              <a:rPr lang="th-TH" sz="4000" b="1" dirty="0">
                <a:solidFill>
                  <a:srgbClr val="FF0000"/>
                </a:solidFill>
              </a:rPr>
              <a:t>. การเปลือยกายในที่สาธารณะ เป็นสิ่งที่ผิด</a:t>
            </a:r>
            <a:r>
              <a:rPr lang="th-TH" sz="4000" b="1" u="sng" dirty="0">
                <a:solidFill>
                  <a:srgbClr val="FF0000"/>
                </a:solidFill>
              </a:rPr>
              <a:t>จารีต</a:t>
            </a:r>
            <a:r>
              <a:rPr lang="th-TH" sz="4000" b="1" dirty="0">
                <a:solidFill>
                  <a:srgbClr val="FF0000"/>
                </a:solidFill>
              </a:rPr>
              <a:t>ของสังคมไทย. ในบางสังคมถือว่าหากมีคนทำผิดจารีต ไม่เพียงแต่ผู้กระทำผิดเท่านั้นจะถูกลงโทษ แต่คนในสังคมทั้งสังคมอาจได้รับโทษด้วย เช่น การที่มีคนทำผิดจารีตอาจทำให้เกิดภาวะฝนแล้ง หรือเกิดอันตรายจากภัยพิบัติอื่น ๆ ได้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4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300445"/>
            <a:ext cx="11508329" cy="6426925"/>
          </a:xfrm>
          <a:solidFill>
            <a:srgbClr val="92D050"/>
          </a:solidFill>
        </p:spPr>
        <p:txBody>
          <a:bodyPr>
            <a:normAutofit fontScale="92500"/>
          </a:bodyPr>
          <a:lstStyle/>
          <a:p>
            <a:r>
              <a:rPr lang="th-TH" sz="3600" b="1" dirty="0"/>
              <a:t> </a:t>
            </a:r>
            <a:r>
              <a:rPr lang="th-TH" sz="3600" b="1" u="sng" dirty="0">
                <a:solidFill>
                  <a:srgbClr val="FF0000"/>
                </a:solidFill>
              </a:rPr>
              <a:t>ขนบ</a:t>
            </a:r>
            <a:r>
              <a:rPr lang="th-TH" sz="3600" b="1" dirty="0">
                <a:solidFill>
                  <a:srgbClr val="FF0000"/>
                </a:solidFill>
              </a:rPr>
              <a:t> หมายถึง </a:t>
            </a:r>
            <a:r>
              <a:rPr lang="th-TH" sz="3600" b="1" dirty="0">
                <a:solidFill>
                  <a:schemeClr val="tx1"/>
                </a:solidFill>
              </a:rPr>
              <a:t>แบบแผนที่กระทำกันมา </a:t>
            </a:r>
            <a:r>
              <a:rPr lang="th-TH" sz="3600" b="1" dirty="0">
                <a:solidFill>
                  <a:srgbClr val="FF0000"/>
                </a:solidFill>
              </a:rPr>
              <a:t>มักใช้ว่า </a:t>
            </a:r>
            <a:r>
              <a:rPr lang="th-TH" sz="3600" b="1" u="sng" dirty="0">
                <a:solidFill>
                  <a:srgbClr val="FF0000"/>
                </a:solidFill>
              </a:rPr>
              <a:t>ขนบธรรมเนียมประเพณี</a:t>
            </a:r>
            <a:r>
              <a:rPr lang="th-TH" sz="3600" b="1" dirty="0">
                <a:solidFill>
                  <a:srgbClr val="FF0000"/>
                </a:solidFill>
              </a:rPr>
              <a:t> ซึ่งหมายถึง ทั้ง</a:t>
            </a:r>
            <a:r>
              <a:rPr lang="th-TH" sz="3600" b="1" dirty="0">
                <a:solidFill>
                  <a:schemeClr val="tx1"/>
                </a:solidFill>
              </a:rPr>
              <a:t>ธรรมเนียมและประเพณีที่ถือปฏิบัติตาม ๆ กันมา</a:t>
            </a:r>
            <a:r>
              <a:rPr lang="th-TH" sz="3600" b="1" dirty="0">
                <a:solidFill>
                  <a:srgbClr val="FF0000"/>
                </a:solidFill>
              </a:rPr>
              <a:t>โดยทั่ว ๆ ไป ไม่ได้เจาะจงว่าเป็นอะไรแน่. ปัจจุบัน คำว่า </a:t>
            </a:r>
            <a:r>
              <a:rPr lang="th-TH" sz="3600" b="1" u="sng" dirty="0">
                <a:solidFill>
                  <a:srgbClr val="FF0000"/>
                </a:solidFill>
              </a:rPr>
              <a:t>ขนบ</a:t>
            </a:r>
            <a:r>
              <a:rPr lang="th-TH" sz="3600" b="1" dirty="0">
                <a:solidFill>
                  <a:srgbClr val="FF0000"/>
                </a:solidFill>
              </a:rPr>
              <a:t> มักจะ</a:t>
            </a:r>
            <a:r>
              <a:rPr lang="th-TH" sz="3600" b="1" dirty="0" smtClean="0">
                <a:solidFill>
                  <a:srgbClr val="FF0000"/>
                </a:solidFill>
              </a:rPr>
              <a:t>หมายถึง </a:t>
            </a:r>
            <a:r>
              <a:rPr lang="th-TH" sz="3600" b="1" dirty="0" smtClean="0">
                <a:solidFill>
                  <a:schemeClr val="tx1"/>
                </a:solidFill>
              </a:rPr>
              <a:t>แบบ</a:t>
            </a:r>
            <a:r>
              <a:rPr lang="th-TH" sz="3600" b="1" dirty="0">
                <a:solidFill>
                  <a:schemeClr val="tx1"/>
                </a:solidFill>
              </a:rPr>
              <a:t>แผนในการประพันธ์ </a:t>
            </a:r>
            <a:r>
              <a:rPr lang="th-TH" sz="3600" b="1" dirty="0">
                <a:solidFill>
                  <a:srgbClr val="FF0000"/>
                </a:solidFill>
              </a:rPr>
              <a:t>เช่น </a:t>
            </a:r>
            <a:r>
              <a:rPr lang="th-TH" sz="3600" b="1" u="sng" dirty="0">
                <a:solidFill>
                  <a:srgbClr val="FF0000"/>
                </a:solidFill>
              </a:rPr>
              <a:t>ขนบในการแต่งนิราศ</a:t>
            </a:r>
            <a:r>
              <a:rPr lang="th-TH" sz="3600" b="1" dirty="0">
                <a:solidFill>
                  <a:srgbClr val="FF0000"/>
                </a:solidFill>
              </a:rPr>
              <a:t> จะต้องกล่าวถึงการเดินทางไปยังสถานที่ใดที่หนึ่ง มักตั้งชื่อนิราศตามสถานที่ที่เป็นจุดหมาย เช่น นิราศภูเขาทอง นิราศพระบาท นิราศลอนดอน ระหว่างเดินทางเมื่อพบสถานที่ พรรณไม้ สัตว์ หรือสิ่งที่น่าสนใจ ผู้แต่งจะโยงชื่อสถานที่หรือสิ่งที่พบเห็นนั้นกับหญิงที่รัก เช่น เห็นดอกนางแย้มก็นึกถึงการแย้มยิ้มของนาง. </a:t>
            </a:r>
            <a:r>
              <a:rPr lang="th-TH" sz="3600" b="1" u="sng" dirty="0">
                <a:solidFill>
                  <a:srgbClr val="FF0000"/>
                </a:solidFill>
              </a:rPr>
              <a:t>ขนบในวรรณคดีไทย</a:t>
            </a:r>
            <a:r>
              <a:rPr lang="th-TH" sz="3600" b="1" dirty="0">
                <a:solidFill>
                  <a:srgbClr val="FF0000"/>
                </a:solidFill>
              </a:rPr>
              <a:t> ต้องเริ่มด้วย บทประณามพจน์ แปลว่า คำแสดงการน้อมไหว้ เป็นการสรรเสริญเทพยดา ครูผู้มีพระคุณ และพระมหากษัตริย์. ส่วน </a:t>
            </a:r>
            <a:r>
              <a:rPr lang="th-TH" sz="3600" b="1" u="sng" dirty="0">
                <a:solidFill>
                  <a:srgbClr val="FF0000"/>
                </a:solidFill>
              </a:rPr>
              <a:t>ขนบ</a:t>
            </a:r>
            <a:r>
              <a:rPr lang="th-TH" sz="3600" b="1" dirty="0">
                <a:solidFill>
                  <a:srgbClr val="FF0000"/>
                </a:solidFill>
              </a:rPr>
              <a:t> ที่ใช้คู่กับคำว่า </a:t>
            </a:r>
            <a:r>
              <a:rPr lang="th-TH" sz="3600" b="1" u="sng" dirty="0">
                <a:solidFill>
                  <a:srgbClr val="FF0000"/>
                </a:solidFill>
              </a:rPr>
              <a:t>ธรรมเนียม</a:t>
            </a:r>
            <a:r>
              <a:rPr lang="th-TH" sz="3600" b="1" dirty="0">
                <a:solidFill>
                  <a:srgbClr val="FF0000"/>
                </a:solidFill>
              </a:rPr>
              <a:t> และ</a:t>
            </a:r>
            <a:r>
              <a:rPr lang="th-TH" sz="3600" b="1" u="sng" dirty="0">
                <a:solidFill>
                  <a:srgbClr val="FF0000"/>
                </a:solidFill>
              </a:rPr>
              <a:t>ประเพณี</a:t>
            </a:r>
            <a:r>
              <a:rPr lang="th-TH" sz="3600" b="1" dirty="0">
                <a:solidFill>
                  <a:srgbClr val="FF0000"/>
                </a:solidFill>
              </a:rPr>
              <a:t> เป็น</a:t>
            </a:r>
            <a:r>
              <a:rPr lang="th-TH" sz="3600" b="1" u="sng" dirty="0">
                <a:solidFill>
                  <a:srgbClr val="FF0000"/>
                </a:solidFill>
              </a:rPr>
              <a:t>ขนบธรรมเนียม</a:t>
            </a:r>
            <a:r>
              <a:rPr lang="th-TH" sz="3600" b="1" dirty="0">
                <a:solidFill>
                  <a:srgbClr val="FF0000"/>
                </a:solidFill>
              </a:rPr>
              <a:t> และ</a:t>
            </a:r>
            <a:r>
              <a:rPr lang="th-TH" sz="3600" b="1" u="sng" dirty="0">
                <a:solidFill>
                  <a:srgbClr val="FF0000"/>
                </a:solidFill>
              </a:rPr>
              <a:t>ขนบประเพณี</a:t>
            </a:r>
            <a:r>
              <a:rPr lang="th-TH" sz="3600" b="1" dirty="0">
                <a:solidFill>
                  <a:srgbClr val="FF0000"/>
                </a:solidFill>
              </a:rPr>
              <a:t> นั้น ความหมายอยู่ที่คำว่า </a:t>
            </a:r>
            <a:r>
              <a:rPr lang="th-TH" sz="3600" b="1" u="sng" dirty="0">
                <a:solidFill>
                  <a:srgbClr val="FF0000"/>
                </a:solidFill>
              </a:rPr>
              <a:t>ธรรมเนียม</a:t>
            </a:r>
            <a:r>
              <a:rPr lang="th-TH" sz="3600" b="1" dirty="0">
                <a:solidFill>
                  <a:srgbClr val="FF0000"/>
                </a:solidFill>
              </a:rPr>
              <a:t> และ </a:t>
            </a:r>
            <a:r>
              <a:rPr lang="th-TH" sz="3600" b="1" u="sng" dirty="0">
                <a:solidFill>
                  <a:srgbClr val="FF0000"/>
                </a:solidFill>
              </a:rPr>
              <a:t>ประเพณี</a:t>
            </a:r>
            <a:r>
              <a:rPr lang="th-TH" sz="3600" b="1" dirty="0">
                <a:solidFill>
                  <a:srgbClr val="FF0000"/>
                </a:solidFill>
              </a:rPr>
              <a:t> เท่านั้น</a:t>
            </a:r>
            <a:endParaRPr lang="th-TH" sz="36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0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257" y="104503"/>
            <a:ext cx="11730446" cy="6753497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th-TH" sz="3600" b="1" u="sng" dirty="0">
                <a:solidFill>
                  <a:srgbClr val="FF0000"/>
                </a:solidFill>
              </a:rPr>
              <a:t>ธรรมเนียม</a:t>
            </a:r>
            <a:r>
              <a:rPr lang="th-TH" sz="3600" b="1" dirty="0">
                <a:solidFill>
                  <a:srgbClr val="FF0000"/>
                </a:solidFill>
              </a:rPr>
              <a:t> หมายถึง </a:t>
            </a:r>
            <a:r>
              <a:rPr lang="th-TH" sz="3600" b="1" dirty="0">
                <a:solidFill>
                  <a:schemeClr val="tx1"/>
                </a:solidFill>
              </a:rPr>
              <a:t>สิ่งที่ปฏิบัติกันเป็นปรกติในกลุ่มชนกลุ่มหนึ่ง ๆ </a:t>
            </a:r>
            <a:r>
              <a:rPr lang="th-TH" sz="3600" b="1" dirty="0">
                <a:solidFill>
                  <a:srgbClr val="FF0000"/>
                </a:solidFill>
              </a:rPr>
              <a:t>เช่น เป็น</a:t>
            </a:r>
            <a:r>
              <a:rPr lang="th-TH" sz="3600" b="1" u="sng" dirty="0">
                <a:solidFill>
                  <a:srgbClr val="FF0000"/>
                </a:solidFill>
              </a:rPr>
              <a:t>ธรรมเนียม</a:t>
            </a:r>
            <a:r>
              <a:rPr lang="th-TH" sz="3600" b="1" dirty="0">
                <a:solidFill>
                  <a:srgbClr val="FF0000"/>
                </a:solidFill>
              </a:rPr>
              <a:t>ไทยแท้แต่โบราณ </a:t>
            </a:r>
            <a:r>
              <a:rPr lang="th-TH" sz="3600" b="1" dirty="0">
                <a:solidFill>
                  <a:schemeClr val="tx1"/>
                </a:solidFill>
              </a:rPr>
              <a:t>ใครมาถึงเรือนชานต้องต้อนรับ</a:t>
            </a:r>
            <a:r>
              <a:rPr lang="th-TH" sz="3600" b="1" dirty="0">
                <a:solidFill>
                  <a:srgbClr val="FF0000"/>
                </a:solidFill>
              </a:rPr>
              <a:t>. </a:t>
            </a:r>
            <a:r>
              <a:rPr lang="th-TH" sz="3600" b="1" u="sng" dirty="0">
                <a:solidFill>
                  <a:srgbClr val="FF0000"/>
                </a:solidFill>
              </a:rPr>
              <a:t>ธรรมเนียม</a:t>
            </a:r>
            <a:r>
              <a:rPr lang="th-TH" sz="3600" b="1" dirty="0">
                <a:solidFill>
                  <a:srgbClr val="FF0000"/>
                </a:solidFill>
              </a:rPr>
              <a:t> เป็นวิถีทางการปฏิบัติตามวัฒนธรรมที่ยึดถือกันมาแต่โบราณ</a:t>
            </a:r>
            <a:r>
              <a:rPr lang="th-TH" sz="3600" b="1" dirty="0">
                <a:solidFill>
                  <a:schemeClr val="tx1"/>
                </a:solidFill>
              </a:rPr>
              <a:t> ถ้าทำผิดธรรมเนียมก็จะเป็นที่ครหา เป็นที่ดูถูกเหยียดหยาม เป็นที่รังเกียจของเพื่อนบ้าน แต่ไม่ถือว่าเป็นความผิดร้ายแรง </a:t>
            </a:r>
            <a:r>
              <a:rPr lang="th-TH" sz="3600" b="1" dirty="0">
                <a:solidFill>
                  <a:srgbClr val="FF0000"/>
                </a:solidFill>
              </a:rPr>
              <a:t>เช่น ตามธรรมเนียมไทย เด็กต้องทำความเคารพผู้ใหญ่ก่อน และเมื่ออยู่กับผู้ใหญ่ ผู้น้อยต้องให้ความเคารพ ไม่ว่าจะเป็นการนั่งด้วย เดินด้วย พูดจาด้วย รับประทานอาหารด้วย ต้องแสดงความอ่อนน้อมหรือแสดงว่าเคารพยกย่องผู้ใหญ่ ให้เกียรติผู้ใหญ่ ให้ผู้ใหญ่กระทำการใด ๆ ก่อนตนเสมอ. เมื่อไปหาผู้หนึ่งผู้ใด ธรรมเนียมไทยผู้ไปหามักจะมีขนมผลไม้หรือสิ่งใดสิ่งหนึ่งไปให้เป็นของฝาก. เมื่อไปต่างถิ่นก็เป็นธรรมเนียมไทยที่จะซื้อของฝากมาฝากผู้ที่ไม่ได้ไปด้วย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22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http://www.thaihometown.com/article/photo/s598/3-5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897" y="1412776"/>
            <a:ext cx="4219742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346960" y="188640"/>
            <a:ext cx="7520940" cy="10470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9600" dirty="0">
                <a:cs typeface="+mj-cs"/>
              </a:rPr>
              <a:t>ลักษณะ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744072" y="5589240"/>
            <a:ext cx="374441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4000" spc="600" dirty="0">
                <a:solidFill>
                  <a:schemeClr val="tx1"/>
                </a:solidFill>
                <a:cs typeface="+mj-cs"/>
              </a:rPr>
              <a:t>ประเพณีส่วนบุคคล </a:t>
            </a:r>
          </a:p>
        </p:txBody>
      </p:sp>
      <p:pic>
        <p:nvPicPr>
          <p:cNvPr id="5124" name="Picture 4" descr="http://www.dmc.tv/images/!!!!!-Buddhism-News/560609-ordination-41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524920"/>
            <a:ext cx="4320479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poseidon.voicetv.co.th/uploads/contents/85770/assets/images/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455" y="4384556"/>
            <a:ext cx="4672712" cy="2409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15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744072" y="5589240"/>
            <a:ext cx="374441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4000" spc="600" dirty="0">
                <a:solidFill>
                  <a:schemeClr val="tx1"/>
                </a:solidFill>
                <a:cs typeface="+mj-cs"/>
              </a:rPr>
              <a:t>ประเพณีส่วนรวม </a:t>
            </a: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346960" y="188640"/>
            <a:ext cx="7520940" cy="10470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9600" dirty="0">
                <a:cs typeface="+mj-cs"/>
              </a:rPr>
              <a:t>ลักษณะ</a:t>
            </a:r>
          </a:p>
        </p:txBody>
      </p:sp>
      <p:pic>
        <p:nvPicPr>
          <p:cNvPr id="6146" name="Picture 2" descr="http://scoop.mthai.com/wp-content/uploads/2013/03/%E0%B8%A7%E0%B8%B1%E0%B8%99%E0%B8%AA%E0%B8%87%E0%B8%81%E0%B8%A3%E0%B8%B2%E0%B8%99%E0%B8%95%E0%B9%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628800"/>
            <a:ext cx="4431262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mage.mcot.net/media/images/2013-11-14/138442551615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276" y="1686192"/>
            <a:ext cx="4846229" cy="2822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0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6" name="Picture 2" descr="https://janghuman.files.wordpress.com/2014/04/67179bfcb.jpg?w=6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4" name="AutoShape 2" descr="data:image/jpeg;base64,/9j/4AAQSkZJRgABAQAAAQABAAD/2wCEAAkGBxQTEhQUEhQVFRUXGBgYFhcYGR0cHBcaGxgXGBcZGBgYHikgGBolHBccITEhJSorLi4uGR8zODMsNygtLisBCgoKDg0OGxAQGywmHyUsLCwsLCwsLCwsLCwsLCwsLCw0LCwsLCwsLCwtLDQsLCwsLCwsLCwsLCwsLCwsLCwsLP/AABEIALcBFAMBIgACEQEDEQH/xAAcAAACAgMBAQAAAAAAAAAAAAAABQQGAgMHAQj/xAA/EAACAQMDAgUCAwYEBQMFAAABAhEAAyEEEjEFQQYTIlFhMnFCgZEHFCOhsfBSYsHRM3KC4fEVJENTkqOy0v/EABoBAAIDAQEAAAAAAAAAAAAAAAADAQIEBQb/xAAvEQACAgEDAgMHBAMBAAAAAAAAAQIRAxIhMQRBIlFhEzJxgZGx8AUUodFCweEV/9oADAMBAAIRAxEAPwDpdqp9haiLarfbwa0szks261varfaeazuJNUvcsKL2nqKbFO2So72asmQKjarEpU65brQbdSBHC1mq1tFusxboJMUWpFtaxRa3qtAGaVLsioyrUqzVZcFkSVrKsVrKkDEFFFFABRRRQAUUUUAFFFFABRRRQAUUUUAFFFFABRRRQAUUUUAFFeTRQAlWtgFaUFSbYrSzMZWxFSlNalWtiilyLo9K1i1utgr01S6JohXLVR3s1A6l4ntpcKyBt3ETxcKiSoaCBGTHOD7Zhv4pYMFCI+VBCzuEkjdtz6FjJn8QmJmkfvsadDf206sdCzWWyKqPijxe6gW9OV3MJLqZCg8RPM+/9iv9J1+qNzcl83DyU81jxjMiIkzEd8cTS5fqUFwrQ2PRTatujpwWslFLum9UNwCVIx6v+b2gEwRkke0HuJcJbnIrVi6nHl90zzxyhyeAVVPHHjg9OewosG8HD3LsOFKW0K7iqkeo+onMfT+lq1l5LVt7tw7URSzE9gBJqheBbD63WXdbdBAkEKe2P4Vr52j1n5KnvUzl2QzFi1RcnwvudMtnH9/0rOsQK9NVIPaK1q+SM4jsYz7HvWygAooooAKKKKACiiigAooooAKKKKACivDWO8e/x/rQBlRNRtZrFtiXMSYHyfYAcmqD139oEXQNKy3EKEgypUt3LeqQIIgQZmeAQYckuSLOilwO9eLeBEgzxxnn7dq4p1vx0+ptFG2lHMuqbjtHKpkQ3BzgNBBkZqDpPHupQylxX8srIuAEsANoB2/S20EGOOY5qjyojUdd1vii1bcqWTHfzFH/AO0d8Y9o7GiuTdT8d7rrmwkqSSdzqSGJLH67ZgZGBjP50VfUgs7WunrYLVba9FM1MXpMAK9ArKsLlwKCWIAHJOAKq35lqMjVX614nUE27FxPNDQQ5CzEj07v8wjj7Vvv+L7AHpbkYLegZiD6sxn27j3FVTrnTC9t3YebJJYKPWCZyFELI9okzyv1Vz+p6n/CDNeHD3khh4NtWNReut5bI9lfLuWiQ1s+YWIf6QdxUEdsEjNUvxj4W1GjaQzXdOT6SRO0+zDPqjv3zXQf2a9O1NjTEah1ZG2tZAYtCEdyVEA4gdvipvifqQKPYtp5txhEY2qZX6ieDmfiJ7VaUIxw+PZl1kftWo7o5LprJvDJmc+piFY4GQeewAJ+1WHp3TAMQFdSMiYXtJBMyMnt2pz07w8iqA0STO1eOAG/6f05pj1DSKlrfwB9R4kYGfzx9mNchzbZsnNcGjS3I9QGSQT8wMYGPxVL6r1M2CrecLduSsEfU52lAD3Mb/SASTtiO6k72EKQCx5IwF5YkAg+2JBkgSJFLPFfiBFYhQzi0xDqpG3zGwqGQZKqCMRBuD2NM6e9VipxbaikQ/FXjX98Q6dNrILgyjqPP2nEAkjYW2/ST2JKjFdN8K6e1b01lbTBgUV93BfeNxcjtM/lgV88ai0rBFbZdFtwdRbJYOQ0SVbdJJAdTEkCSe0998JaO55a3bxBJzbVQFCIwELAwQABAOQIBJMmu5C6sz51p8Cey+5YxQaKDTDMV2x1Zf3t1iNw2yWH4C2Qvb6j+gqwg1RNW23V8x62ET7s4HAxzxn+tXiy4ZQRBBAMjjOcGqRd2S0baKKKuQFFFFABRRRQAUUUUAFeGvGNI+r+K9Pp/raTIwCCSD3HuP77iosBvqrwUSxC9pJj9J7xn8qUXBqHO4MltULYIZixEjBIECJztae0d4HXvFWn07E3zGxvQsS5baQxURCqAcNuzLcAZrus/aLbZbm0ElSADBhbZEM5yu/OTx2EjmocorlkWVb9oPijVLqtgJtBwVIeApVdpDKclQSrz+nc1z9dUSAIO4A7hIj1SDHc4AzPb9LB416rY1BD2ka0WYu9p1wrlQNwYZIMOYwPWMDmqlceCSIkmeBAM4I+3+tLe7KDH968zaWCjAAiAIg/pzx9o4gmo0O62bluSQAXgfTyd0gQAd3fmTxtErQp27o5mSoJjuxPbHtP6YpqmsHlOtt58xFN3dCiTuVtgmWIBK7j2LYAORKmBETqbr6dxETwfmistdZgjbIBWYTgZIOTE8f+ea8qLA+t4ois6IrRZbSYEUi8V6tFti2xO5zKqsliEILMAuQFlZbESMjFN+oag27buFZyoJ2qCS0dgFBJ+wBPxVCt9STVHzbjlgPpABC4lSu1u6zwf8X2rH1ebRCvMfgxXK/I22+mW1QN/E9/SXmPfbMk5nImoVmJnT3JAMssSASPxbPT+QCnHJ4plY6shwICj8sUn8R6nddtSCQpUqrQPOu5a0tt5kEDcWI4B+1cTHNydHQlEdW+tam56AyJO2SpllRpAImQeGO7OQBHc7bAAUZJO3LGJk5YtHB47d6SdDuFULXMXGYFwpBg52kBY+rIAAmO5jBrurWh/DuMlu4WCp5mVDbSZdlhEuEYC7tx7c02evI65opSj6FiS77AwRgQeAYIEc89ufmKy1jg2XLDhS3btG0c/wCWOc5zSLQ22yGLZKA7hsYqxKgsF5iCwf2BHE0ys6mbTE7CzoTAJIdhhiCRuCqcRE9sYldJMrIQ9T68li0WDBnxuWdrqMcggMn1QCR33RGK5c+uP8XU3YyxIxEt8T8kwMxu+KeeNeqBrnkGfLSGuOFlQckbtuJAbd6SP+MfYUi1GtNzb622Q5uMe6BBvRs+o5iSBz7iR1unxJRXqWjk0Xtv2LF+zXpfmatNW5S3tUMFcAhmIi2pIAnPrMDEW/ea7p0CyLens2w4fy0VCwAElVCkwMDjjtNfPv7LXbXa1bD7gkPdubDtMDgbhkLLBcZzgivo3TWFRQqAKowAOBWyKfcw5JJvY31jWVadTd2KzRO0Ex7wJirizn/XeohdQfS7FWJwFjkEAE8H0nPz8VcfD+rNy0C3IO0++AOY+9c96b0E3rgvXxuJb1TySCr7RKyEkk4n6eQas/hyx5NwBcByVfEAnaWQ88gKw+QfgUiL3Lvgt9e14K9p5QKKK8mgAmiaTdU1bLqNKi3NnmG4NuzcH2qGIJ5U7QYII+x4pwDQBlRWM0TQBC6zqhbs3HMYVj6gSMKT6oB9MDPwK+b+rdRF6612StxGBVSDtEgsCGZpDIFgEj4Br6N61bQ22a4fQgLGRIEZ3RE4z+pmuE+M9DprOpjSuSCoMyNqswO4QoABiMHjPtheR0rKSEd+5LEjYzQxacwPYkgkz7Y7ZIzWpNcgkQRjkGRPb7Af7YqJd1QBIVQdoyMlT3+mfc8zgn3pbuPtnt79v1/7fNZ9NlRjeFtgCxz/AIQTgAkdsZLd/btWjYqEFQjZwGkhZESVII57Z7c1jp7x2cn1DM/6YPf7VGt3SMEkHvPBHtiaukyRhpdYy4b1xiAcATIUHOAeB3BP3qK7n0AAbFnscyRuJJyfpif9amaW+FSSoYMrbRGC8rJBAnBjAPYTPFLPM7SMZgE98wO54FWjfIGpS3a2T9gY/lRTKxqV2gFEJHJYMSe+SGHvRRq9CbPruiivJp5c8auH9b1z2rtzTm5cuG253XLkyzHMgEnant78yZmu23bgUEsQAMkkwB9yaovijWaXUkKbaMRgXWBBGfpUgg5+T8wwrF1sYyhTdGnpZVPi0cw1168EZras5UTABaPaY4FNOp6JtdbW2lyywu7QbhQN5YLA3DazJPEgn8ParhotHcVQE8tEBPpKkSPdYf75P3iptzpVu6WNyBJBB5ggyIn+vNcmGTRVcm+dSvyFlx2tBVfLghQIG4iRJVQckrA+ADxJFaTqCDcIiIX0sNyuk/wwkjCj14Aggg4jOPWtMba7WJe16vpgNJj6TGVKlvQRPEHtSy7eU7FZZtXIdOCHVoiUMMcbTHvuHcUJ3uV07ErwrplSRYHlqoAKCCGK+tXIUkqeBkSQWnkU06jeK2rn1YDb5UqxVZAZtxJ2BTiZ3RzEil/SdQ1tmt4KAhrYVURUV0vMEUpC7ZtBt+J8wE9og+M9cLeiKrjzGVCASygu25wXIHmHarDAgCfiG1qy7C4xukUHSaZnS/q3ui21sNcdSjES7EIolhALGMfGD3b+C+i6e9cK3iz6dztPlEqsBfqggMDu24EYGRitPXNg0A0/mbWv3nYHaSXNpUAQ7fp3XHOeAUpx+yroT6jVXCh26WwwV2H4yFA2L99sk9gfc46+K2JzrS2vkdl8M+GNLoUKaW0LYbLNks/tuY5MTgcCnUV4Kws3lYSpBEkSOJBIP6EEU8xmysLqyCOZHFbKh9VvhLN1jEKjHJgYB5PagCh+HupotvTWwmydihZEAbSoiMmIHbvzT5YUlgJKXEPEQC5tufgBWPPtVJ/eW8xGBIh1J2843ZOcY4+w/Oabl6N21Igkw9wtxJzlWbBPEGIrLdMalaOog17NLOga/wA6yrH6hh+PqHPBODyKZGtSFATUS1rQ/mKhBe2YYTw0SAY9xB/Ol/iLxLY0lk3bjqBJUZ/EOV9MksI+kCefYkcq1v7Vrju13S2yVtx5rNtUMnq2rtzmcgyTgiM0uU6dIbDFKa2Jv7SvG4s6rQuJVtPuuPY/EzMNpViDCgKInP1tE7SK5b4p8d6zXXd9y4yKrbrdtCQiQZUgd2H+I5+1Jtdcu3me/d3E3GLM5Bgkn3/pVk6V01f3dNyCLoeT+LHDifaQQR/Tm0pqKVhjwubdCHTeIdQpP8a6ZABBdiCBJEgnsSSPYmRXWv2d/taCxY6gzbTGy+SWicRc7x/m7d/euOdV0PlMIkqwlT/WtNq5iIBmrJpq0LlFxdM+rfF/TDfNrLeUNzMfMVLSwMO+NzH2jHHzPMfHnhbyRvN+0NwlLAJa4cqpCgkEriS0cxgkzVl8Oa7V6rpWl9Nu/pzbe1qQ283pQuq7ImR6VEwW7wTFUHVWAti7euk22UrtRSduRtWSrb7LLCHcRmVwQZqslfYoyvdR0nleUWQjeu5WYH1yqyVEwVU495JmtPT7G6LrW2ewCd31CSBAAdVaIJB4PBxTbq1+5dtWS4ItBW2SqFZktHmwTcJkElsk3BPvSjTaoyo3bbazEAHaCAGwSJx85I96W6TKgVZVaABt9TbmAMA7So4hpMEQTIH2MNbRf1MAF7Gft7ZPf25pnr2w9seuXktEFts7Z9RI+pj27TMCIz39+22zi2IVQ59QVUBAPBaBPbsODgUegEd70pkNsC4n3yQPaJ9qysXAUH0qTBBgYg+5x39v9Z26u6rQLaKB6vpn9PUew/vmtN0CWA9IxhmBOJjIA4+AP51BJkdU34SY/OPyg8UUvaxOQcdp5j9KKNKCkfaVYk17NYMYpzLnOvHXiUMTZtA3SLhTYhI9SbS3mMBhfXEDPOR2qvXusC2WJ2PcUbfSDsUxBCKxMAEMMcyal9W6zb0yXvLebrvdwCGFvzGUsSQSC0iFX47c1zvVXCea409WSVs6eOKiqPdT4qvrw5UDAUGAB2Ee1WPoPi14XzCw3RtJByOZmRjv844nKXwZ4f8A3nU77qnyrY3ZBhzMKPkYJP2pf+0rqwu6s2kUKmnm2I5LT65+JEAfBPc09Ycc5KCW9W2Unl0K2dk8P9Ws3/Tvm2ZnObk/nFtZ9snmR30df6Rc0+64ha/ZZSu0nv8Ahn/DcyQG4MiRIFcR6H15rR5IFdn8HeJzetMtwqU2wSWHqBnAB5wDmsmfDLFL0LQkpK4/QivbCzctrAeWYbGcSVg+aFzMAKQO5JJFVf8AaDfbzNJYgYwe236BAVcIBJgZJwT2FXnVaIIXv2ULyqb7SGSNskMgBjccgRnBUHuKH4yvBOoWldoRLatMghNzOxBgkSSADmSRPsKZ06vJZdSSp3RFvaH941mjQXEgEAJMtuu3blzftgSnqUc9hX0F4W8O2dDYFmwDElmY/U7n6nYjuY7YEACuJ6DXML2le2UuJafdu2Kp3JbQguo/iKp3N9RjNdt6F161qVG1lFwfXbn1KYUnHtDqZ9mFdbH7pi6h3L5s3eIeqppdNe1Fw+m0hb7kD0r9yYH51B8Hatm09q3dDi6iIHLkMbnpH8ZWUkMj5IP3BAIim120l5GR1V0O5WVgCDBIIIOCMVjrNFvAIOxl+hhyvuI7qYgjv9wCGGcl1Uv2h9VFuytoEb7pxzwpEn25I5xE+1Tr3XmtWrhvIouW2AKB43qcK6Fhw0GB8EEyDVW66Q91LlwliyklH+kYkC2Pwxgsc7iF+mCDWUqJSK50+7ca5blHQMwUsXgLu8pU9O3Gb3c8irn0myb2kssVKu6pcKsW9DsASpmDgysYqraPWKj2iiWJBtNu2bifSVJmZ9UAzmT85M8au+qqtstCKAPURwIHpUCKztoYiX4V609u42/atn0m9uLfwyyTncTB+nk8Nxwa6KrSMVy65qWR2JkMAHUSrQwJG6CskQQIxx81Z/DvUA1wGRtYEZO0K07gEQ/4pB/vLYSKNHLP276BrepRmcixcU3FXGLnoS9tWQSSFtH2Enic8xF3yxctw671CurDOGBntkQcfcV9Hftp6CNT053H16ci6p4hRi5nsNpn/pr5mNg8sQCf1/OOPzplE6nSOua7So1nYBCEbNvEDapj5wRS+5pN1kWp2gCMDIERA9sY+1bvDpP7laL4b1Nkkkzw2exGfzrT1PVQBmK5c21OjtY/FBS9BZ13oytZCjLKPSf77VSm6fdXm2/thSf6V06zLhSsGefj35wKY6XrelsROocv+L93RWj2Ac22mtfTSk16GDrIQUvUYfsU1r6TQO17yxZe/dibm24rqiAqLTCGJKnAIMxgzjati6bKPpXWyl255y2x5Ksg2Hg7BPl7CA3q+uZ2g1I0PX9LqiFNy3eI4F635dwfkYVz9iDU7U6Qeablm69i6wO/1M6XPSwUkbgykFiZUicgg9tJi0nFuq+Ib6odNuOwXGY2yZm4QEYs/LzH5yYwcx7PSjt3XTzwoxH5CpqeEL9i+P3lYydpGVeOWUjtmI5HBApodKWaApb/ACjmPgd/tis+TKlKkasPTOUbYhOmCwQzrBBBmcjI+QfaDUVVQDJYtORBx7EENmc4IEe55D/9xLH0kkFQybhyp4rW/RWf0zsf8Lz/ACMdqFkT5K5emkuEKbXTWY5DT6SNqtEZ+ODnNbbnQ3YAu9tMSMkmJIPAgxE49orTct6zSOxupc2Kw3Ey1szMEP8ASZExnNOt5YcqAIwUIEGQIIXLAGc9iKieqLVcGVRE1zpzfguWiPlR7kfinP517W4XVt+hGIA/zgEn3I969qbf5RNI+r1vqfpIJiYB/uK8uKHQg5VhH3BHv9q5b4g8Tvp/+GbMBzs3JD7hDkel5edxBPpgNBU5NI9L1dpJS6V3SYtuyAEkkgKGwJn9PtN/axumW0yfuqyO3RINw3bbW73mNsRxkIu0MwmSAdw78dzWnV+HfSWg8f3Jpxpbj3LhvPLLbSCzE5d2gy55/hoBkwPTNPrl1GTbMGIIg7v/ALYnsa4nUNxnszpYp6oJi7pdsJZt+v0Cxaj0gwCsADInkyT/AK1ynxj4c1A6heVLVy55zvdtFVLb0Zt0gjGJg+xq5X+tG3p/3dwQ1tiit7rPH8v61F0Pi11ARjKDscgdp/7U7p8k8U5NK7Iy4lNIU+Hv2a6h3VtUvlWuXyNwj8JH4Scf3MX7rfU9HprAtpE2wNm0wQR/mBBH5f7VWR12/qJW2YJC72YjsG+JPJwJOTipOh0g07bo86+bZYKJ8xSQdkWoBtqe9xmDARAWQSZHkyyTn9EWhjjjRN0RuE+dqPNW2Vbb9QKSNo3PlxcuEwuMS5EGBVR8WMV1lkmRutLCzJADONu5VAJAxuCiYnvV6TogS6puCSpItKCzm3uglQxyxkN6zDHE7apn7QrJbU23JAUDYCM8BLjYjMG9z3M4ERTenmnk8PkRKKdWJE1Wy60KV9MAekgsEJBLBVBX1jt3+1Xf9kXiA29Tqb1xj5RsEsCc/wAP1W4k8QLv23dq53qbjG81vc2w5APuUjdHYkD+lWLwNeZHBZcEJtJ4P+JffIaP1re5aVYh4VJ18TtPgPxN5m63eYbmZmQ4gzLMg+QZP2n2q71x7SaNnupbmPMtlge/pdLbyO5i4PaZ+9Xq11VrOgF3zFfC+U5UwymNm4AyTGOfY+9WhJ8MyyS7Cz9qupK2UFsEXf4jo4UGAgDMpJPDYBXvjIiarfW7t7zra7kRjaQmJcB3yxyRuAuXFGYJ4xzW3q3UW1i3HuKki06qiF4kZAaTJefpO1fmd1QdT1B/Kc7rggqD8ASqj1YT6mBAj8oFROSDS1yiEmjK+sBoGzEDBXftQnjcsEiYORIEid126NpJ9UT6iS4EHmeABjEjntWnr3WGRHuXPUAwMM4+qDIGREf8vftFU2714uXY3PTOATMqYhSo5GPjnv2U9+CJOi33es2iNrSFWDtUEDIj1KZVcDBkCp/T+oWyEs279tLzEKm24QZzBUuF3sC0didoAEkzy9bpJg7drZ3NHHAjPMn78fNZ6Lw4Lgdr14Icn1DER6W5BGexERx8TFV7zDHrm9kfSum6zZ1KLZuAq963D2p3FNyMWDMMYAyeJI96+Wer6W5p3uWbiruDQWIEypZCAewkHA+PauuXf/UdPp0bdbZ1X1uj+obQo3bSB2IJEMZJ47cv8RarexvEhrrsGZuZJESfnB9+f1dqerS0RBqV0ZdE6xtQLcJBlQpOAQQok4ztCKJ9iab3tPc1d0raB2LG54kLPA+WPYSOK39G/Z1fuku95rVo4VmQ+Yw9/LLDZ+ZHPFdI6X4Z02ntLbCm5tzuuAsSe7QPT/I4iqvDGU9Rpj1MlDQVfQeHHdAoQlB2kNPyYxP6Cm9roxtiBZI/JSf0V5/QGn9y+B9MD7CP6VFu9QPenKkqQh3J2yl9c6dw8D4I/vn4NT+k9RbYs+ogkEfaIIPY/wB/NONZdRgQczz/AL/equl86d2ESCf94I+aOQLf5y3UKuJHcdwezD2Pz/pVN6jaazdj8Q/F/iHYgfIqdZ6kAQw7/UP77fFa/Fr7rHnJE2/q/wCQ88ZwYP2LVnz4tatcmzpM6g9MuGQLWtUFmIAJ5NSelodQ38NSRySB+f8Af9xTbNy5ePlW4Z29pgDuzGMAdzXR+lLZ09tbYBeBBYiAfy5j4pGLC78Ro6nOqqI403Q1KFLgUqwgqwkEcwQfnP5Cqj41/Z0SBe0H1AQ9kMcjsbe489ts5xFWNurDtA+2Kxt9aAzvWPvW5HLkcLu3bikq24FTBBkFSMEEdiPaiu76rTabUHzL1i1daANzKGJA4z3oqaKlR1es1Oku29PfvKtm3ta1sUC3HqZCrFW3ExO4zBLZU7jUnrmpFy+w072WUsXF1FkuxMncysVdh27gfnSjX9btawi0bQ3wpLqcIwRy0biwuJO2MQBMfVNbvD+XFtkJIVskf4RcYAoQCx3QCD8D4rHkNPTXqbXYuHS9CCiqboLbWZ1T1k+oMCqJJJ2gQACcHmZrzUdQtWT5aAFojaJdhwPUi/w7RyDJP5Uk6/1q4qpbTfbtthQvpa4ABleGKnvChZXk8Ut6VoHYxAtgbSYB3QwjLIvp9IJ/D8zNc/2d3KRsb3H6N5vKZyrKRLnBwWAIDHnaqE4BAAEiJd6DakMEVA5KgOCZIBJ2IT6iIkgNAG4swHEjQ622T5WmFu4wE77mbVsDA3Ogzk8LCz3HewWdBc2Bytx7kruuAgyAxK7GQhUAB4EA5n3qHP2f5+UQJrHRWG0km0CPosqLTALJXewAY9xG5YIHMiHPT9EqQrWAgttIyORhRtEyxkZJnPeh7qhCl25bMHcNn/EBE5KgwD6jmFEnmsBea7hVYrkSXYe0Hfy7YOQCsYBySUTnKXJZI3XNSCC/I5Z8xHJ2BuSTGFEEgZPB5j44tl7iMNzIh5IIMv6+5mCQSJz71YuseLB++W9Omy6FLeacBC+0woZmAO3MksMxERJVeNrd392RnUIN+4LP0sAAxEn1Yx3iOe51YIPHON9yqkpJtb0Vlr5UbgRsJTcu0Z2ltp3duYj5q8dZ6Xb0tlb5uJttMs2wZLzwi+0kDnsCaoaXFFqXXcoO0qDtJ3BirTBwCv8AQU78WdVfUdP024ybZUv7kMrLaY590cfmvvXXxY4Ti9S3S2MvW5MsZrS9m9/g0aNL+0vWJdS4BZJSQFKYhmVmWZmCVHftVh1HjFr+ksWm/h2rarAEzAG3cxP1HBAj5rmFu40FRwSMQDJHHae9XHW9Cvae0jESNk3Rz5fG5WAghQCDuyPVz7mTG5RtduTNCUFNKTry9S2aHqxkTdJMYJiKSeMPFd+1ctFAittaWAMtBAAOe0fzpH+9v5aLYsh2G7KbmbbzwpIIB/EAO00m6jq2umHMFJAB57SCffHek4sTUr7GrPkTjRf9J4wuPLoNiHCyltn7+oOU9LZ5z+VLdT5Fx/Me2zOeSXIk9ydsEkxmTVd0fVQqqp7AD/SD8/71LXqYPsaibyJkwjjcUO9NqLKGUsWx+U4PP1TU631NZnYs/wDKs/GYmarKa1aYdLvrJOMDFJlNpWaMcE3pRbF6uxHrk94Oef8AetRu6ckE2ghBkNbYowJMkjbwZApX++LWD6iRilrNNu2x3sMaXBZrWp3fRrNWnwTbcf8A5LZNTb/XvJWXfzF/FKjeB3IKABo/w7ZPY9jz651Ap96W6jqjHk0+OSZnlhh2OparqQOQR7yO49/0zSy91OeCKq3h7WebZ2zm2Sv/AE8r/Ix+VTC/p4yOfuMGtlmGhunURMNwe/tUPqGpGO+aVfvE961HUbjQQ0ObW0/FSrdqAVaDbcFG+xBH9CR+dJ7TGpFt37NAPvxUkGrwxoRphdSSzhoLRELyvc8yW/OmlzUUahRHmD8cbu/qA2iPyH8qX3nwSeP7x8mk/wCQ+vCbbt8fFRX6iAckD3J7fYcs3zUW9cNKNZqCXAHYf1/v+dOQhliHUwOAij/MWk/JCEAfavKQrfI/Ei/Bj/U0UFSdpv8A3Gq/hWdr3YRFXAAC+rAWORvwMAHmZL7pmiVbV1wSBJt3VYRctwwEAgQDAfEz9PyBXvCdwK7sw3g23SMg5Ewp3DO1WzOBn4L7o+sAti3vuMFuAnaQdu9L2SdoIJ2zuMzgiK52Zu9jo9Nh03L5EfVebdvts/8AjVN25oKq4zPPCngEGByeaka1fLXZcuhWYESw9KYG11tD6+JElhxJEEHDw/qR+8ai35fmNut9p2pb3IzM204Hpx3JjNarmjvXdQjBjp9OVueUctBKeX9JjYr7pAJ4U5xSlBvJp2SRfqJKCbLJY8QWmfybw/i7VIZVbY2CVe3A3W/xGD9JUiT33pZsOQPMtgwIU7CWHOJ9TY+ZEjiqJpuovqXW/Zbyr9rd9RLKQTuMMfpIaTIEZ+Kc9F8QC4R5rBdmHG0GXFu2i7lnA3ByXBB4EilZMDW6+fx/6UhMtVoac8ea5G2Ah3KN2Fj1BcgzPGZwM1s8sXCAS7DBa1vk53BQ9p48xcHAEyPx9oDdWUMYYR5jKGAm0xQIw2keoQI9xg899ou27jKbjjyw1sKSHVhBM+VdUgCQ2Vif1EZ/de/9jCk+L7aabWbATtDpcS26SCt9R5wZj6uQMNkZ54E3xPba9pVuKZNsgPHcOpUf9IjA+TPao/7SektCXpa4VAS455EgFdwChcNuEr2ImCRK7wp13lHypG11917H5j+/cdBuUsccke2zEYqjOUH33FXRNMlxCLpYbiAoUwWK8qBtYlsjAUnI96s3SjauMUS3tVbbWmtuZMo25FdWJIIAuHgTJHIk1bq+mOmvMoc7HAKkSNykz+vvQnWGtNadNqeVtZFUHa5IIutcBnc7YBMxGAI46GCajNTQnPjlODT+Hw8i46PR2rLo6WEVlI9QkmY7EzHIOI5qzfurG1ceTKDzLBWM7R6pO0iBIWDzJ7CkNu8lxRctOCpggMROYlTnleD8g0+6Vct3LVvzG2lN1tjkeh4b6h3kHB/89/qG1gvCufJHmsaTy1lfHmbumayxddr6lT5m30kDeCCTcQMMssqJEDBXGRO3qmhs3BFxBcRoAl0XI9UD3OO3z7mue9MVtOBuKhrbAMFMwVYKADxyIg54rofQra3xc01x2VQrqCsSSTtPIM7fb5HzXPy4Xmxam90bsGT2OSkrTKp4k0OmuAJ5Nm021lViqoFlSbXrkBoIMrnkDtVdti09+5aKB1UqFOJ2+YgBBHfa32zTzrmhuC3at3LgcszhcY2QQCDzkGf0qG92+iu17a8+WxuAZJUKp3gET6UER7+5rjRcVFQvc7ElFZE1wKL3QA0lGKQ+w7gSqkkQN3IG1u8nB5zEL/0vU27m0LLbd2CMr6c5j/EP1p5qtWwTUH0zu3nuZCLABnIleftnIqRqNYRettK//Io4j1BWz8/w+cRB4ijU+5qcKVr83K2+ruCQ6OCv1SpBX7+1ZW+s4g05saplu3fUwLLbJiATAuJ7EA/biKjeITuW2FK7mloAJO2CQ3q4/EZHpH5QIUIydUXlOUI22ItT1GTUG/fqV1K2ZjZbUyfUoiYweDtifYCljKa1RxpGCXUOXBYvBOoi49uY3LI+6n/Y/wAqsmrlVPcTk/cCqR4eu7dRbPzH6girdq9cNlwNCgRn+++asxceCBf1G1ZrDRXeKWHU7j3xx/vUuy/FSgbLRpDuFSIilOgu01s6gHBxUkDHQvvVrZ5OVn35/wBqSXgZ9WWGI7L7gD+zUrzdrAjsf7/pWnxFqApW4QYfmAMMOZ+4/oapJdxkH2Fmpeqyr72Zs84+3A/lTHX9SRkfa3qiADIOcTmlNkQMCroVImoQBwK8qPL+w/X/ALUVYpZc/DHSx/6dfcMpu79wJYD/AIQ3C3JwNwuXAf8AnHtTC0bdy1b8ltysudn1CfKHq2kkQbmRiATXMdbckxAxP5/OMVd/DLsNOreru7GPSf4hWCexASf965+XC143Lvx/o29NNuVLgU6LVG5qrihggvhpn5YvA9ieJ7SauvWb+6LVqeGITIa0ZglY9OPUMg+wmuY2G/jKeYIx78CKvmr6zv3MMekkcHkj6iRk4HtNJ6mLUoteRoi7cviVcdP8m/cIk21Mqed55UfJ/wD5qReslLJJtkOXA87dAV5JdWBMfAJxiOaslvVWmvOjGXWGR+DGwQYPOTgrI9hkVh0+6qeZsRypcgkHcZZT9KkEEmWx3zGQSbLqZJ3KPZfMVLBGSqLE/T+ruEYXH/izdgkgBvMBR5nG6J9j7T2seiv3Gubhc8pHBi2qzOF3FrUEEGCc88j2qHc8P2TtCRLM020YssFZEQGKkbTz/iGPao2Nfdsv5NwlV4hsgjtOIdT25Hce9Tphmtw+hClKFRn9TqtvWW3U2TNxX3K7SsvMhmkKFYgsAfwiR2JFc7u9GFnXeTauJcxJdSdse5kAyO8Y7/awdLO6AoLMxUTKljtzMcsIj2FWHpXh1NO51DnddKgESIUhRiPf3k9uwk1nWVY7XmuPUfLGnUimeM9Gu1FXJQET/oTxmIjsePxVUSQyxief5cVfPFGtt+d5Jy5k3D2Q8LbBx6wCxOBBKjBWBSupaM2nE4mD9pAP9D/WtmCTpJ8lZq1fbubuja17NzapUzAKk4aeBIBhvY9j+ddb8PdX01201sMoV8orEbw4kKGkAbhwe2SJyI5H03R73R1ZZVlJBIAkZ5JgEgHnGDVl8N6JEveX5ltmuDdbDqfUAWWefSzQTtBnE7lOD0MfUSitN/8ADmdR06luufujV4p1X/udRa+ki4NwBOSCdrLjiCCfk/FOOkddFpFYfULbqcyRyQZ9wQpH2ivfG3hxwBqU9TlCbqjMqv4hj6oBn4A+ao+nuPdV1tCSELc5gESFA5NPc0rm3ytvmZ4Ynl0xguH9hz0rr17UaltzAKwPlhiECgEAAE4Jjn3IqZqdUcKw8xnkC2hDFsDBImAZ/wDFV3oHSGfczISBgBtwzzIiOP8AWnmj6Q6MLiFrdwSZRyR3H4pnB71yMqx6rO50v6bmy1koZafrNpHYoUDYmFhsA/jLEmtuq1NloZ0E8ggbSJBHKkdif1qsa/orKMLeZg0m4SCoBySEXJ/7Uv1tpjBsee6RyynnvECI/vNRHEm7THZfaQuMofn58iyubBfeL0GNpDAnvP1Lkd/fmlPVOlXXcta2uO2xhIA/y4P6VAGgvED+G245C7hvfsNlv6mz7DtWnTaoqeSD+lNUZQ3McsiyrSyNqrbqxFzcCeScn5/OpN6yqogC5Kgkk5BbIBzEbYOQO/saZHrG8bbqpdHbcJI+x5FZtqLLMWKkEnccyCYicz2xFX9oLjhqxbptAVupAk/UAGBn2GDhsfSc/FedVulmycdo4jsaZnUqvqVjIjEgTEkSAOZJM/5j70u6pcDwy8H+R7ipjJsieNQSpkPdEGmNpsClZFTNI+KaJY50d2mb8SKSadqa6K92oIRMt3Swjv8A3FZ6y152mdBllG5R8jMfnkfnUYGDipXTL0PEx/eKhosnTs5uZJmpFvUkYKzUzxHpRZ1DqBCzuX/lbIH5GR+VQUuD3j71YXLdktOoCPpaitQD9gpooIDr9lUvMi5CwDgjMSec8mPyqz6aV0akT/wmHwJtlpJ/xfxMfn+VP193fcuN/iZiPzJirb1IhLToC2ABt7QoW0DPbg/rSM3ZGzpPeb9Cro8Mx9v9xTzpmu80P+EBNkFvqBK4Jxj+mOOaQ2+H/L+prPS3igVh/iJPyIXFE4KS9SVNpp9nZdk11lzfQtb80XSykIx3DaBuQKZ5BxE/Hao/SNYFuupbyre3FxwZYoZOAQy4bicz3MQgsXt157qQSWJC8ED3HY4kQOMRTXXMAUvAK4GGViYgxkgEH3kSKyygoun3+4xSb39f4LanVrSo224CNw3LbKAAnttYljxkkSO/OU3iToZ1SC5aK70GVJMm2YW3BPYbWiTJk/mk0evJvbG2EQSBHpGCY2n0xAmOOxmrJd1vlKHV/XnceGO6J3AHHAA44j8JAQ4PDJSjyXVZI0x30l7WjsZaNphn5ZmgEKAMk4kAds8SQp1niO/e/h6S35YOA8wxif8A5J2p3wmR/iqvdK1g1N0bzKIpO3tJOcd5jPvA+asmo1uwhgwUWx6udqiCJAXgcCPc/otx0Tpq5DItNbFb1fRb1uyWubdygsNpBiMg4/OojkXbZ3ghoEAj/mMD7lpn4q6XOs+ehm5vBPJEe3E4x+R54gkU/W6YC68MQwExyNv+n3+K0Ypyk2pbMhoVpqjbAQiV3BoAABifqMevkD25985ai+5XfJcACD/9M+mIj6cWwB8CmZsIU/zD6gYgjEcZHBgjuaThXQHnbjcP6SK1xnqF+yUefr5F48IeOQiouqWMkrdjDRsBDADIhRn9fg0nRbVjVah7LI9htvkMrSAreorjgqYXOcVQbtkNlTB9qn6G96HBHpAkK2V4CknvyRlcjdTZzc4aSmDT02f21X9m6OiKQeM/IzXhWqF03rRTKFgFWIMso4jgYyMfc1nrurm6vrIgTHl3Sk8ZIdT/AKc1l/bb8nd/99KHueL47f3/AAXdsYPNKj1IXZW1uDDMXLTw4kYDA+kjJypmO3dFp+rMMxakKAGuXlYgCYELE/Ufk/lUV1Ziz3dSYgMUtbzAjsCVUfqabDDCO/Jy+q/Vup6mLivCvT+/6NviFfKfc9tCzGcXGbgc7SqmMfatV221zY+pYW0xtAWCwJE7N2SP8xlR/I7LWvtgg2bIQASLrjewachjEKInIkiQZ5rO7aBZiJuOVkiRtiYDsSBMTMzgHkRTXI5sce5GbpLqAwUkMYVYJbgE8CDBMTwce9aGAUwZBGP05g8H8qnfvAtq6223sAf4kCADG4oe0j0kg5gR7lRrdQ21UMRyYBGRjk896o4ahyyaUbnuCtO4bfs39R/2qDuPvWdt+RV4woXPKpEit+nFRkqbZXFXEkywan6V6W2zUyyaCRpcPfsa0s8NNZ23lajX2oBmHiq2LiWrsTEo3uO65/X9ar9vpxIlRvHcTDD/AENWuwPNR7Z5YY/5hlT+tV3T3NjdwDz8UPgr3PdNCiNrrngj/tRU3z69pQ7b0Emn6azGDAHPOY/IGrB1tiLZ55wPYE7sZ+P5fp5RSpyetI24cUVgU1y7/gr6liNqwBPsP68ms7ei9zRRUzm1wN6bpsc95EzT2QpBgGPepth23MGyPY5xA5PceoD3oopN2nY3q8UYKLiqNuj6cvmF1EBbYA+7ME45kbuae6for6n6R6B6eR7Yx7wP/FFFY8+WS3M+OKVm7oens9O81Wub7uPMwQoyV2glWn2+kjNMVuDVIyAoLZGWC+mcAekIk5B/BMMRuHf2iiTen2ncIxS8PYRWtNptMnkC69y4zTu2QvzAmYjOe9QeqdPF6T5gUjkQTiAZx8H5nGARRRTIyaqd7svpVaexFuaEF1IcE7YAAIkmI3SI5PzUR9Yt0bIG4SJA55gg8wTGD/4KK043qjb7FZeGSXmQ+oaM2yCpx78TzmJwajW9TzuE8D55n/T+dFFPxPUtzPnWh7GQtKwJHtJAxWC4wcg8fHyP0z+VeUVZPcpkitCZ6tgbip/l/vBjNNrGmKbFZZJMKTGDMrPIZZIxjvRRRbFJ1wQtU9sMZdmMQVUQN3B9Tcj8u1Z6rUOV8ssR9IKg4JgnPvzRRVqBzbdGJ0kN5eNxAz22wG3TzJ+3ao3WFAuQOAoFeUVVPx16Gp44rpNfdyr6EGiiimnOJenGKnRwBRRUko22jUyyaKKgknad+1ar5waKKAZq0uoKsKi9cRfNMY3jePzkN/MH9aKKnuQ0QPMI5ooooohM/9k="/>
          <p:cNvSpPr>
            <a:spLocks noChangeAspect="1" noChangeArrowheads="1"/>
          </p:cNvSpPr>
          <p:nvPr/>
        </p:nvSpPr>
        <p:spPr bwMode="auto">
          <a:xfrm>
            <a:off x="1714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4" descr="data:image/jpeg;base64,/9j/4AAQSkZJRgABAQAAAQABAAD/2wCEAAkGBxQTEhQUEhQVFRUXGBgYFhcYGR0cHBcaGxgXGBcZGBgYHikgGBolHBccITEhJSorLi4uGR8zODMsNygtLisBCgoKDg0OGxAQGywmHyUsLCwsLCwsLCwsLCwsLCwsLCw0LCwsLCwsLCwtLDQsLCwsLCwsLCwsLCwsLCwsLCwsLP/AABEIALcBFAMBIgACEQEDEQH/xAAcAAACAgMBAQAAAAAAAAAAAAAABQQGAgMHAQj/xAA/EAACAQMDAgUCAwYEBQMFAAABAhEAAyEEEjEFQQYTIlFhMnFCgZEHFCOhsfBSYsHRM3KC4fEVJENTkqOy0v/EABoBAAIDAQEAAAAAAAAAAAAAAAADAQIEBQb/xAAvEQACAgEDAgMHBAMBAAAAAAAAAQIRAxIhMQRBIlFhEzJxgZGx8AUUodFCweEV/9oADAMBAAIRAxEAPwDpdqp9haiLarfbwa0szks261varfaeazuJNUvcsKL2nqKbFO2So72asmQKjarEpU65brQbdSBHC1mq1tFusxboJMUWpFtaxRa3qtAGaVLsioyrUqzVZcFkSVrKsVrKkDEFFFFABRRRQAUUUUAFFFFABRRRQAUUUUAFFFFABRRRQAUUUUAFFeTRQAlWtgFaUFSbYrSzMZWxFSlNalWtiilyLo9K1i1utgr01S6JohXLVR3s1A6l4ntpcKyBt3ETxcKiSoaCBGTHOD7Zhv4pYMFCI+VBCzuEkjdtz6FjJn8QmJmkfvsadDf206sdCzWWyKqPijxe6gW9OV3MJLqZCg8RPM+/9iv9J1+qNzcl83DyU81jxjMiIkzEd8cTS5fqUFwrQ2PRTatujpwWslFLum9UNwCVIx6v+b2gEwRkke0HuJcJbnIrVi6nHl90zzxyhyeAVVPHHjg9OewosG8HD3LsOFKW0K7iqkeo+onMfT+lq1l5LVt7tw7URSzE9gBJqheBbD63WXdbdBAkEKe2P4Vr52j1n5KnvUzl2QzFi1RcnwvudMtnH9/0rOsQK9NVIPaK1q+SM4jsYz7HvWygAooooAKKKKACiiigAooooAKKKKACivDWO8e/x/rQBlRNRtZrFtiXMSYHyfYAcmqD139oEXQNKy3EKEgypUt3LeqQIIgQZmeAQYckuSLOilwO9eLeBEgzxxnn7dq4p1vx0+ptFG2lHMuqbjtHKpkQ3BzgNBBkZqDpPHupQylxX8srIuAEsANoB2/S20EGOOY5qjyojUdd1vii1bcqWTHfzFH/AO0d8Y9o7GiuTdT8d7rrmwkqSSdzqSGJLH67ZgZGBjP50VfUgs7WunrYLVba9FM1MXpMAK9ArKsLlwKCWIAHJOAKq35lqMjVX614nUE27FxPNDQQ5CzEj07v8wjj7Vvv+L7AHpbkYLegZiD6sxn27j3FVTrnTC9t3YebJJYKPWCZyFELI9okzyv1Vz+p6n/CDNeHD3khh4NtWNReut5bI9lfLuWiQ1s+YWIf6QdxUEdsEjNUvxj4W1GjaQzXdOT6SRO0+zDPqjv3zXQf2a9O1NjTEah1ZG2tZAYtCEdyVEA4gdvipvifqQKPYtp5txhEY2qZX6ieDmfiJ7VaUIxw+PZl1kftWo7o5LprJvDJmc+piFY4GQeewAJ+1WHp3TAMQFdSMiYXtJBMyMnt2pz07w8iqA0STO1eOAG/6f05pj1DSKlrfwB9R4kYGfzx9mNchzbZsnNcGjS3I9QGSQT8wMYGPxVL6r1M2CrecLduSsEfU52lAD3Mb/SASTtiO6k72EKQCx5IwF5YkAg+2JBkgSJFLPFfiBFYhQzi0xDqpG3zGwqGQZKqCMRBuD2NM6e9VipxbaikQ/FXjX98Q6dNrILgyjqPP2nEAkjYW2/ST2JKjFdN8K6e1b01lbTBgUV93BfeNxcjtM/lgV88ai0rBFbZdFtwdRbJYOQ0SVbdJJAdTEkCSe0998JaO55a3bxBJzbVQFCIwELAwQABAOQIBJMmu5C6sz51p8Cey+5YxQaKDTDMV2x1Zf3t1iNw2yWH4C2Qvb6j+gqwg1RNW23V8x62ET7s4HAxzxn+tXiy4ZQRBBAMjjOcGqRd2S0baKKKuQFFFFABRRRQAUUUUAFeGvGNI+r+K9Pp/raTIwCCSD3HuP77iosBvqrwUSxC9pJj9J7xn8qUXBqHO4MltULYIZixEjBIECJztae0d4HXvFWn07E3zGxvQsS5baQxURCqAcNuzLcAZrus/aLbZbm0ElSADBhbZEM5yu/OTx2EjmocorlkWVb9oPijVLqtgJtBwVIeApVdpDKclQSrz+nc1z9dUSAIO4A7hIj1SDHc4AzPb9LB416rY1BD2ka0WYu9p1wrlQNwYZIMOYwPWMDmqlceCSIkmeBAM4I+3+tLe7KDH968zaWCjAAiAIg/pzx9o4gmo0O62bluSQAXgfTyd0gQAd3fmTxtErQp27o5mSoJjuxPbHtP6YpqmsHlOtt58xFN3dCiTuVtgmWIBK7j2LYAORKmBETqbr6dxETwfmistdZgjbIBWYTgZIOTE8f+ea8qLA+t4ois6IrRZbSYEUi8V6tFti2xO5zKqsliEILMAuQFlZbESMjFN+oag27buFZyoJ2qCS0dgFBJ+wBPxVCt9STVHzbjlgPpABC4lSu1u6zwf8X2rH1ebRCvMfgxXK/I22+mW1QN/E9/SXmPfbMk5nImoVmJnT3JAMssSASPxbPT+QCnHJ4plY6shwICj8sUn8R6nddtSCQpUqrQPOu5a0tt5kEDcWI4B+1cTHNydHQlEdW+tam56AyJO2SpllRpAImQeGO7OQBHc7bAAUZJO3LGJk5YtHB47d6SdDuFULXMXGYFwpBg52kBY+rIAAmO5jBrurWh/DuMlu4WCp5mVDbSZdlhEuEYC7tx7c02evI65opSj6FiS77AwRgQeAYIEc89ufmKy1jg2XLDhS3btG0c/wCWOc5zSLQ22yGLZKA7hsYqxKgsF5iCwf2BHE0ys6mbTE7CzoTAJIdhhiCRuCqcRE9sYldJMrIQ9T68li0WDBnxuWdrqMcggMn1QCR33RGK5c+uP8XU3YyxIxEt8T8kwMxu+KeeNeqBrnkGfLSGuOFlQckbtuJAbd6SP+MfYUi1GtNzb622Q5uMe6BBvRs+o5iSBz7iR1unxJRXqWjk0Xtv2LF+zXpfmatNW5S3tUMFcAhmIi2pIAnPrMDEW/ea7p0CyLens2w4fy0VCwAElVCkwMDjjtNfPv7LXbXa1bD7gkPdubDtMDgbhkLLBcZzgivo3TWFRQqAKowAOBWyKfcw5JJvY31jWVadTd2KzRO0Ex7wJirizn/XeohdQfS7FWJwFjkEAE8H0nPz8VcfD+rNy0C3IO0++AOY+9c96b0E3rgvXxuJb1TySCr7RKyEkk4n6eQas/hyx5NwBcByVfEAnaWQ88gKw+QfgUiL3Lvgt9e14K9p5QKKK8mgAmiaTdU1bLqNKi3NnmG4NuzcH2qGIJ5U7QYII+x4pwDQBlRWM0TQBC6zqhbs3HMYVj6gSMKT6oB9MDPwK+b+rdRF6612StxGBVSDtEgsCGZpDIFgEj4Br6N61bQ22a4fQgLGRIEZ3RE4z+pmuE+M9DprOpjSuSCoMyNqswO4QoABiMHjPtheR0rKSEd+5LEjYzQxacwPYkgkz7Y7ZIzWpNcgkQRjkGRPb7Af7YqJd1QBIVQdoyMlT3+mfc8zgn3pbuPtnt79v1/7fNZ9NlRjeFtgCxz/AIQTgAkdsZLd/btWjYqEFQjZwGkhZESVII57Z7c1jp7x2cn1DM/6YPf7VGt3SMEkHvPBHtiaukyRhpdYy4b1xiAcATIUHOAeB3BP3qK7n0AAbFnscyRuJJyfpif9amaW+FSSoYMrbRGC8rJBAnBjAPYTPFLPM7SMZgE98wO54FWjfIGpS3a2T9gY/lRTKxqV2gFEJHJYMSe+SGHvRRq9CbPruiivJp5c8auH9b1z2rtzTm5cuG253XLkyzHMgEnant78yZmu23bgUEsQAMkkwB9yaovijWaXUkKbaMRgXWBBGfpUgg5+T8wwrF1sYyhTdGnpZVPi0cw1168EZras5UTABaPaY4FNOp6JtdbW2lyywu7QbhQN5YLA3DazJPEgn8ParhotHcVQE8tEBPpKkSPdYf75P3iptzpVu6WNyBJBB5ggyIn+vNcmGTRVcm+dSvyFlx2tBVfLghQIG4iRJVQckrA+ADxJFaTqCDcIiIX0sNyuk/wwkjCj14Aggg4jOPWtMba7WJe16vpgNJj6TGVKlvQRPEHtSy7eU7FZZtXIdOCHVoiUMMcbTHvuHcUJ3uV07ErwrplSRYHlqoAKCCGK+tXIUkqeBkSQWnkU06jeK2rn1YDb5UqxVZAZtxJ2BTiZ3RzEil/SdQ1tmt4KAhrYVURUV0vMEUpC7ZtBt+J8wE9og+M9cLeiKrjzGVCASygu25wXIHmHarDAgCfiG1qy7C4xukUHSaZnS/q3ui21sNcdSjES7EIolhALGMfGD3b+C+i6e9cK3iz6dztPlEqsBfqggMDu24EYGRitPXNg0A0/mbWv3nYHaSXNpUAQ7fp3XHOeAUpx+yroT6jVXCh26WwwV2H4yFA2L99sk9gfc46+K2JzrS2vkdl8M+GNLoUKaW0LYbLNks/tuY5MTgcCnUV4Kws3lYSpBEkSOJBIP6EEU8xmysLqyCOZHFbKh9VvhLN1jEKjHJgYB5PagCh+HupotvTWwmydihZEAbSoiMmIHbvzT5YUlgJKXEPEQC5tufgBWPPtVJ/eW8xGBIh1J2843ZOcY4+w/Oabl6N21Igkw9wtxJzlWbBPEGIrLdMalaOog17NLOga/wA6yrH6hh+PqHPBODyKZGtSFATUS1rQ/mKhBe2YYTw0SAY9xB/Ol/iLxLY0lk3bjqBJUZ/EOV9MksI+kCefYkcq1v7Vrju13S2yVtx5rNtUMnq2rtzmcgyTgiM0uU6dIbDFKa2Jv7SvG4s6rQuJVtPuuPY/EzMNpViDCgKInP1tE7SK5b4p8d6zXXd9y4yKrbrdtCQiQZUgd2H+I5+1Jtdcu3me/d3E3GLM5Bgkn3/pVk6V01f3dNyCLoeT+LHDifaQQR/Tm0pqKVhjwubdCHTeIdQpP8a6ZABBdiCBJEgnsSSPYmRXWv2d/taCxY6gzbTGy+SWicRc7x/m7d/euOdV0PlMIkqwlT/WtNq5iIBmrJpq0LlFxdM+rfF/TDfNrLeUNzMfMVLSwMO+NzH2jHHzPMfHnhbyRvN+0NwlLAJa4cqpCgkEriS0cxgkzVl8Oa7V6rpWl9Nu/pzbe1qQ283pQuq7ImR6VEwW7wTFUHVWAti7euk22UrtRSduRtWSrb7LLCHcRmVwQZqslfYoyvdR0nleUWQjeu5WYH1yqyVEwVU495JmtPT7G6LrW2ewCd31CSBAAdVaIJB4PBxTbq1+5dtWS4ItBW2SqFZktHmwTcJkElsk3BPvSjTaoyo3bbazEAHaCAGwSJx85I96W6TKgVZVaABt9TbmAMA7So4hpMEQTIH2MNbRf1MAF7Gft7ZPf25pnr2w9seuXktEFts7Z9RI+pj27TMCIz39+22zi2IVQ59QVUBAPBaBPbsODgUegEd70pkNsC4n3yQPaJ9qysXAUH0qTBBgYg+5x39v9Z26u6rQLaKB6vpn9PUew/vmtN0CWA9IxhmBOJjIA4+AP51BJkdU34SY/OPyg8UUvaxOQcdp5j9KKNKCkfaVYk17NYMYpzLnOvHXiUMTZtA3SLhTYhI9SbS3mMBhfXEDPOR2qvXusC2WJ2PcUbfSDsUxBCKxMAEMMcyal9W6zb0yXvLebrvdwCGFvzGUsSQSC0iFX47c1zvVXCea409WSVs6eOKiqPdT4qvrw5UDAUGAB2Ee1WPoPi14XzCw3RtJByOZmRjv844nKXwZ4f8A3nU77qnyrY3ZBhzMKPkYJP2pf+0rqwu6s2kUKmnm2I5LT65+JEAfBPc09Ycc5KCW9W2Unl0K2dk8P9Ws3/Tvm2ZnObk/nFtZ9snmR30df6Rc0+64ha/ZZSu0nv8Ahn/DcyQG4MiRIFcR6H15rR5IFdn8HeJzetMtwqU2wSWHqBnAB5wDmsmfDLFL0LQkpK4/QivbCzctrAeWYbGcSVg+aFzMAKQO5JJFVf8AaDfbzNJYgYwe236BAVcIBJgZJwT2FXnVaIIXv2ULyqb7SGSNskMgBjccgRnBUHuKH4yvBOoWldoRLatMghNzOxBgkSSADmSRPsKZ06vJZdSSp3RFvaH941mjQXEgEAJMtuu3blzftgSnqUc9hX0F4W8O2dDYFmwDElmY/U7n6nYjuY7YEACuJ6DXML2le2UuJafdu2Kp3JbQguo/iKp3N9RjNdt6F161qVG1lFwfXbn1KYUnHtDqZ9mFdbH7pi6h3L5s3eIeqppdNe1Fw+m0hb7kD0r9yYH51B8Hatm09q3dDi6iIHLkMbnpH8ZWUkMj5IP3BAIim120l5GR1V0O5WVgCDBIIIOCMVjrNFvAIOxl+hhyvuI7qYgjv9wCGGcl1Uv2h9VFuytoEb7pxzwpEn25I5xE+1Tr3XmtWrhvIouW2AKB43qcK6Fhw0GB8EEyDVW66Q91LlwliyklH+kYkC2Pwxgsc7iF+mCDWUqJSK50+7ca5blHQMwUsXgLu8pU9O3Gb3c8irn0myb2kssVKu6pcKsW9DsASpmDgysYqraPWKj2iiWJBtNu2bifSVJmZ9UAzmT85M8au+qqtstCKAPURwIHpUCKztoYiX4V609u42/atn0m9uLfwyyTncTB+nk8Nxwa6KrSMVy65qWR2JkMAHUSrQwJG6CskQQIxx81Z/DvUA1wGRtYEZO0K07gEQ/4pB/vLYSKNHLP276BrepRmcixcU3FXGLnoS9tWQSSFtH2Enic8xF3yxctw671CurDOGBntkQcfcV9Hftp6CNT053H16ci6p4hRi5nsNpn/pr5mNg8sQCf1/OOPzplE6nSOua7So1nYBCEbNvEDapj5wRS+5pN1kWp2gCMDIERA9sY+1bvDpP7laL4b1Nkkkzw2exGfzrT1PVQBmK5c21OjtY/FBS9BZ13oytZCjLKPSf77VSm6fdXm2/thSf6V06zLhSsGefj35wKY6XrelsROocv+L93RWj2Ac22mtfTSk16GDrIQUvUYfsU1r6TQO17yxZe/dibm24rqiAqLTCGJKnAIMxgzjati6bKPpXWyl255y2x5Ksg2Hg7BPl7CA3q+uZ2g1I0PX9LqiFNy3eI4F635dwfkYVz9iDU7U6Qeablm69i6wO/1M6XPSwUkbgykFiZUicgg9tJi0nFuq+Ib6odNuOwXGY2yZm4QEYs/LzH5yYwcx7PSjt3XTzwoxH5CpqeEL9i+P3lYydpGVeOWUjtmI5HBApodKWaApb/ACjmPgd/tis+TKlKkasPTOUbYhOmCwQzrBBBmcjI+QfaDUVVQDJYtORBx7EENmc4IEe55D/9xLH0kkFQybhyp4rW/RWf0zsf8Lz/ACMdqFkT5K5emkuEKbXTWY5DT6SNqtEZ+ODnNbbnQ3YAu9tMSMkmJIPAgxE49orTct6zSOxupc2Kw3Ey1szMEP8ASZExnNOt5YcqAIwUIEGQIIXLAGc9iKieqLVcGVRE1zpzfguWiPlR7kfinP517W4XVt+hGIA/zgEn3I969qbf5RNI+r1vqfpIJiYB/uK8uKHQg5VhH3BHv9q5b4g8Tvp/+GbMBzs3JD7hDkel5edxBPpgNBU5NI9L1dpJS6V3SYtuyAEkkgKGwJn9PtN/axumW0yfuqyO3RINw3bbW73mNsRxkIu0MwmSAdw78dzWnV+HfSWg8f3Jpxpbj3LhvPLLbSCzE5d2gy55/hoBkwPTNPrl1GTbMGIIg7v/ALYnsa4nUNxnszpYp6oJi7pdsJZt+v0Cxaj0gwCsADInkyT/AK1ynxj4c1A6heVLVy55zvdtFVLb0Zt0gjGJg+xq5X+tG3p/3dwQ1tiit7rPH8v61F0Pi11ARjKDscgdp/7U7p8k8U5NK7Iy4lNIU+Hv2a6h3VtUvlWuXyNwj8JH4Scf3MX7rfU9HprAtpE2wNm0wQR/mBBH5f7VWR12/qJW2YJC72YjsG+JPJwJOTipOh0g07bo86+bZYKJ8xSQdkWoBtqe9xmDARAWQSZHkyyTn9EWhjjjRN0RuE+dqPNW2Vbb9QKSNo3PlxcuEwuMS5EGBVR8WMV1lkmRutLCzJADONu5VAJAxuCiYnvV6TogS6puCSpItKCzm3uglQxyxkN6zDHE7apn7QrJbU23JAUDYCM8BLjYjMG9z3M4ERTenmnk8PkRKKdWJE1Wy60KV9MAekgsEJBLBVBX1jt3+1Xf9kXiA29Tqb1xj5RsEsCc/wAP1W4k8QLv23dq53qbjG81vc2w5APuUjdHYkD+lWLwNeZHBZcEJtJ4P+JffIaP1re5aVYh4VJ18TtPgPxN5m63eYbmZmQ4gzLMg+QZP2n2q71x7SaNnupbmPMtlge/pdLbyO5i4PaZ+9Xq11VrOgF3zFfC+U5UwymNm4AyTGOfY+9WhJ8MyyS7Cz9qupK2UFsEXf4jo4UGAgDMpJPDYBXvjIiarfW7t7zra7kRjaQmJcB3yxyRuAuXFGYJ4xzW3q3UW1i3HuKki06qiF4kZAaTJefpO1fmd1QdT1B/Kc7rggqD8ASqj1YT6mBAj8oFROSDS1yiEmjK+sBoGzEDBXftQnjcsEiYORIEid126NpJ9UT6iS4EHmeABjEjntWnr3WGRHuXPUAwMM4+qDIGREf8vftFU2714uXY3PTOATMqYhSo5GPjnv2U9+CJOi33es2iNrSFWDtUEDIj1KZVcDBkCp/T+oWyEs279tLzEKm24QZzBUuF3sC0didoAEkzy9bpJg7drZ3NHHAjPMn78fNZ6Lw4Lgdr14Icn1DER6W5BGexERx8TFV7zDHrm9kfSum6zZ1KLZuAq963D2p3FNyMWDMMYAyeJI96+Wer6W5p3uWbiruDQWIEypZCAewkHA+PauuXf/UdPp0bdbZ1X1uj+obQo3bSB2IJEMZJ47cv8RarexvEhrrsGZuZJESfnB9+f1dqerS0RBqV0ZdE6xtQLcJBlQpOAQQok4ztCKJ9iab3tPc1d0raB2LG54kLPA+WPYSOK39G/Z1fuku95rVo4VmQ+Yw9/LLDZ+ZHPFdI6X4Z02ntLbCm5tzuuAsSe7QPT/I4iqvDGU9Rpj1MlDQVfQeHHdAoQlB2kNPyYxP6Cm9roxtiBZI/JSf0V5/QGn9y+B9MD7CP6VFu9QPenKkqQh3J2yl9c6dw8D4I/vn4NT+k9RbYs+ogkEfaIIPY/wB/NONZdRgQczz/AL/equl86d2ESCf94I+aOQLf5y3UKuJHcdwezD2Pz/pVN6jaazdj8Q/F/iHYgfIqdZ6kAQw7/UP77fFa/Fr7rHnJE2/q/wCQ88ZwYP2LVnz4tatcmzpM6g9MuGQLWtUFmIAJ5NSelodQ38NSRySB+f8Af9xTbNy5ePlW4Z29pgDuzGMAdzXR+lLZ09tbYBeBBYiAfy5j4pGLC78Ro6nOqqI403Q1KFLgUqwgqwkEcwQfnP5Cqj41/Z0SBe0H1AQ9kMcjsbe489ts5xFWNurDtA+2Kxt9aAzvWPvW5HLkcLu3bikq24FTBBkFSMEEdiPaiu76rTabUHzL1i1daANzKGJA4z3oqaKlR1es1Oku29PfvKtm3ta1sUC3HqZCrFW3ExO4zBLZU7jUnrmpFy+w072WUsXF1FkuxMncysVdh27gfnSjX9btawi0bQ3wpLqcIwRy0biwuJO2MQBMfVNbvD+XFtkJIVskf4RcYAoQCx3QCD8D4rHkNPTXqbXYuHS9CCiqboLbWZ1T1k+oMCqJJJ2gQACcHmZrzUdQtWT5aAFojaJdhwPUi/w7RyDJP5Uk6/1q4qpbTfbtthQvpa4ABleGKnvChZXk8Ut6VoHYxAtgbSYB3QwjLIvp9IJ/D8zNc/2d3KRsb3H6N5vKZyrKRLnBwWAIDHnaqE4BAAEiJd6DakMEVA5KgOCZIBJ2IT6iIkgNAG4swHEjQ622T5WmFu4wE77mbVsDA3Ogzk8LCz3HewWdBc2Bytx7kruuAgyAxK7GQhUAB4EA5n3qHP2f5+UQJrHRWG0km0CPosqLTALJXewAY9xG5YIHMiHPT9EqQrWAgttIyORhRtEyxkZJnPeh7qhCl25bMHcNn/EBE5KgwD6jmFEnmsBea7hVYrkSXYe0Hfy7YOQCsYBySUTnKXJZI3XNSCC/I5Z8xHJ2BuSTGFEEgZPB5j44tl7iMNzIh5IIMv6+5mCQSJz71YuseLB++W9Omy6FLeacBC+0woZmAO3MksMxERJVeNrd392RnUIN+4LP0sAAxEn1Yx3iOe51YIPHON9yqkpJtb0Vlr5UbgRsJTcu0Z2ltp3duYj5q8dZ6Xb0tlb5uJttMs2wZLzwi+0kDnsCaoaXFFqXXcoO0qDtJ3BirTBwCv8AQU78WdVfUdP024ybZUv7kMrLaY590cfmvvXXxY4Ti9S3S2MvW5MsZrS9m9/g0aNL+0vWJdS4BZJSQFKYhmVmWZmCVHftVh1HjFr+ksWm/h2rarAEzAG3cxP1HBAj5rmFu40FRwSMQDJHHae9XHW9Cvae0jESNk3Rz5fG5WAghQCDuyPVz7mTG5RtduTNCUFNKTry9S2aHqxkTdJMYJiKSeMPFd+1ctFAittaWAMtBAAOe0fzpH+9v5aLYsh2G7KbmbbzwpIIB/EAO00m6jq2umHMFJAB57SCffHek4sTUr7GrPkTjRf9J4wuPLoNiHCyltn7+oOU9LZ5z+VLdT5Fx/Me2zOeSXIk9ydsEkxmTVd0fVQqqp7AD/SD8/71LXqYPsaibyJkwjjcUO9NqLKGUsWx+U4PP1TU631NZnYs/wDKs/GYmarKa1aYdLvrJOMDFJlNpWaMcE3pRbF6uxHrk94Oef8AetRu6ckE2ghBkNbYowJMkjbwZApX++LWD6iRilrNNu2x3sMaXBZrWp3fRrNWnwTbcf8A5LZNTb/XvJWXfzF/FKjeB3IKABo/w7ZPY9jz651Ap96W6jqjHk0+OSZnlhh2OparqQOQR7yO49/0zSy91OeCKq3h7WebZ2zm2Sv/AE8r/Ix+VTC/p4yOfuMGtlmGhunURMNwe/tUPqGpGO+aVfvE961HUbjQQ0ObW0/FSrdqAVaDbcFG+xBH9CR+dJ7TGpFt37NAPvxUkGrwxoRphdSSzhoLRELyvc8yW/OmlzUUahRHmD8cbu/qA2iPyH8qX3nwSeP7x8mk/wCQ+vCbbt8fFRX6iAckD3J7fYcs3zUW9cNKNZqCXAHYf1/v+dOQhliHUwOAij/MWk/JCEAfavKQrfI/Ei/Bj/U0UFSdpv8A3Gq/hWdr3YRFXAAC+rAWORvwMAHmZL7pmiVbV1wSBJt3VYRctwwEAgQDAfEz9PyBXvCdwK7sw3g23SMg5Ewp3DO1WzOBn4L7o+sAti3vuMFuAnaQdu9L2SdoIJ2zuMzgiK52Zu9jo9Nh03L5EfVebdvts/8AjVN25oKq4zPPCngEGByeaka1fLXZcuhWYESw9KYG11tD6+JElhxJEEHDw/qR+8ai35fmNut9p2pb3IzM204Hpx3JjNarmjvXdQjBjp9OVueUctBKeX9JjYr7pAJ4U5xSlBvJp2SRfqJKCbLJY8QWmfybw/i7VIZVbY2CVe3A3W/xGD9JUiT33pZsOQPMtgwIU7CWHOJ9TY+ZEjiqJpuovqXW/Zbyr9rd9RLKQTuMMfpIaTIEZ+Kc9F8QC4R5rBdmHG0GXFu2i7lnA3ByXBB4EilZMDW6+fx/6UhMtVoac8ea5G2Ah3KN2Fj1BcgzPGZwM1s8sXCAS7DBa1vk53BQ9p48xcHAEyPx9oDdWUMYYR5jKGAm0xQIw2keoQI9xg899ou27jKbjjyw1sKSHVhBM+VdUgCQ2Vif1EZ/de/9jCk+L7aabWbATtDpcS26SCt9R5wZj6uQMNkZ54E3xPba9pVuKZNsgPHcOpUf9IjA+TPao/7SektCXpa4VAS455EgFdwChcNuEr2ImCRK7wp13lHypG11917H5j+/cdBuUsccke2zEYqjOUH33FXRNMlxCLpYbiAoUwWK8qBtYlsjAUnI96s3SjauMUS3tVbbWmtuZMo25FdWJIIAuHgTJHIk1bq+mOmvMoc7HAKkSNykz+vvQnWGtNadNqeVtZFUHa5IIutcBnc7YBMxGAI46GCajNTQnPjlODT+Hw8i46PR2rLo6WEVlI9QkmY7EzHIOI5qzfurG1ceTKDzLBWM7R6pO0iBIWDzJ7CkNu8lxRctOCpggMROYlTnleD8g0+6Vct3LVvzG2lN1tjkeh4b6h3kHB/89/qG1gvCufJHmsaTy1lfHmbumayxddr6lT5m30kDeCCTcQMMssqJEDBXGRO3qmhs3BFxBcRoAl0XI9UD3OO3z7mue9MVtOBuKhrbAMFMwVYKADxyIg54rofQra3xc01x2VQrqCsSSTtPIM7fb5HzXPy4Xmxam90bsGT2OSkrTKp4k0OmuAJ5Nm021lViqoFlSbXrkBoIMrnkDtVdti09+5aKB1UqFOJ2+YgBBHfa32zTzrmhuC3at3LgcszhcY2QQCDzkGf0qG92+iu17a8+WxuAZJUKp3gET6UER7+5rjRcVFQvc7ElFZE1wKL3QA0lGKQ+w7gSqkkQN3IG1u8nB5zEL/0vU27m0LLbd2CMr6c5j/EP1p5qtWwTUH0zu3nuZCLABnIleftnIqRqNYRettK//Io4j1BWz8/w+cRB4ijU+5qcKVr83K2+ruCQ6OCv1SpBX7+1ZW+s4g05saplu3fUwLLbJiATAuJ7EA/biKjeITuW2FK7mloAJO2CQ3q4/EZHpH5QIUIydUXlOUI22ItT1GTUG/fqV1K2ZjZbUyfUoiYweDtifYCljKa1RxpGCXUOXBYvBOoi49uY3LI+6n/Y/wAqsmrlVPcTk/cCqR4eu7dRbPzH6girdq9cNlwNCgRn+++asxceCBf1G1ZrDRXeKWHU7j3xx/vUuy/FSgbLRpDuFSIilOgu01s6gHBxUkDHQvvVrZ5OVn35/wBqSXgZ9WWGI7L7gD+zUrzdrAjsf7/pWnxFqApW4QYfmAMMOZ+4/oapJdxkH2Fmpeqyr72Zs84+3A/lTHX9SRkfa3qiADIOcTmlNkQMCroVImoQBwK8qPL+w/X/ALUVYpZc/DHSx/6dfcMpu79wJYD/AIQ3C3JwNwuXAf8AnHtTC0bdy1b8ltysudn1CfKHq2kkQbmRiATXMdbckxAxP5/OMVd/DLsNOreru7GPSf4hWCexASf965+XC143Lvx/o29NNuVLgU6LVG5qrihggvhpn5YvA9ieJ7SauvWb+6LVqeGITIa0ZglY9OPUMg+wmuY2G/jKeYIx78CKvmr6zv3MMekkcHkj6iRk4HtNJ6mLUoteRoi7cviVcdP8m/cIk21Mqed55UfJ/wD5qReslLJJtkOXA87dAV5JdWBMfAJxiOaslvVWmvOjGXWGR+DGwQYPOTgrI9hkVh0+6qeZsRypcgkHcZZT9KkEEmWx3zGQSbLqZJ3KPZfMVLBGSqLE/T+ruEYXH/izdgkgBvMBR5nG6J9j7T2seiv3Gubhc8pHBi2qzOF3FrUEEGCc88j2qHc8P2TtCRLM020YssFZEQGKkbTz/iGPao2Nfdsv5NwlV4hsgjtOIdT25Hce9Tphmtw+hClKFRn9TqtvWW3U2TNxX3K7SsvMhmkKFYgsAfwiR2JFc7u9GFnXeTauJcxJdSdse5kAyO8Y7/awdLO6AoLMxUTKljtzMcsIj2FWHpXh1NO51DnddKgESIUhRiPf3k9uwk1nWVY7XmuPUfLGnUimeM9Gu1FXJQET/oTxmIjsePxVUSQyxief5cVfPFGtt+d5Jy5k3D2Q8LbBx6wCxOBBKjBWBSupaM2nE4mD9pAP9D/WtmCTpJ8lZq1fbubuja17NzapUzAKk4aeBIBhvY9j+ddb8PdX01201sMoV8orEbw4kKGkAbhwe2SJyI5H03R73R1ZZVlJBIAkZ5JgEgHnGDVl8N6JEveX5ltmuDdbDqfUAWWefSzQTtBnE7lOD0MfUSitN/8ADmdR06luufujV4p1X/udRa+ki4NwBOSCdrLjiCCfk/FOOkddFpFYfULbqcyRyQZ9wQpH2ivfG3hxwBqU9TlCbqjMqv4hj6oBn4A+ao+nuPdV1tCSELc5gESFA5NPc0rm3ytvmZ4Ynl0xguH9hz0rr17UaltzAKwPlhiECgEAAE4Jjn3IqZqdUcKw8xnkC2hDFsDBImAZ/wDFV3oHSGfczISBgBtwzzIiOP8AWnmj6Q6MLiFrdwSZRyR3H4pnB71yMqx6rO50v6bmy1koZafrNpHYoUDYmFhsA/jLEmtuq1NloZ0E8ggbSJBHKkdif1qsa/orKMLeZg0m4SCoBySEXJ/7Uv1tpjBsee6RyynnvECI/vNRHEm7THZfaQuMofn58iyubBfeL0GNpDAnvP1Lkd/fmlPVOlXXcta2uO2xhIA/y4P6VAGgvED+G245C7hvfsNlv6mz7DtWnTaoqeSD+lNUZQ3McsiyrSyNqrbqxFzcCeScn5/OpN6yqogC5Kgkk5BbIBzEbYOQO/saZHrG8bbqpdHbcJI+x5FZtqLLMWKkEnccyCYicz2xFX9oLjhqxbptAVupAk/UAGBn2GDhsfSc/FedVulmycdo4jsaZnUqvqVjIjEgTEkSAOZJM/5j70u6pcDwy8H+R7ipjJsieNQSpkPdEGmNpsClZFTNI+KaJY50d2mb8SKSadqa6K92oIRMt3Swjv8A3FZ6y152mdBllG5R8jMfnkfnUYGDipXTL0PEx/eKhosnTs5uZJmpFvUkYKzUzxHpRZ1DqBCzuX/lbIH5GR+VQUuD3j71YXLdktOoCPpaitQD9gpooIDr9lUvMi5CwDgjMSec8mPyqz6aV0akT/wmHwJtlpJ/xfxMfn+VP193fcuN/iZiPzJirb1IhLToC2ABt7QoW0DPbg/rSM3ZGzpPeb9Cro8Mx9v9xTzpmu80P+EBNkFvqBK4Jxj+mOOaQ2+H/L+prPS3igVh/iJPyIXFE4KS9SVNpp9nZdk11lzfQtb80XSykIx3DaBuQKZ5BxE/Hao/SNYFuupbyre3FxwZYoZOAQy4bicz3MQgsXt157qQSWJC8ED3HY4kQOMRTXXMAUvAK4GGViYgxkgEH3kSKyygoun3+4xSb39f4LanVrSo224CNw3LbKAAnttYljxkkSO/OU3iToZ1SC5aK70GVJMm2YW3BPYbWiTJk/mk0evJvbG2EQSBHpGCY2n0xAmOOxmrJd1vlKHV/XnceGO6J3AHHAA44j8JAQ4PDJSjyXVZI0x30l7WjsZaNphn5ZmgEKAMk4kAds8SQp1niO/e/h6S35YOA8wxif8A5J2p3wmR/iqvdK1g1N0bzKIpO3tJOcd5jPvA+asmo1uwhgwUWx6udqiCJAXgcCPc/otx0Tpq5DItNbFb1fRb1uyWubdygsNpBiMg4/OojkXbZ3ghoEAj/mMD7lpn4q6XOs+ehm5vBPJEe3E4x+R54gkU/W6YC68MQwExyNv+n3+K0Ypyk2pbMhoVpqjbAQiV3BoAABifqMevkD25985ai+5XfJcACD/9M+mIj6cWwB8CmZsIU/zD6gYgjEcZHBgjuaThXQHnbjcP6SK1xnqF+yUefr5F48IeOQiouqWMkrdjDRsBDADIhRn9fg0nRbVjVah7LI9htvkMrSAreorjgqYXOcVQbtkNlTB9qn6G96HBHpAkK2V4CknvyRlcjdTZzc4aSmDT02f21X9m6OiKQeM/IzXhWqF03rRTKFgFWIMso4jgYyMfc1nrurm6vrIgTHl3Sk8ZIdT/AKc1l/bb8nd/99KHueL47f3/AAXdsYPNKj1IXZW1uDDMXLTw4kYDA+kjJypmO3dFp+rMMxakKAGuXlYgCYELE/Ufk/lUV1Ziz3dSYgMUtbzAjsCVUfqabDDCO/Jy+q/Vup6mLivCvT+/6NviFfKfc9tCzGcXGbgc7SqmMfatV221zY+pYW0xtAWCwJE7N2SP8xlR/I7LWvtgg2bIQASLrjewachjEKInIkiQZ5rO7aBZiJuOVkiRtiYDsSBMTMzgHkRTXI5sce5GbpLqAwUkMYVYJbgE8CDBMTwce9aGAUwZBGP05g8H8qnfvAtq6223sAf4kCADG4oe0j0kg5gR7lRrdQ21UMRyYBGRjk896o4ahyyaUbnuCtO4bfs39R/2qDuPvWdt+RV4woXPKpEit+nFRkqbZXFXEkywan6V6W2zUyyaCRpcPfsa0s8NNZ23lajX2oBmHiq2LiWrsTEo3uO65/X9ar9vpxIlRvHcTDD/AENWuwPNR7Z5YY/5hlT+tV3T3NjdwDz8UPgr3PdNCiNrrngj/tRU3z69pQ7b0Emn6azGDAHPOY/IGrB1tiLZ55wPYE7sZ+P5fp5RSpyetI24cUVgU1y7/gr6liNqwBPsP68ms7ei9zRRUzm1wN6bpsc95EzT2QpBgGPepth23MGyPY5xA5PceoD3oopN2nY3q8UYKLiqNuj6cvmF1EBbYA+7ME45kbuae6for6n6R6B6eR7Yx7wP/FFFY8+WS3M+OKVm7oens9O81Wub7uPMwQoyV2glWn2+kjNMVuDVIyAoLZGWC+mcAekIk5B/BMMRuHf2iiTen2ncIxS8PYRWtNptMnkC69y4zTu2QvzAmYjOe9QeqdPF6T5gUjkQTiAZx8H5nGARRRTIyaqd7svpVaexFuaEF1IcE7YAAIkmI3SI5PzUR9Yt0bIG4SJA55gg8wTGD/4KK043qjb7FZeGSXmQ+oaM2yCpx78TzmJwajW9TzuE8D55n/T+dFFPxPUtzPnWh7GQtKwJHtJAxWC4wcg8fHyP0z+VeUVZPcpkitCZ6tgbip/l/vBjNNrGmKbFZZJMKTGDMrPIZZIxjvRRRbFJ1wQtU9sMZdmMQVUQN3B9Tcj8u1Z6rUOV8ssR9IKg4JgnPvzRRVqBzbdGJ0kN5eNxAz22wG3TzJ+3ao3WFAuQOAoFeUVVPx16Gp44rpNfdyr6EGiiimnOJenGKnRwBRRUko22jUyyaKKgknad+1ar5waKKAZq0uoKsKi9cRfNMY3jePzkN/MH9aKKnuQ0QPMI5ooooohM/9k="/>
          <p:cNvSpPr>
            <a:spLocks noChangeAspect="1" noChangeArrowheads="1"/>
          </p:cNvSpPr>
          <p:nvPr/>
        </p:nvSpPr>
        <p:spPr bwMode="auto">
          <a:xfrm>
            <a:off x="1714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AutoShape 6" descr="https://encrypted-tbn1.gstatic.com/images?q=tbn:ANd9GcTX94HSbqeHh0Bm36ciMtigfp0_pHyZVu5r72CQLKojuaF38tmgYw"/>
          <p:cNvSpPr>
            <a:spLocks noChangeAspect="1" noChangeArrowheads="1"/>
          </p:cNvSpPr>
          <p:nvPr/>
        </p:nvSpPr>
        <p:spPr bwMode="auto">
          <a:xfrm>
            <a:off x="1714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252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4" descr="http://www.bpsthai.org/BPS_Images/Contest/Results/2010/Chachoengsao_2010/Win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22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207569" y="44624"/>
            <a:ext cx="7704855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5400" spc="600" dirty="0">
                <a:cs typeface="+mj-cs"/>
              </a:rPr>
              <a:t>ความสำคัญต่อการท่องเที่ยว</a:t>
            </a:r>
          </a:p>
        </p:txBody>
      </p:sp>
      <p:pic>
        <p:nvPicPr>
          <p:cNvPr id="8194" name="Picture 2" descr="http://en.isnhotnews.com/wp-content/uploads/2012/04/songkran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124744"/>
            <a:ext cx="4286250" cy="3057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://images.thezooom.com/uploads/2013/02/Yi-Peng-Lantern-Festival-in-Thailand.jpg"/>
          <p:cNvSpPr>
            <a:spLocks noChangeAspect="1" noChangeArrowheads="1"/>
          </p:cNvSpPr>
          <p:nvPr/>
        </p:nvSpPr>
        <p:spPr bwMode="auto">
          <a:xfrm>
            <a:off x="1714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AutoShape 6" descr="http://images.thezooom.com/uploads/2013/02/Yi-Peng-Lantern-Festival-in-Thailand.jpg"/>
          <p:cNvSpPr>
            <a:spLocks noChangeAspect="1" noChangeArrowheads="1"/>
          </p:cNvSpPr>
          <p:nvPr/>
        </p:nvSpPr>
        <p:spPr bwMode="auto">
          <a:xfrm>
            <a:off x="1866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7" name="AutoShape 8" descr="http://images.thezooom.com/uploads/2013/02/Yi-Peng-Lantern-Festival-in-Thailand.jpg"/>
          <p:cNvSpPr>
            <a:spLocks noChangeAspect="1" noChangeArrowheads="1"/>
          </p:cNvSpPr>
          <p:nvPr/>
        </p:nvSpPr>
        <p:spPr bwMode="auto">
          <a:xfrm>
            <a:off x="2019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8202" name="Picture 10" descr="http://www.tiewpakklang.com/wp-content/uploads/2014/03/%E0%B8%9B%E0%B8%A3%E0%B8%B0%E0%B9%80%E0%B8%9E%E0%B8%93%E0%B8%B5%E0%B8%9C%E0%B8%B5%E0%B8%95%E0%B8%B2%E0%B9%82%E0%B8%82%E0%B8%99-%E0%B8%AD%E0%B8%B5%E0%B8%AA%E0%B8%B2%E0%B8%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406" y="1196753"/>
            <a:ext cx="4331074" cy="2800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74"/>
          <a:stretch/>
        </p:blipFill>
        <p:spPr>
          <a:xfrm>
            <a:off x="2927647" y="4077073"/>
            <a:ext cx="6264696" cy="2561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805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2346960" y="188640"/>
            <a:ext cx="7520940" cy="10470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8000" dirty="0">
                <a:cs typeface="+mj-cs"/>
              </a:rPr>
              <a:t>ประเพณีแห่นางแมว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2438400"/>
            <a:ext cx="6202876" cy="3651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2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42" name="Picture 2" descr="https://upload.wikimedia.org/wikipedia/commons/5/5c/Korat_Famil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260648"/>
            <a:ext cx="5088565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2423592" y="5595099"/>
            <a:ext cx="280831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4400" spc="300" dirty="0">
                <a:cs typeface="+mj-cs"/>
              </a:rPr>
              <a:t>แมวสีสวาด</a:t>
            </a:r>
          </a:p>
        </p:txBody>
      </p:sp>
      <p:pic>
        <p:nvPicPr>
          <p:cNvPr id="10244" name="Picture 4" descr="http://f.ptcdn.info/120/026/000/1417441088-J421732220-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5" y="2420888"/>
            <a:ext cx="4416491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50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ชุมชน หมายถึง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897" y="2129062"/>
            <a:ext cx="10894375" cy="2064116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th-TH" sz="4000" dirty="0" smtClean="0">
                <a:solidFill>
                  <a:srgbClr val="FF0000"/>
                </a:solidFill>
              </a:rPr>
              <a:t>เขตพื้นที่ระดับของความคุ้นเคยและการติดต่อระหว่างบุคคล ตลอดจนพื้นฐานความยึดเหนี่ยว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172" y="3030584"/>
            <a:ext cx="5168401" cy="344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ชื่อเรื่อง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1266" name="Picture 2" descr="http://www.khaosod.co.th/online/2010/04/12712972951271297306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3429001"/>
            <a:ext cx="5043607" cy="3309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xn--k3cpjt9d6a4e.net/wp-content/uploads/2014/10/995j75jgab9b5e7ii569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16633"/>
            <a:ext cx="6765776" cy="3515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farm1.staticflickr.com/465/18523897550_3db7f779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3732198"/>
            <a:ext cx="3916216" cy="2937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12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" name="Picture 2" descr="http://www.manager.co.th/asp-bin/Image.aspx?ID=27442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6" descr="http://www.matichon.co.th/online/2011/08/13130600651313061168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0"/>
            <a:ext cx="3352800" cy="25532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505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6388" name="Picture 4" descr="http://www.manager.co.th/asp-bin/Image.aspx?ID=30821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2688" y="0"/>
            <a:ext cx="916531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928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40" y="83440"/>
            <a:ext cx="6604060" cy="677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1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ความสำคัญของนันทนาการ</a:t>
            </a:r>
            <a:r>
              <a:rPr lang="th-TH" dirty="0" smtClean="0"/>
              <a:t>ชุมชน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9246" y="2325190"/>
            <a:ext cx="9575025" cy="2534194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4000" dirty="0" smtClean="0">
                <a:solidFill>
                  <a:srgbClr val="FF0000"/>
                </a:solidFill>
              </a:rPr>
              <a:t>1</a:t>
            </a:r>
            <a:r>
              <a:rPr lang="th-TH" sz="4000" dirty="0">
                <a:solidFill>
                  <a:srgbClr val="FF0000"/>
                </a:solidFill>
              </a:rPr>
              <a:t>. ช่วยสร้างคนให้เป็นสมาชิกที่ดีมีเหตุผล</a:t>
            </a:r>
            <a:br>
              <a:rPr lang="th-TH" sz="4000" dirty="0">
                <a:solidFill>
                  <a:srgbClr val="FF0000"/>
                </a:solidFill>
              </a:rPr>
            </a:br>
            <a:r>
              <a:rPr lang="th-TH" sz="4000" dirty="0">
                <a:solidFill>
                  <a:srgbClr val="FF0000"/>
                </a:solidFill>
              </a:rPr>
              <a:t>2. ลดปัญหาอาชญากรรม</a:t>
            </a:r>
            <a:br>
              <a:rPr lang="th-TH" sz="4000" dirty="0">
                <a:solidFill>
                  <a:srgbClr val="FF0000"/>
                </a:solidFill>
              </a:rPr>
            </a:br>
            <a:r>
              <a:rPr lang="th-TH" sz="4000" dirty="0">
                <a:solidFill>
                  <a:srgbClr val="FF0000"/>
                </a:solidFill>
              </a:rPr>
              <a:t>3. ช่วยให้เกิดสภาพแวดล้อมที่ดี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010" y="3532033"/>
            <a:ext cx="4298769" cy="322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0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701" y="163397"/>
            <a:ext cx="8770571" cy="1560716"/>
          </a:xfrm>
        </p:spPr>
        <p:txBody>
          <a:bodyPr/>
          <a:lstStyle/>
          <a:p>
            <a:r>
              <a:rPr lang="th-TH" dirty="0"/>
              <a:t>รูปแบบของนันทนาการชุมชน</a:t>
            </a:r>
            <a:br>
              <a:rPr lang="th-TH" dirty="0"/>
            </a:br>
            <a:r>
              <a:rPr lang="th-TH" dirty="0"/>
              <a:t>ลักษณะของนันทนาการในชุมชน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823" y="1502230"/>
            <a:ext cx="11325449" cy="5199016"/>
          </a:xfrm>
          <a:solidFill>
            <a:srgbClr val="92D050"/>
          </a:solidFill>
        </p:spPr>
        <p:txBody>
          <a:bodyPr>
            <a:normAutofit fontScale="85000" lnSpcReduction="10000"/>
          </a:bodyPr>
          <a:lstStyle/>
          <a:p>
            <a:r>
              <a:rPr lang="th-TH" dirty="0"/>
              <a:t/>
            </a:r>
            <a:br>
              <a:rPr lang="th-TH" dirty="0"/>
            </a:br>
            <a:r>
              <a:rPr lang="th-TH" sz="4300" dirty="0">
                <a:solidFill>
                  <a:srgbClr val="FF0000"/>
                </a:solidFill>
              </a:rPr>
              <a:t>1. ต้องไม่ขัดต่อขนบธรรมเนียม ประเพณี และกฎหมายของชุมชน หรือท้องถิ่นนั้น</a:t>
            </a:r>
            <a:br>
              <a:rPr lang="th-TH" sz="4300" dirty="0">
                <a:solidFill>
                  <a:srgbClr val="FF0000"/>
                </a:solidFill>
              </a:rPr>
            </a:br>
            <a:r>
              <a:rPr lang="th-TH" sz="4300" dirty="0">
                <a:solidFill>
                  <a:srgbClr val="FF0000"/>
                </a:solidFill>
              </a:rPr>
              <a:t>2. ต้องไม่ก่อให้เกิดความเสียหายแก่ตนเองผู้อื่นและส่วนรวม ทั้งทางร่างกาย จิตใจและทรัพย์สิน</a:t>
            </a:r>
            <a:br>
              <a:rPr lang="th-TH" sz="4300" dirty="0">
                <a:solidFill>
                  <a:srgbClr val="FF0000"/>
                </a:solidFill>
              </a:rPr>
            </a:br>
            <a:r>
              <a:rPr lang="th-TH" sz="4300" dirty="0">
                <a:solidFill>
                  <a:srgbClr val="FF0000"/>
                </a:solidFill>
              </a:rPr>
              <a:t>3. ต้องไม่เป็นอบายมุข</a:t>
            </a:r>
            <a:br>
              <a:rPr lang="th-TH" sz="4300" dirty="0">
                <a:solidFill>
                  <a:srgbClr val="FF0000"/>
                </a:solidFill>
              </a:rPr>
            </a:br>
            <a:r>
              <a:rPr lang="th-TH" sz="4300" dirty="0">
                <a:solidFill>
                  <a:srgbClr val="FF0000"/>
                </a:solidFill>
              </a:rPr>
              <a:t>4. ต้องไม่ก่อความเสียหายแก่งานประจำ</a:t>
            </a:r>
            <a:br>
              <a:rPr lang="th-TH" sz="4300" dirty="0">
                <a:solidFill>
                  <a:srgbClr val="FF0000"/>
                </a:solidFill>
              </a:rPr>
            </a:br>
            <a:r>
              <a:rPr lang="th-TH" sz="4300" dirty="0">
                <a:solidFill>
                  <a:srgbClr val="FF0000"/>
                </a:solidFill>
              </a:rPr>
              <a:t>5. ต้องมีคุณค่าและเป็นประโยชน์ต่อสังคม </a:t>
            </a:r>
            <a:br>
              <a:rPr lang="th-TH" sz="4300" dirty="0">
                <a:solidFill>
                  <a:srgbClr val="FF0000"/>
                </a:solidFill>
              </a:rPr>
            </a:br>
            <a:r>
              <a:rPr lang="th-TH" sz="4300" dirty="0">
                <a:solidFill>
                  <a:srgbClr val="FF0000"/>
                </a:solidFill>
              </a:rPr>
              <a:t>6. ต้องไม่ก่อให้เกิดความแตกแยกในหมู่</a:t>
            </a:r>
            <a:r>
              <a:rPr lang="th-TH" sz="4300" dirty="0" smtClean="0">
                <a:solidFill>
                  <a:srgbClr val="FF0000"/>
                </a:solidFill>
              </a:rPr>
              <a:t>เหล่า</a:t>
            </a:r>
            <a:r>
              <a:rPr lang="th-TH" sz="4300" dirty="0">
                <a:solidFill>
                  <a:srgbClr val="FF0000"/>
                </a:solidFill>
              </a:rPr>
              <a:t>แ</a:t>
            </a:r>
            <a:r>
              <a:rPr lang="th-TH" sz="4300" dirty="0" smtClean="0">
                <a:solidFill>
                  <a:srgbClr val="FF0000"/>
                </a:solidFill>
              </a:rPr>
              <a:t>ละ</a:t>
            </a:r>
            <a:r>
              <a:rPr lang="th-TH" sz="4300" dirty="0">
                <a:solidFill>
                  <a:srgbClr val="FF0000"/>
                </a:solidFill>
              </a:rPr>
              <a:t>สังคม</a:t>
            </a:r>
            <a:br>
              <a:rPr lang="th-TH" sz="4300" dirty="0">
                <a:solidFill>
                  <a:srgbClr val="FF0000"/>
                </a:solidFill>
              </a:rPr>
            </a:br>
            <a:r>
              <a:rPr lang="th-TH" sz="4300" dirty="0">
                <a:solidFill>
                  <a:srgbClr val="FF0000"/>
                </a:solidFill>
              </a:rPr>
              <a:t>7. มีคุณค่าและเป็นประโยชน์ต่อตนเอง</a:t>
            </a:r>
            <a:endParaRPr lang="en-US" sz="43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154" y="3388613"/>
            <a:ext cx="3950043" cy="263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7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701" y="0"/>
            <a:ext cx="8770571" cy="992777"/>
          </a:xfrm>
        </p:spPr>
        <p:txBody>
          <a:bodyPr/>
          <a:lstStyle/>
          <a:p>
            <a:r>
              <a:rPr lang="th-TH" dirty="0"/>
              <a:t>ประโยชน์ของกิจกรรมนันทนาการในชุมชน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29" y="849086"/>
            <a:ext cx="11116443" cy="5852160"/>
          </a:xfrm>
          <a:solidFill>
            <a:srgbClr val="92D050"/>
          </a:solidFill>
        </p:spPr>
        <p:txBody>
          <a:bodyPr>
            <a:normAutofit fontScale="92500"/>
          </a:bodyPr>
          <a:lstStyle/>
          <a:p>
            <a:r>
              <a:rPr lang="th-TH" dirty="0"/>
              <a:t/>
            </a:r>
            <a:br>
              <a:rPr lang="th-TH" dirty="0"/>
            </a:br>
            <a:r>
              <a:rPr lang="th-TH" sz="3600" b="1" dirty="0">
                <a:solidFill>
                  <a:srgbClr val="FF0000"/>
                </a:solidFill>
              </a:rPr>
              <a:t>1. เพื่อให้ผู้เข้ารับการอบรมมีส่วนร่วมในการเรียนรู้อย่างเต็มที่</a:t>
            </a:r>
            <a:br>
              <a:rPr lang="th-TH" sz="3600" b="1" dirty="0">
                <a:solidFill>
                  <a:srgbClr val="FF0000"/>
                </a:solidFill>
              </a:rPr>
            </a:br>
            <a:r>
              <a:rPr lang="th-TH" sz="3600" b="1" dirty="0">
                <a:solidFill>
                  <a:srgbClr val="FF0000"/>
                </a:solidFill>
              </a:rPr>
              <a:t>2. การสร้างประสบการณ์การเรียนรู้</a:t>
            </a:r>
            <a:br>
              <a:rPr lang="th-TH" sz="3600" b="1" dirty="0">
                <a:solidFill>
                  <a:srgbClr val="FF0000"/>
                </a:solidFill>
              </a:rPr>
            </a:br>
            <a:r>
              <a:rPr lang="th-TH" sz="3600" b="1" dirty="0">
                <a:solidFill>
                  <a:srgbClr val="FF0000"/>
                </a:solidFill>
              </a:rPr>
              <a:t>3. สร้างบรรยากาศการเรียนรู้ให้ผู้เข้ารับการอบรมสนุกสนาน</a:t>
            </a:r>
            <a:br>
              <a:rPr lang="th-TH" sz="3600" b="1" dirty="0">
                <a:solidFill>
                  <a:srgbClr val="FF0000"/>
                </a:solidFill>
              </a:rPr>
            </a:br>
            <a:r>
              <a:rPr lang="th-TH" sz="3600" b="1" dirty="0">
                <a:solidFill>
                  <a:srgbClr val="FF0000"/>
                </a:solidFill>
              </a:rPr>
              <a:t>4. เป็นแนวทางในการพัฒนาบุคลากรและการรู้จักแก้ปัญหาทั้งส่วนตัวและส่วนรวม</a:t>
            </a:r>
            <a:br>
              <a:rPr lang="th-TH" sz="3600" b="1" dirty="0">
                <a:solidFill>
                  <a:srgbClr val="FF0000"/>
                </a:solidFill>
              </a:rPr>
            </a:br>
            <a:r>
              <a:rPr lang="th-TH" sz="3600" b="1" dirty="0">
                <a:solidFill>
                  <a:srgbClr val="FF0000"/>
                </a:solidFill>
              </a:rPr>
              <a:t>5. ช่วยให้เกิดทัศนคติที่ดีต่อกันมีความเข้าใจ เห็นใจกัน และลดการขัดแย้ง</a:t>
            </a:r>
            <a:br>
              <a:rPr lang="th-TH" sz="3600" b="1" dirty="0">
                <a:solidFill>
                  <a:srgbClr val="FF0000"/>
                </a:solidFill>
              </a:rPr>
            </a:br>
            <a:r>
              <a:rPr lang="th-TH" sz="3600" b="1" dirty="0">
                <a:solidFill>
                  <a:srgbClr val="FF0000"/>
                </a:solidFill>
              </a:rPr>
              <a:t>6. ช่วยส่งเสริมให้การทำงานรวมพลังกันเป็นทีมได้อย่างมีประสิทธิภาพ</a:t>
            </a:r>
            <a:br>
              <a:rPr lang="th-TH" sz="3600" b="1" dirty="0">
                <a:solidFill>
                  <a:srgbClr val="FF0000"/>
                </a:solidFill>
              </a:rPr>
            </a:br>
            <a:r>
              <a:rPr lang="th-TH" sz="3600" b="1" dirty="0">
                <a:solidFill>
                  <a:srgbClr val="FF0000"/>
                </a:solidFill>
              </a:rPr>
              <a:t>7. ช่วยให้ผลงานเป็นไปตามเป้าหมายและได้มาตรฐาน </a:t>
            </a:r>
            <a:br>
              <a:rPr lang="th-TH" sz="3600" b="1" dirty="0">
                <a:solidFill>
                  <a:srgbClr val="FF0000"/>
                </a:solidFill>
              </a:rPr>
            </a:br>
            <a:r>
              <a:rPr lang="th-TH" sz="3600" b="1" dirty="0">
                <a:solidFill>
                  <a:srgbClr val="FF0000"/>
                </a:solidFill>
              </a:rPr>
              <a:t>8. ช่วยส่งเสริมในการพัฒนาทางด้านร่างกาย จิตใจ อารมณ์ สังคม และผ่อนคลายความตึงเครียด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8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700" y="202581"/>
            <a:ext cx="8770571" cy="1560716"/>
          </a:xfrm>
        </p:spPr>
        <p:txBody>
          <a:bodyPr>
            <a:normAutofit/>
          </a:bodyPr>
          <a:lstStyle/>
          <a:p>
            <a:r>
              <a:rPr lang="th-TH" dirty="0"/>
              <a:t>การเลือกจัดกิจกรรมนันทนาการชุมชน</a:t>
            </a:r>
            <a:br>
              <a:rPr lang="th-TH" dirty="0"/>
            </a:br>
            <a:r>
              <a:rPr lang="th-TH" dirty="0"/>
              <a:t>การจัดกิจกรรมนันทนาการใน</a:t>
            </a:r>
            <a:r>
              <a:rPr lang="th-TH" dirty="0" smtClean="0"/>
              <a:t>ชุมชน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31" y="1541409"/>
            <a:ext cx="11469141" cy="5917481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th-TH" sz="3500" b="1" dirty="0" smtClean="0">
                <a:solidFill>
                  <a:srgbClr val="FF0000"/>
                </a:solidFill>
              </a:rPr>
              <a:t>1</a:t>
            </a:r>
            <a:r>
              <a:rPr lang="th-TH" sz="3500" b="1" dirty="0">
                <a:solidFill>
                  <a:srgbClr val="FF0000"/>
                </a:solidFill>
              </a:rPr>
              <a:t>. พยายามจัดกิจกรรมเพื่อส่งเสริมให้เยาวชนได้ใช้เวลาว่างให้เกิดประโยชน์</a:t>
            </a:r>
            <a:br>
              <a:rPr lang="th-TH" sz="3500" b="1" dirty="0">
                <a:solidFill>
                  <a:srgbClr val="FF0000"/>
                </a:solidFill>
              </a:rPr>
            </a:br>
            <a:r>
              <a:rPr lang="th-TH" sz="3500" b="1" dirty="0">
                <a:solidFill>
                  <a:srgbClr val="FF0000"/>
                </a:solidFill>
              </a:rPr>
              <a:t>2. ส่งเสริมเยาวชนให้พักผ่อนหย่อนใจ มีโอกาสสนุกสนานอย่างมีระบบระเบียบ</a:t>
            </a:r>
            <a:br>
              <a:rPr lang="th-TH" sz="3500" b="1" dirty="0">
                <a:solidFill>
                  <a:srgbClr val="FF0000"/>
                </a:solidFill>
              </a:rPr>
            </a:br>
            <a:r>
              <a:rPr lang="th-TH" sz="3500" b="1" dirty="0">
                <a:solidFill>
                  <a:srgbClr val="FF0000"/>
                </a:solidFill>
              </a:rPr>
              <a:t>3. ส่งเสริมให้เยาวชนมีความรู้พิเศษ ตามใจรัก และมีอุปนิสัยเด่นของ</a:t>
            </a:r>
            <a:r>
              <a:rPr lang="th-TH" sz="3500" b="1" dirty="0" smtClean="0">
                <a:solidFill>
                  <a:srgbClr val="FF0000"/>
                </a:solidFill>
              </a:rPr>
              <a:t>แต่และ</a:t>
            </a:r>
            <a:r>
              <a:rPr lang="th-TH" sz="3500" b="1" dirty="0">
                <a:solidFill>
                  <a:srgbClr val="FF0000"/>
                </a:solidFill>
              </a:rPr>
              <a:t>บุคคล</a:t>
            </a:r>
            <a:br>
              <a:rPr lang="th-TH" sz="3500" b="1" dirty="0">
                <a:solidFill>
                  <a:srgbClr val="FF0000"/>
                </a:solidFill>
              </a:rPr>
            </a:br>
            <a:r>
              <a:rPr lang="th-TH" sz="3500" b="1" dirty="0">
                <a:solidFill>
                  <a:srgbClr val="FF0000"/>
                </a:solidFill>
              </a:rPr>
              <a:t>4. ส่งเสริมฝึกนิสัยความประพฤติของเยาวชนในทางที่เหมาะสมปรับตัวให้เข้ากับผู้อื่น</a:t>
            </a:r>
            <a:br>
              <a:rPr lang="th-TH" sz="3500" b="1" dirty="0">
                <a:solidFill>
                  <a:srgbClr val="FF0000"/>
                </a:solidFill>
              </a:rPr>
            </a:br>
            <a:r>
              <a:rPr lang="th-TH" sz="3500" b="1" dirty="0">
                <a:solidFill>
                  <a:srgbClr val="FF0000"/>
                </a:solidFill>
              </a:rPr>
              <a:t>5. จัดบริการให้เยาวชนได้มีโอกาสเล่นและพักผ่อนหย่อนใจตามความสนใจ ของ</a:t>
            </a:r>
            <a:r>
              <a:rPr lang="th-TH" sz="3500" b="1" dirty="0" smtClean="0">
                <a:solidFill>
                  <a:srgbClr val="FF0000"/>
                </a:solidFill>
              </a:rPr>
              <a:t>แต่ละ</a:t>
            </a:r>
            <a:r>
              <a:rPr lang="th-TH" sz="3500" b="1" dirty="0">
                <a:solidFill>
                  <a:srgbClr val="FF0000"/>
                </a:solidFill>
              </a:rPr>
              <a:t>บุคคล</a:t>
            </a:r>
            <a:br>
              <a:rPr lang="th-TH" sz="3500" b="1" dirty="0">
                <a:solidFill>
                  <a:srgbClr val="FF0000"/>
                </a:solidFill>
              </a:rPr>
            </a:br>
            <a:r>
              <a:rPr lang="th-TH" sz="3500" b="1" dirty="0">
                <a:solidFill>
                  <a:srgbClr val="FF0000"/>
                </a:solidFill>
              </a:rPr>
              <a:t>6. ส่งเสริมความสามัคคีของกลุ่มและฝึกการเสียสละเพื่อหมู่คณะ</a:t>
            </a:r>
            <a:br>
              <a:rPr lang="th-TH" sz="3500" b="1" dirty="0">
                <a:solidFill>
                  <a:srgbClr val="FF0000"/>
                </a:solidFill>
              </a:rPr>
            </a:br>
            <a:r>
              <a:rPr lang="th-TH" sz="3500" b="1" dirty="0">
                <a:solidFill>
                  <a:srgbClr val="FF0000"/>
                </a:solidFill>
              </a:rPr>
              <a:t>7. ฝึกอบรมส่งเสริมให้รู้จักความเป็นประชาธิปไตย</a:t>
            </a:r>
            <a:endParaRPr lang="en-US" sz="3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31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ขั้นตอนการดำเนินงานนันทนาการในชุมชน</a:t>
            </a:r>
            <a:br>
              <a:rPr lang="th-TH" dirty="0"/>
            </a:b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458" y="2259874"/>
            <a:ext cx="9496648" cy="3686339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1.</a:t>
            </a:r>
            <a:r>
              <a:rPr lang="th-TH" sz="4000" b="1" dirty="0" smtClean="0">
                <a:solidFill>
                  <a:srgbClr val="FF0000"/>
                </a:solidFill>
              </a:rPr>
              <a:t>ขั้นเตรียมการ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th-TH" sz="4000" b="1" dirty="0">
                <a:solidFill>
                  <a:srgbClr val="FF0000"/>
                </a:solidFill>
              </a:rPr>
              <a:t/>
            </a:r>
            <a:br>
              <a:rPr lang="th-TH" sz="4000" b="1" dirty="0">
                <a:solidFill>
                  <a:srgbClr val="FF0000"/>
                </a:solidFill>
              </a:rPr>
            </a:br>
            <a:r>
              <a:rPr lang="th-TH" sz="4000" b="1" dirty="0">
                <a:solidFill>
                  <a:srgbClr val="FF0000"/>
                </a:solidFill>
              </a:rPr>
              <a:t>1. สร้างองค์ความรู้ด้านนันทนาการชุมชน</a:t>
            </a:r>
            <a:br>
              <a:rPr lang="th-TH" sz="4000" b="1" dirty="0">
                <a:solidFill>
                  <a:srgbClr val="FF0000"/>
                </a:solidFill>
              </a:rPr>
            </a:br>
            <a:r>
              <a:rPr lang="th-TH" sz="4000" b="1" dirty="0">
                <a:solidFill>
                  <a:srgbClr val="FF0000"/>
                </a:solidFill>
              </a:rPr>
              <a:t>2. แบ่งกลุ่มย่อย</a:t>
            </a:r>
            <a:br>
              <a:rPr lang="th-TH" sz="4000" b="1" dirty="0">
                <a:solidFill>
                  <a:srgbClr val="FF0000"/>
                </a:solidFill>
              </a:rPr>
            </a:br>
            <a:r>
              <a:rPr lang="th-TH" sz="4000" b="1" dirty="0">
                <a:solidFill>
                  <a:srgbClr val="FF0000"/>
                </a:solidFill>
              </a:rPr>
              <a:t>3. นำเสนอข้อมูลพื้นฐานของชุมชน</a:t>
            </a:r>
            <a:br>
              <a:rPr lang="th-TH" sz="4000" b="1" dirty="0">
                <a:solidFill>
                  <a:srgbClr val="FF0000"/>
                </a:solidFill>
              </a:rPr>
            </a:br>
            <a:r>
              <a:rPr lang="th-TH" sz="4000" b="1" dirty="0">
                <a:solidFill>
                  <a:srgbClr val="FF0000"/>
                </a:solidFill>
              </a:rPr>
              <a:t>4. </a:t>
            </a:r>
            <a:r>
              <a:rPr lang="th-TH" sz="4000" b="1" dirty="0" smtClean="0">
                <a:solidFill>
                  <a:srgbClr val="FF0000"/>
                </a:solidFill>
              </a:rPr>
              <a:t>ประชุมกลุ่มต่างๆ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526" y="3532660"/>
            <a:ext cx="3660458" cy="275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2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2.</a:t>
            </a:r>
            <a:r>
              <a:rPr lang="th-TH" sz="4000" b="1" dirty="0" smtClean="0">
                <a:solidFill>
                  <a:srgbClr val="FF0000"/>
                </a:solidFill>
              </a:rPr>
              <a:t>ขั้นสำรวจ</a:t>
            </a:r>
            <a:r>
              <a:rPr lang="th-TH" sz="4000" b="1" dirty="0">
                <a:solidFill>
                  <a:srgbClr val="FF0000"/>
                </a:solidFill>
              </a:rPr>
              <a:t>ชุมชน</a:t>
            </a:r>
            <a:br>
              <a:rPr lang="th-TH" sz="4000" b="1" dirty="0">
                <a:solidFill>
                  <a:srgbClr val="FF0000"/>
                </a:solidFill>
              </a:rPr>
            </a:br>
            <a:r>
              <a:rPr lang="th-TH" sz="4000" b="1" dirty="0">
                <a:solidFill>
                  <a:srgbClr val="FF0000"/>
                </a:solidFill>
              </a:rPr>
              <a:t>1. สำรวจปัญหาของชุมชน </a:t>
            </a:r>
            <a:br>
              <a:rPr lang="th-TH" sz="4000" b="1" dirty="0">
                <a:solidFill>
                  <a:srgbClr val="FF0000"/>
                </a:solidFill>
              </a:rPr>
            </a:br>
            <a:r>
              <a:rPr lang="th-TH" sz="4000" b="1" dirty="0">
                <a:solidFill>
                  <a:srgbClr val="FF0000"/>
                </a:solidFill>
              </a:rPr>
              <a:t>2. สำรวจความต้องการกิจกรรม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5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TM10001104[[fn=Feathered]]</Template>
  <TotalTime>162</TotalTime>
  <Words>237</Words>
  <Application>Microsoft Office PowerPoint</Application>
  <PresentationFormat>Widescreen</PresentationFormat>
  <Paragraphs>66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Century Schoolbook</vt:lpstr>
      <vt:lpstr>Corbel</vt:lpstr>
      <vt:lpstr>Cordia New</vt:lpstr>
      <vt:lpstr>KodchiangUPC</vt:lpstr>
      <vt:lpstr>Feathered</vt:lpstr>
      <vt:lpstr>นันทนาการชุมชน</vt:lpstr>
      <vt:lpstr>ความหมายของนันทนาการในชุมชน</vt:lpstr>
      <vt:lpstr>ชุมชน หมายถึง</vt:lpstr>
      <vt:lpstr>ความสำคัญของนันทนาการชุมชน</vt:lpstr>
      <vt:lpstr>รูปแบบของนันทนาการชุมชน ลักษณะของนันทนาการในชุมชน</vt:lpstr>
      <vt:lpstr>ประโยชน์ของกิจกรรมนันทนาการในชุมชน</vt:lpstr>
      <vt:lpstr>การเลือกจัดกิจกรรมนันทนาการชุมชน การจัดกิจกรรมนันทนาการในชุมชน</vt:lpstr>
      <vt:lpstr>ขั้นตอนการดำเนินงานนันทนาการในชุมชน  </vt:lpstr>
      <vt:lpstr>PowerPoint Presentation</vt:lpstr>
      <vt:lpstr>PowerPoint Presentation</vt:lpstr>
      <vt:lpstr>PowerPoint Presentation</vt:lpstr>
      <vt:lpstr>บทบาทและหน้าที่ของผู้จัด กิจกรรมนันทนาการในชุมชน</vt:lpstr>
      <vt:lpstr>นันทนาการในชุมชนของภาคเหนือตอนล่าง</vt:lpstr>
      <vt:lpstr>เทศกาล</vt:lpstr>
      <vt:lpstr>เทศกาล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นันทนาการชุมชน</dc:title>
  <dc:creator>MASTER-PC</dc:creator>
  <cp:lastModifiedBy>Don PC</cp:lastModifiedBy>
  <cp:revision>80</cp:revision>
  <dcterms:created xsi:type="dcterms:W3CDTF">2018-09-26T10:29:28Z</dcterms:created>
  <dcterms:modified xsi:type="dcterms:W3CDTF">2021-10-05T04:24:37Z</dcterms:modified>
</cp:coreProperties>
</file>