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3" r:id="rId4"/>
  </p:sldMasterIdLst>
  <p:notesMasterIdLst>
    <p:notesMasterId r:id="rId47"/>
  </p:notesMasterIdLst>
  <p:handoutMasterIdLst>
    <p:handoutMasterId r:id="rId48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99" r:id="rId11"/>
    <p:sldId id="300" r:id="rId12"/>
    <p:sldId id="263" r:id="rId13"/>
    <p:sldId id="264" r:id="rId14"/>
    <p:sldId id="265" r:id="rId15"/>
    <p:sldId id="266" r:id="rId16"/>
    <p:sldId id="295" r:id="rId17"/>
    <p:sldId id="267" r:id="rId18"/>
    <p:sldId id="276" r:id="rId19"/>
    <p:sldId id="268" r:id="rId20"/>
    <p:sldId id="269" r:id="rId21"/>
    <p:sldId id="270" r:id="rId22"/>
    <p:sldId id="271" r:id="rId23"/>
    <p:sldId id="291" r:id="rId24"/>
    <p:sldId id="272" r:id="rId25"/>
    <p:sldId id="273" r:id="rId26"/>
    <p:sldId id="274" r:id="rId27"/>
    <p:sldId id="275" r:id="rId28"/>
    <p:sldId id="277" r:id="rId29"/>
    <p:sldId id="278" r:id="rId30"/>
    <p:sldId id="279" r:id="rId31"/>
    <p:sldId id="280" r:id="rId32"/>
    <p:sldId id="294" r:id="rId33"/>
    <p:sldId id="281" r:id="rId34"/>
    <p:sldId id="282" r:id="rId35"/>
    <p:sldId id="283" r:id="rId36"/>
    <p:sldId id="284" r:id="rId37"/>
    <p:sldId id="293" r:id="rId38"/>
    <p:sldId id="285" r:id="rId39"/>
    <p:sldId id="286" r:id="rId40"/>
    <p:sldId id="296" r:id="rId41"/>
    <p:sldId id="297" r:id="rId42"/>
    <p:sldId id="287" r:id="rId43"/>
    <p:sldId id="288" r:id="rId44"/>
    <p:sldId id="289" r:id="rId45"/>
    <p:sldId id="292" r:id="rId46"/>
  </p:sldIdLst>
  <p:sldSz cx="12192000" cy="6858000"/>
  <p:notesSz cx="6858000" cy="9144000"/>
  <p:defaultTextStyle>
    <a:defPPr rtl="0">
      <a:defRPr lang="th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19" autoAdjust="0"/>
  </p:normalViewPr>
  <p:slideViewPr>
    <p:cSldViewPr snapToGrid="0">
      <p:cViewPr varScale="1">
        <p:scale>
          <a:sx n="103" d="100"/>
          <a:sy n="103" d="100"/>
        </p:scale>
        <p:origin x="126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C4D9D-565B-45DB-AAD1-7313FC1DF96E}" type="datetime1">
              <a:rPr lang="th-TH" smtClean="0">
                <a:latin typeface="Leelawadee" panose="020B0502040204020203" pitchFamily="34" charset="-34"/>
                <a:cs typeface="Leelawadee" panose="020B0502040204020203" pitchFamily="34" charset="-34"/>
              </a:rPr>
              <a:t>26/07/64</a:t>
            </a:fld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99790-EAA7-4395-844F-06EBF41093B7}" type="slidenum">
              <a:rPr lang="th-TH" smtClean="0"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69565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endParaRPr lang="th-TH" noProof="0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7FD7757A-6A1C-4395-A932-F924E70C94E1}" type="datetime1">
              <a:rPr lang="th-TH" smtClean="0"/>
              <a:pPr/>
              <a:t>26/07/64</a:t>
            </a:fld>
            <a:endParaRPr lang="th-TH" dirty="0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 noProof="0" dirty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noProof="0" dirty="0"/>
              <a:t>แก้ไขสไตล์ของข้อความต้นแบบ</a:t>
            </a:r>
          </a:p>
          <a:p>
            <a:pPr lvl="1"/>
            <a:r>
              <a:rPr lang="th-TH" noProof="0" dirty="0"/>
              <a:t>ระดับที่สอง</a:t>
            </a:r>
          </a:p>
          <a:p>
            <a:pPr lvl="2"/>
            <a:r>
              <a:rPr lang="th-TH" noProof="0" dirty="0"/>
              <a:t>ระดับที่สาม</a:t>
            </a:r>
          </a:p>
          <a:p>
            <a:pPr lvl="3"/>
            <a:r>
              <a:rPr lang="th-TH" noProof="0" dirty="0"/>
              <a:t>ระดับที่สี่</a:t>
            </a:r>
          </a:p>
          <a:p>
            <a:pPr lvl="4"/>
            <a:r>
              <a:rPr lang="th-TH" noProof="0" dirty="0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endParaRPr lang="th-TH" noProof="0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E1E96D97-41A3-4532-BD02-B5316C94F79F}" type="slidenum">
              <a:rPr lang="th-TH" noProof="0" smtClean="0"/>
              <a:pPr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563290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96D97-41A3-4532-BD02-B5316C94F79F}" type="slidenum">
              <a:rPr lang="th-TH" smtClean="0">
                <a:latin typeface="Leelawadee" panose="020B0502040204020203" pitchFamily="34" charset="-34"/>
                <a:cs typeface="Leelawadee" panose="020B0502040204020203" pitchFamily="34" charset="-34"/>
              </a:rPr>
              <a:t>1</a:t>
            </a:fld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172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h-TH" noProof="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 useBgFill="1">
        <p:nvSpPr>
          <p:cNvPr id="10" name="สี่เหลี่ยมผืนผ้า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สี่เหลี่ยมผืนผ้า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สี่เหลี่ยมผืนผ้า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ตัวเชื่อมต่อตรง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แบบตรง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คำบรรยาย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h-TH" noProof="0"/>
              <a:t>คลิกเพื่อแก้ไขสไตล์ชื่อเรื่องรองต้นแบบ</a:t>
            </a:r>
            <a:endParaRPr lang="th-TH" noProof="0" dirty="0"/>
          </a:p>
        </p:txBody>
      </p:sp>
      <p:sp>
        <p:nvSpPr>
          <p:cNvPr id="20" name="ตัวแทนวันที่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48F763F1-8164-4B09-8B1A-B54D8EC4EE4F}" type="datetime1">
              <a:rPr lang="th-TH" noProof="0" smtClean="0"/>
              <a:t>26/07/64</a:t>
            </a:fld>
            <a:endParaRPr lang="th-TH" noProof="0" dirty="0"/>
          </a:p>
        </p:txBody>
      </p:sp>
      <p:sp>
        <p:nvSpPr>
          <p:cNvPr id="21" name="ตัวแทนส่วนท้าย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endParaRPr lang="th-TH" noProof="0" dirty="0"/>
          </a:p>
        </p:txBody>
      </p:sp>
      <p:sp>
        <p:nvSpPr>
          <p:cNvPr id="22" name="ตัวแทนหมายเลขสไลด์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34B7E4EF-A1BD-40F4-AB7B-04F084DD991D}" type="slidenum">
              <a:rPr lang="th-TH" noProof="0" smtClean="0"/>
              <a:pPr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  <a:endParaRPr lang="th-TH" noProof="0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B23BF6-8F61-40AE-A23B-22D8F0CFE66E}" type="datetime1">
              <a:rPr lang="th-TH" noProof="0" smtClean="0"/>
              <a:t>26/07/64</a:t>
            </a:fld>
            <a:endParaRPr lang="th-TH" noProof="0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th-TH" noProof="0" smtClean="0"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ชื่อเรื่องแนวตั้งและข้อควา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  <a:endParaRPr lang="th-TH" noProof="0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67DE0B-70FA-417B-919D-1F5CEA9D9F56}" type="datetime1">
              <a:rPr lang="th-TH" noProof="0" smtClean="0"/>
              <a:t>26/07/64</a:t>
            </a:fld>
            <a:endParaRPr lang="th-TH" noProof="0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th-TH" noProof="0" smtClean="0"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  <a:endParaRPr lang="th-TH" noProof="0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E5F222-14AC-4471-8311-9265F23EB85F}" type="datetime1">
              <a:rPr lang="th-TH" noProof="0" smtClean="0"/>
              <a:t>26/07/64</a:t>
            </a:fld>
            <a:endParaRPr lang="th-TH" noProof="0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th-TH" noProof="0" smtClean="0"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h-TH" noProof="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 useBgFill="1">
        <p:nvSpPr>
          <p:cNvPr id="23" name="สี่เหลี่ยมผืนผ้า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สี่เหลี่ยมผืนผ้า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สี่เหลี่ยมผืนผ้า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</a:lstStyle>
          <a:p>
            <a:fld id="{EE952CE0-D67C-4CF4-968E-038BC411AD91}" type="datetime1">
              <a:rPr lang="th-TH" noProof="0" smtClean="0"/>
              <a:t>26/07/64</a:t>
            </a:fld>
            <a:endParaRPr lang="th-TH" noProof="0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endParaRPr lang="th-TH" noProof="0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34B7E4EF-A1BD-40F4-AB7B-04F084DD991D}" type="slidenum">
              <a:rPr lang="th-TH" noProof="0" smtClean="0"/>
              <a:pPr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ส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  <a:endParaRPr lang="th-TH" noProof="0" dirty="0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  <a:endParaRPr lang="th-TH" noProof="0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005299-D3BD-4E71-81F1-090940DB1730}" type="datetime1">
              <a:rPr lang="th-TH" noProof="0" smtClean="0"/>
              <a:t>26/07/64</a:t>
            </a:fld>
            <a:endParaRPr lang="th-TH" noProof="0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th-TH" noProof="0" smtClean="0"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  <a:endParaRPr lang="th-TH" noProof="0" dirty="0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  <a:endParaRPr lang="th-TH" noProof="0" dirty="0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84066A-822A-4BEA-BC7C-862FDF37B314}" type="datetime1">
              <a:rPr lang="th-TH" noProof="0" smtClean="0"/>
              <a:t>26/07/64</a:t>
            </a:fld>
            <a:endParaRPr lang="th-TH" noProof="0" dirty="0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 dirty="0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th-TH" noProof="0" smtClean="0"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ชื่อเรื่องเท่านั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DC9B70-FA4A-4CF2-87E0-E81A9D6E05CE}" type="datetime1">
              <a:rPr lang="th-TH" noProof="0" smtClean="0"/>
              <a:t>26/07/64</a:t>
            </a:fld>
            <a:endParaRPr lang="th-TH" noProof="0" dirty="0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 dirty="0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th-TH" noProof="0" smtClean="0"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D941FB-CA06-4F3D-94B1-3407413627F3}" type="datetime1">
              <a:rPr lang="th-TH" noProof="0" smtClean="0"/>
              <a:t>26/07/64</a:t>
            </a:fld>
            <a:endParaRPr lang="th-TH" noProof="0" dirty="0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th-TH" noProof="0" smtClean="0"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>
              <a:defRPr sz="1600">
                <a:latin typeface="Leelawadee" panose="020B0502040204020203" pitchFamily="34" charset="-34"/>
                <a:cs typeface="Leelawadee" panose="020B0502040204020203" pitchFamily="34" charset="-34"/>
              </a:defRPr>
            </a:lvl2pPr>
            <a:lvl3pPr>
              <a:defRPr sz="1400">
                <a:latin typeface="Leelawadee" panose="020B0502040204020203" pitchFamily="34" charset="-34"/>
                <a:cs typeface="Leelawadee" panose="020B0502040204020203" pitchFamily="34" charset="-34"/>
              </a:defRPr>
            </a:lvl3pPr>
            <a:lvl4pPr>
              <a:defRPr sz="1400">
                <a:latin typeface="Leelawadee" panose="020B0502040204020203" pitchFamily="34" charset="-34"/>
                <a:cs typeface="Leelawadee" panose="020B0502040204020203" pitchFamily="34" charset="-34"/>
              </a:defRPr>
            </a:lvl4pPr>
            <a:lvl5pPr>
              <a:defRPr sz="1400">
                <a:latin typeface="Leelawadee" panose="020B0502040204020203" pitchFamily="34" charset="-34"/>
                <a:cs typeface="Leelawadee" panose="020B0502040204020203" pitchFamily="34" charset="-34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  <a:endParaRPr lang="th-TH" noProof="0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8" name="ตัวแทนวันที่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EA335C3D-FAFC-4E4C-9801-F81F6719AD41}" type="datetime1">
              <a:rPr lang="th-TH" noProof="0" smtClean="0"/>
              <a:t>26/07/64</a:t>
            </a:fld>
            <a:endParaRPr lang="th-TH" noProof="0" dirty="0"/>
          </a:p>
        </p:txBody>
      </p:sp>
      <p:sp>
        <p:nvSpPr>
          <p:cNvPr id="9" name="ตัวแทนท้ายกระดาษ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endParaRPr lang="th-TH" noProof="0" dirty="0"/>
          </a:p>
        </p:txBody>
      </p:sp>
      <p:sp>
        <p:nvSpPr>
          <p:cNvPr id="11" name="ตัวแทนหมายเลขสไลด์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34B7E4EF-A1BD-40F4-AB7B-04F084DD991D}" type="slidenum">
              <a:rPr lang="th-TH" noProof="0" smtClean="0"/>
              <a:pPr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ตัวแทนรูปภาพ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h-TH" noProof="0"/>
              <a:t>คลิกไอคอนเพื่อเพิ่มรูปภาพ</a:t>
            </a:r>
            <a:endParaRPr lang="th-TH" noProof="0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A04B8854-F3E7-4FD2-85B7-3675BCD3CDAB}" type="datetime1">
              <a:rPr lang="th-TH" noProof="0" smtClean="0"/>
              <a:t>26/07/64</a:t>
            </a:fld>
            <a:endParaRPr lang="th-TH" noProof="0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</a:lstStyle>
          <a:p>
            <a:pPr algn="l"/>
            <a:endParaRPr lang="th-TH" noProof="0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34B7E4EF-A1BD-40F4-AB7B-04F084DD991D}" type="slidenum">
              <a:rPr lang="th-TH" noProof="0" smtClean="0"/>
              <a:pPr/>
              <a:t>‹#›</a:t>
            </a:fld>
            <a:endParaRPr lang="th-TH" noProof="0" dirty="0"/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h-TH" noProof="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สี่เหลี่ยมผืนผ้า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th-TH" noProof="0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h-TH" noProof="0" dirty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 dirty="0"/>
              <a:t>ระดับที่สอง</a:t>
            </a:r>
          </a:p>
          <a:p>
            <a:pPr lvl="2" rtl="0"/>
            <a:r>
              <a:rPr lang="th-TH" noProof="0" dirty="0"/>
              <a:t>ระดับที่สาม</a:t>
            </a:r>
          </a:p>
          <a:p>
            <a:pPr lvl="3" rtl="0"/>
            <a:r>
              <a:rPr lang="th-TH" noProof="0" dirty="0"/>
              <a:t>ระดับที่สี่</a:t>
            </a:r>
          </a:p>
          <a:p>
            <a:pPr lvl="4" rtl="0"/>
            <a:r>
              <a:rPr lang="th-TH" noProof="0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A922CDC4-ABC7-4DCE-BBCC-736C674E1DE6}" type="datetime1">
              <a:rPr lang="th-TH" noProof="0" smtClean="0"/>
              <a:t>26/07/64</a:t>
            </a:fld>
            <a:endParaRPr lang="th-TH" noProof="0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endParaRPr lang="th-TH" noProof="0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34B7E4EF-A1BD-40F4-AB7B-04F084DD991D}" type="slidenum">
              <a:rPr lang="th-TH" noProof="0" smtClean="0"/>
              <a:pPr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Leelawadee" panose="020B0502040204020203" pitchFamily="34" charset="-34"/>
          <a:ea typeface="+mn-ea"/>
          <a:cs typeface="Leelawadee" panose="020B0502040204020203" pitchFamily="34" charset="-34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ninlawantaa.weebly.com/362736093656362336183607363736562.html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รูปภาพนามธรรม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สี่เหลี่ยมผืนผ้า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สี่เหลี่ยมผืนผ้า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 rtlCol="0">
            <a:normAutofit fontScale="90000"/>
          </a:bodyPr>
          <a:lstStyle/>
          <a:p>
            <a:r>
              <a:rPr lang="th-TH" sz="4400" dirty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อุปกรณ์และเครื่องมือเครื่องใช้ใน</a:t>
            </a:r>
            <a:r>
              <a:rPr lang="th-TH" sz="4400" dirty="0" err="1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การทำ</a:t>
            </a:r>
            <a:r>
              <a:rPr lang="th-TH" sz="4400" dirty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เบเกอรี่</a:t>
            </a:r>
            <a:endParaRPr lang="th-th" sz="4400" dirty="0">
              <a:solidFill>
                <a:schemeClr val="tx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 rtlCol="0">
            <a:normAutofit/>
          </a:bodyPr>
          <a:lstStyle/>
          <a:p>
            <a:pPr rtl="0"/>
            <a:r>
              <a:rPr lang="th-TH" dirty="0" err="1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สริต</a:t>
            </a:r>
            <a:r>
              <a:rPr lang="th-TH" dirty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า พันธ์เทียน</a:t>
            </a:r>
            <a:endParaRPr lang="th-th" dirty="0">
              <a:solidFill>
                <a:schemeClr val="tx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ตัวแทนรูปภาพ 6">
            <a:extLst>
              <a:ext uri="{FF2B5EF4-FFF2-40B4-BE49-F238E27FC236}">
                <a16:creationId xmlns:a16="http://schemas.microsoft.com/office/drawing/2014/main" id="{60E501E2-675C-4FDE-980B-D35BFD89E88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277" r="10277"/>
          <a:stretch>
            <a:fillRect/>
          </a:stretch>
        </p:blipFill>
        <p:spPr>
          <a:xfrm>
            <a:off x="3528391" y="1248277"/>
            <a:ext cx="4470622" cy="3707517"/>
          </a:xfrm>
          <a:prstGeom prst="rect">
            <a:avLst/>
          </a:prstGeom>
        </p:spPr>
      </p:pic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F5BF09D0-C902-43DF-A263-C56ADBF4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ที่ร่อนแป้ง (</a:t>
            </a:r>
            <a:r>
              <a:rPr lang="en-US" dirty="0"/>
              <a:t>Sifter) 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0535DEB9-7AF7-4865-B430-CCB0D3569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มีขนาดรูปร่างแตกต่างกัน   ทำจากวัสดุหลายชนิด   เช่น  สแตนเลส  อลูมิเนียม  และ พลาสติก  สำหรับตัวตะแกรงที่ร่อนแป้งหรือแล่ง  เป็นอุปกรณ์</a:t>
            </a:r>
            <a:endParaRPr lang="en-US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AF3F567-45EE-40D2-91B8-74668A806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53" y="1248277"/>
            <a:ext cx="3683956" cy="3707517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A494E5A0-709F-4F81-9C59-29A6748E8898}"/>
              </a:ext>
            </a:extLst>
          </p:cNvPr>
          <p:cNvSpPr txBox="1"/>
          <p:nvPr/>
        </p:nvSpPr>
        <p:spPr>
          <a:xfrm>
            <a:off x="1987826" y="5478449"/>
            <a:ext cx="543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/>
              <a:t>ที่มา : </a:t>
            </a:r>
            <a:r>
              <a:rPr lang="en-US"/>
              <a:t>http://www.thaigoodview.com/node/85348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493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1">
            <a:extLst>
              <a:ext uri="{FF2B5EF4-FFF2-40B4-BE49-F238E27FC236}">
                <a16:creationId xmlns:a16="http://schemas.microsoft.com/office/drawing/2014/main" id="{0B2B8BAC-616E-47E9-9C76-B3204AD0ED8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FF3A3C01-2A6B-4CBF-B7D3-FE37D320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อ่างผสม(</a:t>
            </a:r>
            <a:r>
              <a:rPr lang="en-US" dirty="0"/>
              <a:t>Mixing Bowls) 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F760F8A0-5FF6-4231-8FD3-637EEC3E8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มีหลายขนาด ทำด้วยวัสดุหลายชนิด  เช่น  สแตนเลส อลูมิเนียม  แก้ว  พลาสติก  ฯลฯ  ใช้สำหรับคลุกเคล้าส่วนผสมต่าง ๆ  มีหลายชนิด  หลายขนาด</a:t>
            </a:r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D442E26-1885-46D6-98CF-C31CD8460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456" y="1025626"/>
            <a:ext cx="3781269" cy="3781269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F1EBEB4-9D8C-45D1-A30A-8D55A77433F0}"/>
              </a:ext>
            </a:extLst>
          </p:cNvPr>
          <p:cNvSpPr txBox="1"/>
          <p:nvPr/>
        </p:nvSpPr>
        <p:spPr>
          <a:xfrm>
            <a:off x="1804946" y="5446643"/>
            <a:ext cx="5049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/>
              <a:t>ที่มา : </a:t>
            </a:r>
            <a:r>
              <a:rPr lang="en-US"/>
              <a:t>https://mirinbakerysupply.com/product/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60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รูปภาพ 4">
            <a:extLst>
              <a:ext uri="{FF2B5EF4-FFF2-40B4-BE49-F238E27FC236}">
                <a16:creationId xmlns:a16="http://schemas.microsoft.com/office/drawing/2014/main" id="{54ADD9B8-5F07-4929-B199-2D56116792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60" b="8360"/>
          <a:stretch>
            <a:fillRect/>
          </a:stretch>
        </p:blipFill>
        <p:spPr>
          <a:xfrm>
            <a:off x="1256307" y="190036"/>
            <a:ext cx="6024438" cy="4996108"/>
          </a:xfrm>
          <a:prstGeom prst="rect">
            <a:avLst/>
          </a:prstGeom>
        </p:spPr>
      </p:pic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498738D1-CC04-4A2E-B270-0A92CCC6E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ตะกร้อมือ (</a:t>
            </a:r>
            <a:r>
              <a:rPr lang="en-US" dirty="0"/>
              <a:t>Beater or Wire Whisk) 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19B9C41E-75EA-46B5-BCAA-F1948B67B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ใช้สำหรับคนหรือตะล่อมส่วนผสมให้เข้ากัน โดยเฉพาะเนื้อเค้กที่ต้องการความเบาฟู  เช่น  ชิฟฟ่อนเค้ก</a:t>
            </a:r>
            <a:endParaRPr lang="en-US" dirty="0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AC952A-1F75-470C-99C1-E95AF1D56960}"/>
              </a:ext>
            </a:extLst>
          </p:cNvPr>
          <p:cNvSpPr txBox="1"/>
          <p:nvPr/>
        </p:nvSpPr>
        <p:spPr>
          <a:xfrm>
            <a:off x="1987827" y="5868063"/>
            <a:ext cx="495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/>
              <a:t>ที่มา : </a:t>
            </a:r>
            <a:r>
              <a:rPr lang="en-US"/>
              <a:t>https://www.sweetybakery.com/product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398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B054E7F-A958-4F16-896D-8BD25B2C6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63" y="554769"/>
            <a:ext cx="2981077" cy="3726346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4BC28DF-290C-40A1-B8B9-AF39271BA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782" y="554769"/>
            <a:ext cx="2981078" cy="372634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F33FE76-1CCE-4D64-9796-938290283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608" y="554769"/>
            <a:ext cx="3796277" cy="3726346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F3C6322B-4CBD-4674-87CA-A59B40598005}"/>
              </a:ext>
            </a:extLst>
          </p:cNvPr>
          <p:cNvSpPr txBox="1"/>
          <p:nvPr/>
        </p:nvSpPr>
        <p:spPr>
          <a:xfrm>
            <a:off x="818984" y="4794637"/>
            <a:ext cx="2584174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>
                    <a:lumMod val="95000"/>
                  </a:schemeClr>
                </a:solidFill>
              </a:rPr>
              <a:t>แบบบอลลูน เหมาะสำหรับตีจับอากาศ เช่นตีไข่ขาว หรือวิปปิ้งครีม เป็นต้น</a:t>
            </a:r>
            <a:endParaRPr lang="en-US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1E98290F-0B5A-408A-B962-37CEEB69699B}"/>
              </a:ext>
            </a:extLst>
          </p:cNvPr>
          <p:cNvSpPr txBox="1"/>
          <p:nvPr/>
        </p:nvSpPr>
        <p:spPr>
          <a:xfrm>
            <a:off x="4579951" y="4643563"/>
            <a:ext cx="2790909" cy="101566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</a:rPr>
              <a:t>แบบ </a:t>
            </a:r>
            <a:r>
              <a:rPr lang="en-US" sz="2000" b="1" dirty="0">
                <a:solidFill>
                  <a:schemeClr val="bg1"/>
                </a:solidFill>
              </a:rPr>
              <a:t>French </a:t>
            </a:r>
            <a:r>
              <a:rPr lang="th-TH" sz="2000" b="1" dirty="0">
                <a:solidFill>
                  <a:schemeClr val="bg1"/>
                </a:solidFill>
              </a:rPr>
              <a:t>ปกติจะมีซี่น้อยกว่าแบบบอลลูน เหมาะสำหรับตีพวกซอสหรือเกรวี่ และคัสตาร์ด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EFF813D6-0000-49BF-A786-E2CA34CE0BE5}"/>
              </a:ext>
            </a:extLst>
          </p:cNvPr>
          <p:cNvSpPr txBox="1"/>
          <p:nvPr/>
        </p:nvSpPr>
        <p:spPr>
          <a:xfrm>
            <a:off x="8229600" y="4643562"/>
            <a:ext cx="2981739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</a:rPr>
              <a:t>แบบมีเทอร์โมมิเตอร์วัดอุณหภูมิในตัว เหมาะสำหรับเวลาตุ๋นช็อคโกแลต หรือทำคัสตาร์ด หรือการปรุงอาหาร</a:t>
            </a:r>
            <a:r>
              <a:rPr lang="th-TH" sz="2000" b="1" dirty="0" err="1">
                <a:solidFill>
                  <a:schemeClr val="bg1"/>
                </a:solidFill>
              </a:rPr>
              <a:t>ต่างๆ</a:t>
            </a:r>
            <a:r>
              <a:rPr lang="th-TH" sz="2000" b="1" dirty="0">
                <a:solidFill>
                  <a:schemeClr val="bg1"/>
                </a:solidFill>
              </a:rPr>
              <a:t>ที่ต้องจับอุณหภูมิ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5CAE78D8-B96B-450E-B4F6-2AEBA46E33C0}"/>
              </a:ext>
            </a:extLst>
          </p:cNvPr>
          <p:cNvSpPr txBox="1"/>
          <p:nvPr/>
        </p:nvSpPr>
        <p:spPr>
          <a:xfrm>
            <a:off x="2425148" y="6082748"/>
            <a:ext cx="59475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dirty="0"/>
              <a:t>ที่มา </a:t>
            </a:r>
            <a:r>
              <a:rPr lang="en-US" sz="1050" dirty="0"/>
              <a:t>: https://sites.google.com/site/tripletwo47/blxk/khwam-hmay-khxng-khek/xupkrn-tha-khek</a:t>
            </a:r>
          </a:p>
        </p:txBody>
      </p:sp>
    </p:spTree>
    <p:extLst>
      <p:ext uri="{BB962C8B-B14F-4D97-AF65-F5344CB8AC3E}">
        <p14:creationId xmlns:p14="http://schemas.microsoft.com/office/powerpoint/2010/main" val="3750439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A7314078-A0E0-4035-BC3E-C69A9A5AE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พายพลาสติก (</a:t>
            </a:r>
            <a:r>
              <a:rPr lang="en-US" dirty="0"/>
              <a:t>Rubber Scraper) 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BEA0BE43-90E2-400C-9112-1679BCFE5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ใช้ปาดส่วนผสมให้เข้ากันไม่ให้ติดอ่าง เพื่อเทลงในพิมพ์หรือภาชนะ  นอกจากนี้ยังใช้ในการคนตะล่อมแป้งให้เข้ากับส่วนผสมอื่น ๆ เช่น </a:t>
            </a:r>
            <a:r>
              <a:rPr lang="th-TH" dirty="0" err="1"/>
              <a:t>การทำ</a:t>
            </a:r>
            <a:r>
              <a:rPr lang="th-TH" dirty="0"/>
              <a:t>เค้ก  </a:t>
            </a:r>
            <a:r>
              <a:rPr lang="th-TH" dirty="0" err="1"/>
              <a:t>การทำ</a:t>
            </a:r>
            <a:r>
              <a:rPr lang="th-TH" dirty="0"/>
              <a:t>คุกกี้ และ</a:t>
            </a:r>
            <a:r>
              <a:rPr lang="th-TH" dirty="0" err="1"/>
              <a:t>การทำ</a:t>
            </a:r>
            <a:r>
              <a:rPr lang="th-TH" dirty="0"/>
              <a:t>พาย  ฯลฯ </a:t>
            </a:r>
            <a:endParaRPr lang="en-US" dirty="0"/>
          </a:p>
        </p:txBody>
      </p:sp>
      <p:pic>
        <p:nvPicPr>
          <p:cNvPr id="18" name="ตัวแทนรูปภาพ 17">
            <a:extLst>
              <a:ext uri="{FF2B5EF4-FFF2-40B4-BE49-F238E27FC236}">
                <a16:creationId xmlns:a16="http://schemas.microsoft.com/office/drawing/2014/main" id="{F13D447F-64AD-431E-80E4-D1CA5CFC00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540" b="8540"/>
          <a:stretch>
            <a:fillRect/>
          </a:stretch>
        </p:blipFill>
        <p:spPr>
          <a:xfrm>
            <a:off x="569976" y="1604393"/>
            <a:ext cx="3950174" cy="3275906"/>
          </a:xfrm>
          <a:prstGeom prst="rect">
            <a:avLst/>
          </a:prstGeom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CF496CC5-BDCB-47B9-95A6-05E27FBC4731}"/>
              </a:ext>
            </a:extLst>
          </p:cNvPr>
          <p:cNvSpPr txBox="1"/>
          <p:nvPr/>
        </p:nvSpPr>
        <p:spPr>
          <a:xfrm>
            <a:off x="930304" y="3242346"/>
            <a:ext cx="5669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https://www.vibranthome.co.uk/KISPA-XC18.html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4FEB84AD-8C9B-4F61-982A-7D0D78D14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790" y="3753343"/>
            <a:ext cx="2972331" cy="197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5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1">
            <a:extLst>
              <a:ext uri="{FF2B5EF4-FFF2-40B4-BE49-F238E27FC236}">
                <a16:creationId xmlns:a16="http://schemas.microsoft.com/office/drawing/2014/main" id="{81043984-196B-4805-9116-06C3F95F2D8A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05A0D6E0-0F82-4972-8EBD-C8EF05CB0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พายไม้  (</a:t>
            </a:r>
            <a:r>
              <a:rPr lang="en-US" dirty="0"/>
              <a:t>Wooden Spoon) 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AB6FA9EB-D0E3-4A23-BC6E-736445D76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 ใช้คนอาหารหรือกวนอาหารร้อน ๆ บนเตา   มีหลายขนาด  ขึ้นอยู่กับปริมาณของอาหารและขนาดภาชนะ</a:t>
            </a:r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7EB5867-A24D-4805-9DD5-4917E9D6E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363" y="1156719"/>
            <a:ext cx="3260894" cy="3260894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11458E3-0844-4C93-B44E-7A0BC4A5C0F8}"/>
              </a:ext>
            </a:extLst>
          </p:cNvPr>
          <p:cNvSpPr txBox="1"/>
          <p:nvPr/>
        </p:nvSpPr>
        <p:spPr>
          <a:xfrm>
            <a:off x="1383527" y="5263763"/>
            <a:ext cx="512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/>
              <a:t>ที่มา : </a:t>
            </a:r>
            <a:r>
              <a:rPr lang="en-US"/>
              <a:t>http://www.everythingtosale.com/product/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413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1">
            <a:extLst>
              <a:ext uri="{FF2B5EF4-FFF2-40B4-BE49-F238E27FC236}">
                <a16:creationId xmlns:a16="http://schemas.microsoft.com/office/drawing/2014/main" id="{95F23BD5-F0DA-407E-8D1D-021B871106D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D166A6CC-B158-4915-80C5-33EEDE4D8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ที่ตัดแป้ง   (</a:t>
            </a:r>
            <a:r>
              <a:rPr lang="en-US" dirty="0"/>
              <a:t>Dough Cutter) 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FB9FE1D9-A67A-4348-A2CF-201163FC3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ทำจากวัสดุหลายชนิด  เช่น  สแตนเลส หรือ ทำจากพลาสติกใช้ตัดก้อนโดของแป้งขนมปังให้ได้ขนาดตามต้องการ หรืออาจใช้ช่วยผสมแป้ง ในกรณีที่นวดแป้งกับพื้นโต๊ะ  โดยใช้แผ่นตัดแป้งกวาดแป้งและส่วนผสมที่เป็นของเหลวให้แป้งและของเหลวรวมตัวกันเร็วขึ้น</a:t>
            </a:r>
            <a:endParaRPr lang="en-US" dirty="0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0DD88A6-B1F5-4FB3-95F9-359C8D6D0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511" y="1426464"/>
            <a:ext cx="3893489" cy="3272758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4AB4155-CB7C-449B-ACCB-C12D31811867}"/>
              </a:ext>
            </a:extLst>
          </p:cNvPr>
          <p:cNvSpPr txBox="1"/>
          <p:nvPr/>
        </p:nvSpPr>
        <p:spPr>
          <a:xfrm>
            <a:off x="1502797" y="5470497"/>
            <a:ext cx="529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/>
              <a:t>ที่มา : </a:t>
            </a:r>
            <a:r>
              <a:rPr lang="en-US"/>
              <a:t>https://www.grazip.com/catalog/th/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92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1">
            <a:extLst>
              <a:ext uri="{FF2B5EF4-FFF2-40B4-BE49-F238E27FC236}">
                <a16:creationId xmlns:a16="http://schemas.microsoft.com/office/drawing/2014/main" id="{C8712BC6-3F0A-43E6-B801-21D182F5D0B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2F20AE57-D35C-43B8-9ED2-D173CCA7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ลูกกลิ้งตัดแป้งพาย และเพสตรี้ (</a:t>
            </a:r>
            <a:r>
              <a:rPr lang="en-US" dirty="0"/>
              <a:t>Pastry Wheel) 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B08A7901-230D-49F2-BFD9-E40588344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ใช้สำหรับตัดแป้งพาย และเพสตรี้ทำด้วยสแตนเลส ไม่เป็นสนิม  ลักษณะเป็นลูกกลิ้งวงกลมส่วนปลายมีความคม  ลูกกลิ้งแบบเรียบ  ใช้ตัดแป้งเพสตรี</a:t>
            </a:r>
            <a:r>
              <a:rPr lang="th-TH" dirty="0" err="1"/>
              <a:t>้แ</a:t>
            </a:r>
            <a:r>
              <a:rPr lang="th-TH" dirty="0"/>
              <a:t>ละลูกกลิ้งแบบฟันเฟืองใช้ตัดแป้งพาย</a:t>
            </a:r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2B0F2EB-AF5D-4551-8CB6-012B1CD8F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927" y="725424"/>
            <a:ext cx="3387255" cy="3387255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E00FC953-5196-4FCA-BBE1-4B4B96464830}"/>
              </a:ext>
            </a:extLst>
          </p:cNvPr>
          <p:cNvSpPr txBox="1"/>
          <p:nvPr/>
        </p:nvSpPr>
        <p:spPr>
          <a:xfrm>
            <a:off x="1693629" y="5383033"/>
            <a:ext cx="48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ที่มา : </a:t>
            </a:r>
            <a:r>
              <a:rPr lang="en-US" dirty="0"/>
              <a:t>http://www.allforbaking.com/product/</a:t>
            </a:r>
          </a:p>
        </p:txBody>
      </p:sp>
    </p:spTree>
    <p:extLst>
      <p:ext uri="{BB962C8B-B14F-4D97-AF65-F5344CB8AC3E}">
        <p14:creationId xmlns:p14="http://schemas.microsoft.com/office/powerpoint/2010/main" val="2665475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1">
            <a:extLst>
              <a:ext uri="{FF2B5EF4-FFF2-40B4-BE49-F238E27FC236}">
                <a16:creationId xmlns:a16="http://schemas.microsoft.com/office/drawing/2014/main" id="{3F2A50BC-7194-4334-A0F9-1FF34FD3FA9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A1821845-8F2E-4537-B760-5D714D7C2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มีดฟันเลื่อย (</a:t>
            </a:r>
            <a:r>
              <a:rPr lang="en-US" dirty="0"/>
              <a:t>Bread Knife) 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7A96EA95-55DA-4A68-ACDA-3688E9E78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มีหลายรูปแบบ  ใบมีดยาว 10-12 นิ้ว  คมมีดหยัก  ปลายมน  ฟันเลื่อยถี่  ใช้หั่นขนมปัง  เค้ก  ทำให้เนื้อขนมไม่แตกร่วนหรือเสียรูป</a:t>
            </a:r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460EE7C-60B2-459D-8720-1777F6FA2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322" y="1038588"/>
            <a:ext cx="4380987" cy="2695991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99BE5426-3E0A-4DED-B0CA-93E64A0497CB}"/>
              </a:ext>
            </a:extLst>
          </p:cNvPr>
          <p:cNvSpPr txBox="1"/>
          <p:nvPr/>
        </p:nvSpPr>
        <p:spPr>
          <a:xfrm>
            <a:off x="1534602" y="4476584"/>
            <a:ext cx="5406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/>
              <a:t>ที่มา : </a:t>
            </a:r>
            <a:r>
              <a:rPr lang="en-US"/>
              <a:t>https://www.cutleryandmore.com/victorinox-forschner-fibrox/bread-knife-white-handle-p128099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644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รูปภาพ 5">
            <a:extLst>
              <a:ext uri="{FF2B5EF4-FFF2-40B4-BE49-F238E27FC236}">
                <a16:creationId xmlns:a16="http://schemas.microsoft.com/office/drawing/2014/main" id="{5BC3B250-25D1-4C89-A107-209C77AF16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540" b="8540"/>
          <a:stretch>
            <a:fillRect/>
          </a:stretch>
        </p:blipFill>
        <p:spPr>
          <a:xfrm>
            <a:off x="228600" y="237744"/>
            <a:ext cx="3490952" cy="2895070"/>
          </a:xfrm>
          <a:prstGeom prst="rect">
            <a:avLst/>
          </a:prstGeom>
        </p:spPr>
      </p:pic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8819EEDB-F185-404C-A88D-E41CAC374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ที่ปาดครีม (</a:t>
            </a:r>
            <a:r>
              <a:rPr lang="en-US" dirty="0"/>
              <a:t>Spatula) 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ED301FB-63AB-4FE9-9551-1E67D802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ใช้สำหรับปาดเค้ก  มีลักษณะคล้ายมีด  ไม่มีคมทั้งสองด้าน  มีหลายขนาด  ทำจากสแตนเลสเนื้อบาง  ทำให้ปาดได้ง่ายและเรียบ   ด้ามทำด้วยไม้หรือโลหะ</a:t>
            </a:r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D5047BE-B520-4412-B58C-C757A0C6F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82" y="2684227"/>
            <a:ext cx="3501887" cy="350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21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4047BAC-CB87-4086-8A1F-12956ADB1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กลุ่มสำหรับการ ชั่ง ตวง</a:t>
            </a:r>
            <a:endParaRPr lang="en-US" dirty="0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85A2CAB0-A0C4-4D07-971C-9D8F078B8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83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รูปภาพ 4">
            <a:extLst>
              <a:ext uri="{FF2B5EF4-FFF2-40B4-BE49-F238E27FC236}">
                <a16:creationId xmlns:a16="http://schemas.microsoft.com/office/drawing/2014/main" id="{5D69DA9F-9407-43EE-BB91-03E249BCC2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540" b="8540"/>
          <a:stretch>
            <a:fillRect/>
          </a:stretch>
        </p:blipFill>
        <p:spPr>
          <a:xfrm>
            <a:off x="1476955" y="881801"/>
            <a:ext cx="5485232" cy="4548940"/>
          </a:xfrm>
          <a:prstGeom prst="rect">
            <a:avLst/>
          </a:prstGeom>
        </p:spPr>
      </p:pic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5508A5F9-8837-49FA-853D-A6BE73386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ลวดหรือเลื่อยสไลด์เค้ก</a:t>
            </a:r>
            <a:endParaRPr lang="en-US" dirty="0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2331D761-40EF-4624-BB4A-B320EB41B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ใช้สำหรับสไลด์ ความคมของเส้นลวดทำให้สามารถตัดเค้กได้อย่างง่ายดาย หากเป็นแบบเส้นลวด 2 เส้น สามารถกำหนความหนาของเค้กโดยปรับเส้นลวดทั้งสองเส้นให้สูงเท่ากัน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474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รูปภาพ 5">
            <a:extLst>
              <a:ext uri="{FF2B5EF4-FFF2-40B4-BE49-F238E27FC236}">
                <a16:creationId xmlns:a16="http://schemas.microsoft.com/office/drawing/2014/main" id="{60424B03-0621-464E-97F9-486FF96D65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984" r="9984"/>
          <a:stretch>
            <a:fillRect/>
          </a:stretch>
        </p:blipFill>
        <p:spPr>
          <a:xfrm>
            <a:off x="373711" y="199264"/>
            <a:ext cx="7525915" cy="6241293"/>
          </a:xfrm>
          <a:prstGeom prst="rect">
            <a:avLst/>
          </a:prstGeom>
        </p:spPr>
      </p:pic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2DD99239-969D-4ABE-A0A5-11719A19B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พิมพ์กดคุกกี้ </a:t>
            </a:r>
            <a:endParaRPr lang="en-US" dirty="0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8FBFFCDC-3675-43D7-B407-9C242A860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h-TH" dirty="0"/>
              <a:t>พิมพ์กดคุกกี้มีหลายชนิดทั้งแบบสแตนเลส และพลาสติด พิมพ์ที่ทำจากสแตนเลสจะทนต่อการใช้งาน การเลือกซื้อพิมพ์ควรเลือกซื้อลวดลายที่ไม่มีซอกมุมมากเพราะจะทำความสะอาดได้ง่าย การเก็บรักษาพิมพ์กดคุกกี้ เมื่อใช้งานแล้วต้องล้าง และเช็ดให้แห้ง</a:t>
            </a:r>
            <a:endParaRPr lang="en-US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E62BE4D0-3B57-484C-BA48-84AC195CF003}"/>
              </a:ext>
            </a:extLst>
          </p:cNvPr>
          <p:cNvSpPr txBox="1"/>
          <p:nvPr/>
        </p:nvSpPr>
        <p:spPr>
          <a:xfrm>
            <a:off x="569976" y="2193337"/>
            <a:ext cx="58228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https://www.verasu.com/product-detail/1484/%E0%B8%8A%E0%B8%B8%E0%B8%94%E0%B8%9E%E0%B8%B4%E0%B8%A1%E0%B8%9E%E0%B9%8C%E0%B8%81%E0%B8%94%E0%B8%84%E0%B8%B8%E0%B8%81%E0%B8%81%E0%B8%B5%E0%B9%89%E0%B8%A3%E0%B8%B9%E0%B8%9B%E0%B8%94%E0%B8%AD%E0%B8%81%E0%B9%84%E0%B8%A1%E0%B9%89-</a:t>
            </a:r>
          </a:p>
        </p:txBody>
      </p:sp>
    </p:spTree>
    <p:extLst>
      <p:ext uri="{BB962C8B-B14F-4D97-AF65-F5344CB8AC3E}">
        <p14:creationId xmlns:p14="http://schemas.microsoft.com/office/powerpoint/2010/main" val="2609740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1">
            <a:extLst>
              <a:ext uri="{FF2B5EF4-FFF2-40B4-BE49-F238E27FC236}">
                <a16:creationId xmlns:a16="http://schemas.microsoft.com/office/drawing/2014/main" id="{E2B4DE28-560B-430F-9BB2-58CE412F382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04FFAF30-3842-45B7-AAFE-0EE265BE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กระบอกกดคุกกี้ </a:t>
            </a:r>
            <a:endParaRPr lang="en-US" dirty="0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45C95D1C-698A-49AE-87E2-2B52DA672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เพื่อใช้กดขนมเป็นรูปต่าง ๆ ตามพิมพ์ที่ต้องการ สามารถเปลี่ยนแป้นพิมพ์เป็นรูปต่าง ๆ ได้</a:t>
            </a:r>
          </a:p>
          <a:p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B505734-5246-4DCC-82AE-FEC0AF6B1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71" y="1096485"/>
            <a:ext cx="6241300" cy="3840480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1C24D94-26CC-4B93-81BE-CC6E9DEBEEF6}"/>
              </a:ext>
            </a:extLst>
          </p:cNvPr>
          <p:cNvSpPr txBox="1"/>
          <p:nvPr/>
        </p:nvSpPr>
        <p:spPr>
          <a:xfrm>
            <a:off x="723568" y="2688348"/>
            <a:ext cx="5804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http://www.bakerylovershop.com/product/14/%E0%B8%81%E0%B8%A3%E0%B8%B0%E0%B8%9A%E0%B8%AD%E0%B8%81%E0%B8%81%E0%B8%94%E0%B8%84%E0%B8%B8%E0%B8%81%E0%B8%81%E0%B8%B5%E0%B9%89-wilton-pro-ultra-ii-cookie-press</a:t>
            </a:r>
          </a:p>
        </p:txBody>
      </p:sp>
    </p:spTree>
    <p:extLst>
      <p:ext uri="{BB962C8B-B14F-4D97-AF65-F5344CB8AC3E}">
        <p14:creationId xmlns:p14="http://schemas.microsoft.com/office/powerpoint/2010/main" val="3864166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1">
            <a:extLst>
              <a:ext uri="{FF2B5EF4-FFF2-40B4-BE49-F238E27FC236}">
                <a16:creationId xmlns:a16="http://schemas.microsoft.com/office/drawing/2014/main" id="{94708EC2-1527-443C-A442-EAE760AB2EF4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B934FA90-6616-4DFF-8A34-5FCC25FD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/>
              <a:t>หัวบีบ </a:t>
            </a:r>
            <a:endParaRPr lang="en-US" dirty="0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93E5DA92-1FD7-47DA-A7FF-896928E89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h-TH" dirty="0"/>
              <a:t>ใช้สำหรับบีบครีมแต่งหน้าเค้กให้เป็นลวดลายได้หลายแบบ มีทำจากทองเหลือง และสแตนเลส หากเลือกซื้อแบบสแตนเลสจะป้องการการเกิดสนิม และทำความสะอาดง่าย</a:t>
            </a:r>
          </a:p>
          <a:p>
            <a:r>
              <a:rPr lang="th-TH" dirty="0"/>
              <a:t> </a:t>
            </a:r>
          </a:p>
          <a:p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3D4DFC3-D776-4161-AB2B-377D31BF5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549833"/>
            <a:ext cx="5715000" cy="5715000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C87E53C-5F7B-4F76-B602-EEDECC96B6DD}"/>
              </a:ext>
            </a:extLst>
          </p:cNvPr>
          <p:cNvSpPr txBox="1"/>
          <p:nvPr/>
        </p:nvSpPr>
        <p:spPr>
          <a:xfrm>
            <a:off x="978011" y="3222667"/>
            <a:ext cx="6496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https://www.thaidiycupcake.com/products/21-piping-tips</a:t>
            </a:r>
          </a:p>
        </p:txBody>
      </p:sp>
    </p:spTree>
    <p:extLst>
      <p:ext uri="{BB962C8B-B14F-4D97-AF65-F5344CB8AC3E}">
        <p14:creationId xmlns:p14="http://schemas.microsoft.com/office/powerpoint/2010/main" val="3985275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1">
            <a:extLst>
              <a:ext uri="{FF2B5EF4-FFF2-40B4-BE49-F238E27FC236}">
                <a16:creationId xmlns:a16="http://schemas.microsoft.com/office/drawing/2014/main" id="{6071ECE2-5A53-4824-A6AE-FDC34962E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5820" y="237744"/>
            <a:ext cx="7696201" cy="6382512"/>
          </a:xfrm>
        </p:spPr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0F8C40E4-6C1E-4EA8-BFA4-2B814473B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/>
              <a:t>ไม้คลึงแป้ง (</a:t>
            </a:r>
            <a:r>
              <a:rPr lang="en-US" dirty="0"/>
              <a:t>Rolling Pin) 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8FBB88DD-C124-4445-9935-106432E6E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ใช้สำหรับคลึงแป้งให้หนาบางตามต้องการ  มีหลายขนาด การเลือกซื้อไม้คลึงแป้ง ควรเลือกซื้อชนิดที่มีน้ำหนักพอควร  ทำด้วยไม้เนื้อแข็ง  ผิวเรียบ  ไม่มีเสี้ยนไม้ </a:t>
            </a:r>
          </a:p>
          <a:p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8B6F5D0-EFC2-4141-AA8D-291634F69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284" y="452231"/>
            <a:ext cx="5715000" cy="5715000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83FD03E-D650-43CA-9930-6CCB27636966}"/>
              </a:ext>
            </a:extLst>
          </p:cNvPr>
          <p:cNvSpPr txBox="1"/>
          <p:nvPr/>
        </p:nvSpPr>
        <p:spPr>
          <a:xfrm>
            <a:off x="1314284" y="3242346"/>
            <a:ext cx="5715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https://www.habitatthailand.com/th/p/rolling-pin</a:t>
            </a:r>
          </a:p>
        </p:txBody>
      </p:sp>
    </p:spTree>
    <p:extLst>
      <p:ext uri="{BB962C8B-B14F-4D97-AF65-F5344CB8AC3E}">
        <p14:creationId xmlns:p14="http://schemas.microsoft.com/office/powerpoint/2010/main" val="1657179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04809EC7-8766-4182-87E1-5DE622E3B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/>
              <a:t>แปรง (</a:t>
            </a:r>
            <a:r>
              <a:rPr lang="en-US" dirty="0"/>
              <a:t>Pastry Brush) 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108BB70-728A-4DD9-9BF6-CB99503EE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ใช้สำหรับปัดฝุ่นแป้ง หรือ ใช้ทาไข่  น้ำ  นม บนหน้าขนมก่อนอบ และใช้ทาเนยเพื่อเตรียมพิมพ์  มีหลายขนาดใช้ตามความเหมาะสมของงาน</a:t>
            </a:r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43C7B98-C701-4AEE-B009-DD23E1AD4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380" y="2883143"/>
            <a:ext cx="3737113" cy="3737113"/>
          </a:xfrm>
          <a:prstGeom prst="rect">
            <a:avLst/>
          </a:prstGeom>
        </p:spPr>
      </p:pic>
      <p:pic>
        <p:nvPicPr>
          <p:cNvPr id="12" name="ตัวแทนรูปภาพ 11">
            <a:extLst>
              <a:ext uri="{FF2B5EF4-FFF2-40B4-BE49-F238E27FC236}">
                <a16:creationId xmlns:a16="http://schemas.microsoft.com/office/drawing/2014/main" id="{05A8E530-28FD-422A-9E79-9230C0A29C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540" b="8540"/>
          <a:stretch>
            <a:fillRect/>
          </a:stretch>
        </p:blipFill>
        <p:spPr>
          <a:xfrm>
            <a:off x="228599" y="237744"/>
            <a:ext cx="3308781" cy="274399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B5E73E20-0DE8-4016-9299-8FD30052B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377" y="152011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60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1">
            <a:extLst>
              <a:ext uri="{FF2B5EF4-FFF2-40B4-BE49-F238E27FC236}">
                <a16:creationId xmlns:a16="http://schemas.microsoft.com/office/drawing/2014/main" id="{24BD2C31-9D56-4E58-8694-95F8443D3A4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DA97BB89-0F04-4A0A-BAE3-8D856BE87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/>
              <a:t>ที่ผสมแป้งให้เป็นเม็ดร่วน  (</a:t>
            </a:r>
            <a:r>
              <a:rPr lang="en-US" dirty="0"/>
              <a:t>Manual Dough Blender) 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73777277-B763-43B9-817B-0C05E0F25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มีด้ามถือและมีลวดโค้งเรียงกัน โดยมากทำจากสแตนเลส  ใช้ผสมแป้งกับไขมันและส่วนผสมอื่น ๆ ทำให้แป้งที่ผสมกับเนย มีลักษณะร่วนเป็นเม็ดเล็ก ๆ  คล้ายเม็ดถั่วเขียว  เช่น  </a:t>
            </a:r>
            <a:r>
              <a:rPr lang="th-TH" dirty="0" err="1"/>
              <a:t>การทำ</a:t>
            </a:r>
            <a:r>
              <a:rPr lang="th-TH" dirty="0"/>
              <a:t>พายร่วน</a:t>
            </a:r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DDBEBD9-51DE-463D-B34E-94D04E974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745" y="763325"/>
            <a:ext cx="4937760" cy="4937760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68B2C95-C939-4535-B701-B7DB4726957F}"/>
              </a:ext>
            </a:extLst>
          </p:cNvPr>
          <p:cNvSpPr txBox="1"/>
          <p:nvPr/>
        </p:nvSpPr>
        <p:spPr>
          <a:xfrm>
            <a:off x="461176" y="2826848"/>
            <a:ext cx="71482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https://www.lazada.co.th/products/baking-pastry-blades-manual-dough-blender-cooking-tools-baking-tools-stainless-steel-flour-mixer-butter-lard-cutter-kitchen-accessories-i268168637.html</a:t>
            </a:r>
          </a:p>
        </p:txBody>
      </p:sp>
    </p:spTree>
    <p:extLst>
      <p:ext uri="{BB962C8B-B14F-4D97-AF65-F5344CB8AC3E}">
        <p14:creationId xmlns:p14="http://schemas.microsoft.com/office/powerpoint/2010/main" val="3244179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1">
            <a:extLst>
              <a:ext uri="{FF2B5EF4-FFF2-40B4-BE49-F238E27FC236}">
                <a16:creationId xmlns:a16="http://schemas.microsoft.com/office/drawing/2014/main" id="{AB523909-7E0A-439D-83BB-5378A1E5590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AABE5DFD-81F1-45C3-968B-DC62A57EF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เกียงแซะขนมหรือทัพพีแบน </a:t>
            </a:r>
            <a:endParaRPr lang="en-US" dirty="0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FF407438-109E-4E37-9325-0D22DF21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ใช้สำหรับแซะขนมออกจากถาด เมื่ออบขนมสุกเรียบร้อยแล้ว</a:t>
            </a:r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5A80D0F-BC4D-4801-95BF-3FFF3940F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49" y="793308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9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1">
            <a:extLst>
              <a:ext uri="{FF2B5EF4-FFF2-40B4-BE49-F238E27FC236}">
                <a16:creationId xmlns:a16="http://schemas.microsoft.com/office/drawing/2014/main" id="{87D7FFF4-CEFA-4062-ACD4-A68EEF3FD6A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48758340-9DC7-475E-B979-2EA3F50C7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/>
              <a:t>กระดาษรองอบ</a:t>
            </a:r>
            <a:endParaRPr lang="en-US" dirty="0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6B3EAFA-0B89-4DE3-9B86-E1C9EF399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wax paper</a:t>
            </a:r>
            <a:endParaRPr lang="th-T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parchment paper</a:t>
            </a:r>
            <a:endParaRPr lang="th-T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PTFE/Teflon Coated fiberglass baking mat</a:t>
            </a:r>
            <a:endParaRPr lang="th-T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Aluminum foil</a:t>
            </a:r>
            <a:endParaRPr lang="th-T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silicone coated fiberglass baking mat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19D3F56-D963-4BE3-97AA-95698A524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712303"/>
            <a:ext cx="4829879" cy="482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28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4">
            <a:extLst>
              <a:ext uri="{FF2B5EF4-FFF2-40B4-BE49-F238E27FC236}">
                <a16:creationId xmlns:a16="http://schemas.microsoft.com/office/drawing/2014/main" id="{30D5930D-3EF1-4408-842A-73CA0E7F3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579647"/>
              </p:ext>
            </p:extLst>
          </p:nvPr>
        </p:nvGraphicFramePr>
        <p:xfrm>
          <a:off x="922350" y="516836"/>
          <a:ext cx="10718360" cy="5825067"/>
        </p:xfrm>
        <a:graphic>
          <a:graphicData uri="http://schemas.openxmlformats.org/drawingml/2006/table">
            <a:tbl>
              <a:tblPr/>
              <a:tblGrid>
                <a:gridCol w="1777208">
                  <a:extLst>
                    <a:ext uri="{9D8B030D-6E8A-4147-A177-3AD203B41FA5}">
                      <a16:colId xmlns:a16="http://schemas.microsoft.com/office/drawing/2014/main" val="277705829"/>
                    </a:ext>
                  </a:extLst>
                </a:gridCol>
                <a:gridCol w="1777208">
                  <a:extLst>
                    <a:ext uri="{9D8B030D-6E8A-4147-A177-3AD203B41FA5}">
                      <a16:colId xmlns:a16="http://schemas.microsoft.com/office/drawing/2014/main" val="2846862264"/>
                    </a:ext>
                  </a:extLst>
                </a:gridCol>
                <a:gridCol w="1790986">
                  <a:extLst>
                    <a:ext uri="{9D8B030D-6E8A-4147-A177-3AD203B41FA5}">
                      <a16:colId xmlns:a16="http://schemas.microsoft.com/office/drawing/2014/main" val="510472868"/>
                    </a:ext>
                  </a:extLst>
                </a:gridCol>
                <a:gridCol w="1790986">
                  <a:extLst>
                    <a:ext uri="{9D8B030D-6E8A-4147-A177-3AD203B41FA5}">
                      <a16:colId xmlns:a16="http://schemas.microsoft.com/office/drawing/2014/main" val="991717404"/>
                    </a:ext>
                  </a:extLst>
                </a:gridCol>
                <a:gridCol w="1790986">
                  <a:extLst>
                    <a:ext uri="{9D8B030D-6E8A-4147-A177-3AD203B41FA5}">
                      <a16:colId xmlns:a16="http://schemas.microsoft.com/office/drawing/2014/main" val="2995247195"/>
                    </a:ext>
                  </a:extLst>
                </a:gridCol>
                <a:gridCol w="1790986">
                  <a:extLst>
                    <a:ext uri="{9D8B030D-6E8A-4147-A177-3AD203B41FA5}">
                      <a16:colId xmlns:a16="http://schemas.microsoft.com/office/drawing/2014/main" val="3225702425"/>
                    </a:ext>
                  </a:extLst>
                </a:gridCol>
              </a:tblGrid>
              <a:tr h="908783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effectLst/>
                        </a:rPr>
                        <a:t>ประเภทแผ่นรองอบ</a:t>
                      </a: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effectLst/>
                        </a:rPr>
                        <a:t>วัสดุ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effectLst/>
                        </a:rPr>
                        <a:t>ทนความร้อน (</a:t>
                      </a:r>
                      <a:r>
                        <a:rPr lang="en-US">
                          <a:effectLst/>
                        </a:rPr>
                        <a:t>C)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effectLst/>
                        </a:rPr>
                        <a:t>คุณสมบัติ </a:t>
                      </a:r>
                      <a:r>
                        <a:rPr lang="en-US" dirty="0">
                          <a:effectLst/>
                        </a:rPr>
                        <a:t>non-stick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effectLst/>
                        </a:rPr>
                        <a:t>การนำกลับมาใช้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effectLst/>
                        </a:rPr>
                        <a:t>รูปภาพ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173754"/>
                  </a:ext>
                </a:extLst>
              </a:tr>
              <a:tr h="90878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Wax Paper</a:t>
                      </a: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effectLst/>
                        </a:rPr>
                        <a:t>เคลือบพาราฟิน</a:t>
                      </a:r>
                    </a:p>
                    <a:p>
                      <a:pPr algn="ctr"/>
                      <a:endParaRPr lang="th-TH" dirty="0"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effectLst/>
                        </a:rPr>
                        <a:t>ไม่ทนความร้อน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effectLst/>
                        </a:rPr>
                        <a:t>ปานกลาง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effectLst/>
                        </a:rPr>
                        <a:t>ไม่ได้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dirty="0"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383612"/>
                  </a:ext>
                </a:extLst>
              </a:tr>
              <a:tr h="134792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Non stick baking Paper /parchment paper</a:t>
                      </a: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effectLst/>
                        </a:rPr>
                        <a:t>เคลือบซิลิโคน</a:t>
                      </a:r>
                    </a:p>
                    <a:p>
                      <a:pPr algn="ctr"/>
                      <a:endParaRPr lang="th-TH" dirty="0">
                        <a:effectLst/>
                      </a:endParaRPr>
                    </a:p>
                    <a:p>
                      <a:pPr algn="ctr"/>
                      <a:endParaRPr lang="th-TH" dirty="0"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210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effectLst/>
                        </a:rPr>
                        <a:t>ดีมาก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effectLst/>
                        </a:rPr>
                        <a:t>ไม่ได้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dirty="0"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552065"/>
                  </a:ext>
                </a:extLst>
              </a:tr>
              <a:tr h="7975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Teflon Coated fiberglass baking mat</a:t>
                      </a: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fiberglass </a:t>
                      </a:r>
                      <a:r>
                        <a:rPr lang="th-TH" dirty="0">
                          <a:effectLst/>
                        </a:rPr>
                        <a:t>เคลือบเทฟลอน</a:t>
                      </a:r>
                    </a:p>
                    <a:p>
                      <a:pPr algn="ctr"/>
                      <a:endParaRPr lang="th-TH" dirty="0"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260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effectLst/>
                        </a:rPr>
                        <a:t>ดีมาก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effectLst/>
                        </a:rPr>
                        <a:t>ได้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dirty="0"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597464"/>
                  </a:ext>
                </a:extLst>
              </a:tr>
              <a:tr h="90878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Aluminum foil</a:t>
                      </a: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effectLst/>
                        </a:rPr>
                        <a:t>แผ่นอลูมิเนียมรีดบาง</a:t>
                      </a:r>
                    </a:p>
                    <a:p>
                      <a:pPr algn="ctr"/>
                      <a:endParaRPr lang="th-TH" dirty="0"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340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effectLst/>
                        </a:rPr>
                        <a:t>พอใช้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effectLst/>
                        </a:rPr>
                        <a:t>ไม่ได้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dirty="0"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855154"/>
                  </a:ext>
                </a:extLst>
              </a:tr>
              <a:tr h="90878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silicone coated fiberglass baking mat</a:t>
                      </a: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fiberglass </a:t>
                      </a:r>
                      <a:r>
                        <a:rPr lang="th-TH">
                          <a:effectLst/>
                        </a:rPr>
                        <a:t>เคลือบซิลิโคน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280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effectLst/>
                        </a:rPr>
                        <a:t>ดีมาก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effectLst/>
                        </a:rPr>
                        <a:t>ได้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dirty="0"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542870"/>
                  </a:ext>
                </a:extLst>
              </a:tr>
            </a:tbl>
          </a:graphicData>
        </a:graphic>
      </p:graphicFrame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05D7538-3764-4D70-A9A5-9869A624A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473" y="1449126"/>
            <a:ext cx="1147637" cy="860728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7DDA30A-F0E2-4C7D-97CF-3365ABF3B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748" y="2462668"/>
            <a:ext cx="1090902" cy="1090902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CB1E748-58CF-4B5B-9DE1-0C00F71F5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0548" y="3755830"/>
            <a:ext cx="813685" cy="703598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1B8233B-56F5-4F97-A00F-197D0F1D0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1269" y="4591254"/>
            <a:ext cx="712964" cy="71296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D09DE11F-F350-426C-A763-2B0A3383E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9516" y="5464530"/>
            <a:ext cx="876634" cy="87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03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>
            <a:extLst>
              <a:ext uri="{FF2B5EF4-FFF2-40B4-BE49-F238E27FC236}">
                <a16:creationId xmlns:a16="http://schemas.microsoft.com/office/drawing/2014/main" id="{C397111E-F2CB-45F7-9814-1A8D02A44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ช้อนตวง  </a:t>
            </a:r>
            <a:br>
              <a:rPr lang="th-TH" dirty="0"/>
            </a:br>
            <a:r>
              <a:rPr lang="th-TH" dirty="0"/>
              <a:t>(</a:t>
            </a:r>
            <a:r>
              <a:rPr lang="en-US" dirty="0"/>
              <a:t>Measuring Spoons) </a:t>
            </a:r>
          </a:p>
        </p:txBody>
      </p:sp>
      <p:sp>
        <p:nvSpPr>
          <p:cNvPr id="6" name="ตัวแทนข้อความ 5">
            <a:extLst>
              <a:ext uri="{FF2B5EF4-FFF2-40B4-BE49-F238E27FC236}">
                <a16:creationId xmlns:a16="http://schemas.microsoft.com/office/drawing/2014/main" id="{195C7C5A-54DA-41CD-B40F-EC834D3BD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ทำจากวัสดุ สแตนเลส  อลูมิเนียม และพลาสติก มี 4 ขนาด  คือ 1 ช้อนโต๊ะ  1 ช้อนชา  1/2 ช้อนชา  1/4 ช้อนชา  ใช้สำหรับตวงของเหลวหรือของแห้งที่จำนวนน้อย  ถ้าใช้ตวงของแห้งไม่ควรใช้ช้อนตวงตักส่วนผสม  เช่น  ผงฟู หรือ</a:t>
            </a:r>
            <a:r>
              <a:rPr lang="th-TH" dirty="0" err="1"/>
              <a:t>เบคกิ้ง</a:t>
            </a:r>
            <a:r>
              <a:rPr lang="th-TH" dirty="0"/>
              <a:t>โซดาโดยตรง  เพราะจะทำให้ได้ปริมาณที่มากเกินไป ควรใช้ช้อนตักส่วนผสมตักใส่ช้อนตวง  แล้วจึงใช้ที่ปาด  ปาดให้เรียบอีกครั้งหนึ่ง</a:t>
            </a:r>
            <a:endParaRPr lang="en-US" dirty="0"/>
          </a:p>
        </p:txBody>
      </p:sp>
      <p:pic>
        <p:nvPicPr>
          <p:cNvPr id="7" name="Picture 1" descr="Image result for ช้อนตวง">
            <a:extLst>
              <a:ext uri="{FF2B5EF4-FFF2-40B4-BE49-F238E27FC236}">
                <a16:creationId xmlns:a16="http://schemas.microsoft.com/office/drawing/2014/main" id="{969F6142-4DC8-4430-A742-706F22114739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0" b="8540"/>
          <a:stretch>
            <a:fillRect/>
          </a:stretch>
        </p:blipFill>
        <p:spPr bwMode="auto">
          <a:xfrm>
            <a:off x="569977" y="715053"/>
            <a:ext cx="2976306" cy="271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22C62F3-B4B9-48DA-8B99-58F1D3828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618" y="486222"/>
            <a:ext cx="3069999" cy="3069999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AB56C311-FB77-4CA8-9D36-B05025BA9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356" y="3851086"/>
            <a:ext cx="2841902" cy="252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60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>
            <a:extLst>
              <a:ext uri="{FF2B5EF4-FFF2-40B4-BE49-F238E27FC236}">
                <a16:creationId xmlns:a16="http://schemas.microsoft.com/office/drawing/2014/main" id="{4DE6F9B3-13D9-451D-A496-AB34CF093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กลุ่มเครื่องใช้ประเภทอบ</a:t>
            </a:r>
            <a:endParaRPr lang="en-US" dirty="0"/>
          </a:p>
        </p:txBody>
      </p:sp>
      <p:sp>
        <p:nvSpPr>
          <p:cNvPr id="2" name="ตัวแทนข้อความ 1">
            <a:extLst>
              <a:ext uri="{FF2B5EF4-FFF2-40B4-BE49-F238E27FC236}">
                <a16:creationId xmlns:a16="http://schemas.microsoft.com/office/drawing/2014/main" id="{4663E9DE-979E-4A9D-9A45-0C37431F1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01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>
            <a:extLst>
              <a:ext uri="{FF2B5EF4-FFF2-40B4-BE49-F238E27FC236}">
                <a16:creationId xmlns:a16="http://schemas.microsoft.com/office/drawing/2014/main" id="{1A30E592-34EE-448A-AC50-0D452AAE65C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B98B09D0-8235-4215-BE35-E6ECE4307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/>
              <a:t>ตะแกรง (</a:t>
            </a:r>
            <a:r>
              <a:rPr lang="en-US" dirty="0"/>
              <a:t>Rack) 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7E542113-92D3-49B5-A2C8-AF3B82FA2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ทำจากเหล็กชุบโครเมี่ยม  มีหลายขนาด  ใช้สำหรับวางขนมอบ ที่สุกจากเตาอบร้อน ๆ  เพื่อให้ขนมเย็นเร็ว  เพราะอากาศผ่านได้ดีกว่าอยู่ในพิมพ์</a:t>
            </a:r>
            <a:endParaRPr lang="en-US" dirty="0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CE8FBF-CCFF-4C17-8D01-21C844CE6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528" y="1023822"/>
            <a:ext cx="5629522" cy="4714378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A623E6E8-5D02-49DD-AB49-A4B60EAD8ACB}"/>
              </a:ext>
            </a:extLst>
          </p:cNvPr>
          <p:cNvSpPr txBox="1"/>
          <p:nvPr/>
        </p:nvSpPr>
        <p:spPr>
          <a:xfrm>
            <a:off x="731520" y="3103847"/>
            <a:ext cx="6710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https://ninlawantaa.weebly.com/362736093656362336183607363736562.html</a:t>
            </a:r>
          </a:p>
        </p:txBody>
      </p:sp>
    </p:spTree>
    <p:extLst>
      <p:ext uri="{BB962C8B-B14F-4D97-AF65-F5344CB8AC3E}">
        <p14:creationId xmlns:p14="http://schemas.microsoft.com/office/powerpoint/2010/main" val="1429577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1">
            <a:extLst>
              <a:ext uri="{FF2B5EF4-FFF2-40B4-BE49-F238E27FC236}">
                <a16:creationId xmlns:a16="http://schemas.microsoft.com/office/drawing/2014/main" id="{CC3D4232-D52B-46F0-86FC-7920CB071AD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B91E2A66-9DEB-420A-BA2B-3D998B41F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/>
              <a:t>ถาดอบขนม </a:t>
            </a:r>
            <a:endParaRPr lang="en-US" dirty="0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7E0B82A2-C7F1-47A6-864F-63871725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ส่วนมากทำจากอลูมิเนียม  มีหลายขนาด  ใช้สำหรับรองพิมพ์เค้ก ขณะอบ เพื่อป้องกันไม่ให้เค้กด้านล่างร้อนเกินไป จะทำให้ขนมไหม้เสีย ใช้อบขนมปัง คุกกี้ พาย เป็นต้น</a:t>
            </a:r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A8280AD-8B28-43A2-B607-54BA6B5BD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719" y="1039741"/>
            <a:ext cx="5778941" cy="434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08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986BA2F4-1E23-4BBE-A7AA-395913EC7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/>
              <a:t>พิมพ์ชนิดต่าง ๆ </a:t>
            </a:r>
            <a:endParaRPr lang="en-US" dirty="0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04696A42-7043-4BE2-BB16-024B0A3CD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ส่วนมากทำจากอลูมิเนียม สแตนเลส มีขนาดรูปร่างหลายรูปแบบ  เลือกใช้ตามความเหมาะสมกับขนมอบแต่ละชนิด  เช่น  พิมพ์เค้ก  พิมพ์ขนมปัง  พิมพ์พาย  ฯลฯ</a:t>
            </a:r>
            <a:endParaRPr lang="en-US" dirty="0"/>
          </a:p>
        </p:txBody>
      </p:sp>
      <p:pic>
        <p:nvPicPr>
          <p:cNvPr id="8" name="ตัวแทนรูปภาพ 7">
            <a:extLst>
              <a:ext uri="{FF2B5EF4-FFF2-40B4-BE49-F238E27FC236}">
                <a16:creationId xmlns:a16="http://schemas.microsoft.com/office/drawing/2014/main" id="{736742D7-785C-467D-9800-82798340AA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513" b="25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3D4D4399-A4C7-426A-AF69-B0C76EAFB1E5}"/>
              </a:ext>
            </a:extLst>
          </p:cNvPr>
          <p:cNvSpPr txBox="1"/>
          <p:nvPr/>
        </p:nvSpPr>
        <p:spPr>
          <a:xfrm>
            <a:off x="381664" y="3040236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https://sites.google.com/site/tripletwo47/blxk/khwam-hmay-khxng-khek/xupkrn-tha-khek</a:t>
            </a:r>
          </a:p>
        </p:txBody>
      </p:sp>
    </p:spTree>
    <p:extLst>
      <p:ext uri="{BB962C8B-B14F-4D97-AF65-F5344CB8AC3E}">
        <p14:creationId xmlns:p14="http://schemas.microsoft.com/office/powerpoint/2010/main" val="3829233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ตัวแทนรูปภาพ 9">
            <a:extLst>
              <a:ext uri="{FF2B5EF4-FFF2-40B4-BE49-F238E27FC236}">
                <a16:creationId xmlns:a16="http://schemas.microsoft.com/office/drawing/2014/main" id="{9DA4442B-09F7-4306-A8B1-52E5D143FD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387" b="22387"/>
          <a:stretch>
            <a:fillRect/>
          </a:stretch>
        </p:blipFill>
        <p:spPr>
          <a:xfrm>
            <a:off x="1550504" y="388819"/>
            <a:ext cx="5253162" cy="4356483"/>
          </a:xfrm>
          <a:prstGeom prst="rect">
            <a:avLst/>
          </a:prstGeom>
        </p:spPr>
      </p:pic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A3894CF8-C224-47EF-959D-191BF7014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เทอโมมิเตอร์</a:t>
            </a:r>
            <a:endParaRPr lang="en-US" dirty="0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82EF00AA-E4E5-4FC7-9ADF-FBB3812F1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ใช้วัดอุณหภูมิในเตาอบ โดยการตั้งหรือแขวนภายในเตาอบ</a:t>
            </a:r>
            <a:endParaRPr lang="en-US" dirty="0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66752A4-C8D3-4190-A758-CE8A8FAA26EA}"/>
              </a:ext>
            </a:extLst>
          </p:cNvPr>
          <p:cNvSpPr txBox="1"/>
          <p:nvPr/>
        </p:nvSpPr>
        <p:spPr>
          <a:xfrm>
            <a:off x="569976" y="5208104"/>
            <a:ext cx="7354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" dirty="0"/>
              <a:t>ที่มา </a:t>
            </a:r>
            <a:r>
              <a:rPr lang="en-US" sz="800" dirty="0"/>
              <a:t>: https://www.lemmemore.com/product/12082/%E0%B8%97%E0%B8%B5%E0%B9%88%E0%B8%A7%E0%B8%B1%E0%B8%94%E0%B8%AD%E0%B8%B8%E0%B8%93%E0%B8%AB%E0%B8%A0%E0%B8%B9%E0%B8%A1%E0%B8%B4%E0%B9%83%E0%B8%99%E0%B9%80%E0%B8%95%E0%B8%B2%E0%B8%AD%E0%B8%9A-taylor-classic-series-large-dial-oven-thermometer</a:t>
            </a:r>
          </a:p>
        </p:txBody>
      </p:sp>
    </p:spTree>
    <p:extLst>
      <p:ext uri="{BB962C8B-B14F-4D97-AF65-F5344CB8AC3E}">
        <p14:creationId xmlns:p14="http://schemas.microsoft.com/office/powerpoint/2010/main" val="4036074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>
            <a:extLst>
              <a:ext uri="{FF2B5EF4-FFF2-40B4-BE49-F238E27FC236}">
                <a16:creationId xmlns:a16="http://schemas.microsoft.com/office/drawing/2014/main" id="{FE63624F-7945-4A1F-BF8F-3721F0E7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กลุ่มประเภทที่ใช้ไฟฟ้าหรือเครื่องทุ่นแรง</a:t>
            </a:r>
            <a:endParaRPr lang="en-US" dirty="0"/>
          </a:p>
        </p:txBody>
      </p:sp>
      <p:sp>
        <p:nvSpPr>
          <p:cNvPr id="2" name="ตัวแทนข้อความ 1">
            <a:extLst>
              <a:ext uri="{FF2B5EF4-FFF2-40B4-BE49-F238E27FC236}">
                <a16:creationId xmlns:a16="http://schemas.microsoft.com/office/drawing/2014/main" id="{62C2897A-2EA7-4600-847C-947368F8AA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209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ตัวแทนรูปภาพ 1">
            <a:extLst>
              <a:ext uri="{FF2B5EF4-FFF2-40B4-BE49-F238E27FC236}">
                <a16:creationId xmlns:a16="http://schemas.microsoft.com/office/drawing/2014/main" id="{43E097B1-EB54-406C-A521-A09ECE5E97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8891" b="18891"/>
          <a:stretch>
            <a:fillRect/>
          </a:stretch>
        </p:blipFill>
        <p:spPr>
          <a:xfrm>
            <a:off x="1492867" y="814214"/>
            <a:ext cx="4929136" cy="4087766"/>
          </a:xfrm>
          <a:prstGeom prst="rect">
            <a:avLst/>
          </a:prstGeom>
        </p:spPr>
      </p:pic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1909D9D4-68F3-4ED8-929B-500F7C4C8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sz="2800" dirty="0"/>
              <a:t>เครื่องผสมอาหาร</a:t>
            </a:r>
            <a:br>
              <a:rPr lang="th-TH" sz="2800" dirty="0"/>
            </a:br>
            <a:r>
              <a:rPr lang="th-TH" sz="2800" dirty="0"/>
              <a:t>แบบมือถือ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(Hand Mixer)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0EC33A35-DCB5-44CE-87F1-E690C49B0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สะดวก น้ำหนักเบา แต่กำลังมอเตอร์มักไม่ค่อยสูง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897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1">
            <a:extLst>
              <a:ext uri="{FF2B5EF4-FFF2-40B4-BE49-F238E27FC236}">
                <a16:creationId xmlns:a16="http://schemas.microsoft.com/office/drawing/2014/main" id="{62E44C33-696F-4259-BA19-D8620FC294D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19564E51-2939-40D6-B89B-CEAE2A085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/>
              <a:t>เครื่องตีแบบขาตั้ง</a:t>
            </a:r>
            <a:r>
              <a:rPr lang="en-US" dirty="0"/>
              <a:t> </a:t>
            </a:r>
            <a:r>
              <a:rPr lang="th-TH" dirty="0"/>
              <a:t>(</a:t>
            </a:r>
            <a:r>
              <a:rPr lang="en-US" dirty="0"/>
              <a:t>Stand Mixer)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1CA70C3-72E1-43B1-A0F4-68A21172F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21" y="1025320"/>
            <a:ext cx="6414131" cy="4807359"/>
          </a:xfrm>
          <a:prstGeom prst="rect">
            <a:avLst/>
          </a:prstGeom>
        </p:spPr>
      </p:pic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6C16868-E70D-4F27-A32D-58C0444E3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เครื่องผสมชนิดนี้เป็นเครื่องใช้อเนกประสงค์  มีประโยชน์ใน</a:t>
            </a:r>
            <a:r>
              <a:rPr lang="th-TH" dirty="0" err="1"/>
              <a:t>การทำ</a:t>
            </a:r>
            <a:r>
              <a:rPr lang="th-TH" dirty="0"/>
              <a:t>เบเกอรี่ คือ ช่วยให้ส่วนผสมต่าง ๆ รวมตัวเป็นเนื้อเดียวกัน   การนวดส่วนผสมหรือการขึ้นฟูของส่วนผสม มีให้เลือกหลายขนาดตามความต้องการ </a:t>
            </a:r>
            <a:endParaRPr lang="en-US" dirty="0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66C1E886-9DAC-4C1D-AA52-9C73DED597C6}"/>
              </a:ext>
            </a:extLst>
          </p:cNvPr>
          <p:cNvSpPr txBox="1"/>
          <p:nvPr/>
        </p:nvSpPr>
        <p:spPr>
          <a:xfrm>
            <a:off x="1216550" y="3103847"/>
            <a:ext cx="635309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https://sites.google.com/site/tripletwo47/blxk/khwam-hmay-khxng-khek/xupkrn-tha-khek</a:t>
            </a:r>
          </a:p>
        </p:txBody>
      </p:sp>
    </p:spTree>
    <p:extLst>
      <p:ext uri="{BB962C8B-B14F-4D97-AF65-F5344CB8AC3E}">
        <p14:creationId xmlns:p14="http://schemas.microsoft.com/office/powerpoint/2010/main" val="2375637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AFB5DE9-A514-49B6-BD23-6BD8DAB54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69" y="369134"/>
            <a:ext cx="1604066" cy="214830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CDB5B06-303B-4B04-9F37-B46201A1F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18" y="2517438"/>
            <a:ext cx="1604066" cy="212876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2F30134-E0C2-4B6E-A7DE-0C28FE432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82" y="4646198"/>
            <a:ext cx="1378639" cy="1833079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1D71B43E-4A98-4462-B3CA-0FC2CF434348}"/>
              </a:ext>
            </a:extLst>
          </p:cNvPr>
          <p:cNvSpPr txBox="1"/>
          <p:nvPr/>
        </p:nvSpPr>
        <p:spPr>
          <a:xfrm>
            <a:off x="3570136" y="1025718"/>
            <a:ext cx="7601447" cy="440120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accent1"/>
                </a:solidFill>
              </a:rPr>
              <a:t>(1) หัวตีรูปตะขอ (</a:t>
            </a:r>
            <a:r>
              <a:rPr lang="en-US" sz="2800" b="1" dirty="0">
                <a:solidFill>
                  <a:schemeClr val="accent1"/>
                </a:solidFill>
              </a:rPr>
              <a:t>Dough Hook) </a:t>
            </a:r>
            <a:r>
              <a:rPr lang="th-TH" sz="2800" b="1" dirty="0">
                <a:solidFill>
                  <a:schemeClr val="accent1"/>
                </a:solidFill>
              </a:rPr>
              <a:t>ใช้สำหรับนวดแป้งให้เป็นก้อนโด ใน</a:t>
            </a:r>
            <a:r>
              <a:rPr lang="th-TH" sz="2800" b="1" dirty="0" err="1">
                <a:solidFill>
                  <a:schemeClr val="accent1"/>
                </a:solidFill>
              </a:rPr>
              <a:t>การทำ</a:t>
            </a:r>
            <a:r>
              <a:rPr lang="th-TH" sz="2800" b="1" dirty="0">
                <a:solidFill>
                  <a:schemeClr val="accent1"/>
                </a:solidFill>
              </a:rPr>
              <a:t>ขนมปัง  โดยที่หัวตีรูปตะขอนี้จะทำการม้วนดึงก้อนแป้ง  ช่วยให้โปรตีนกับน้ำรวมตัวกันจนเกิดเป็นกลู</a:t>
            </a:r>
            <a:r>
              <a:rPr lang="th-TH" sz="2800" b="1" dirty="0" err="1">
                <a:solidFill>
                  <a:schemeClr val="accent1"/>
                </a:solidFill>
              </a:rPr>
              <a:t>เต็น</a:t>
            </a:r>
            <a:r>
              <a:rPr lang="th-TH" sz="2800" b="1" dirty="0">
                <a:solidFill>
                  <a:schemeClr val="accent1"/>
                </a:solidFill>
              </a:rPr>
              <a:t>   ที่มีลักษณะเหนียว  ยืดหยุ่น  สามารถปั้นเป็นรูปร่างต่าง ๆ ได้</a:t>
            </a:r>
          </a:p>
          <a:p>
            <a:r>
              <a:rPr lang="th-TH" sz="2800" b="1" dirty="0"/>
              <a:t> </a:t>
            </a:r>
            <a:r>
              <a:rPr lang="th-TH" sz="2800" b="1" dirty="0">
                <a:solidFill>
                  <a:srgbClr val="0070C0"/>
                </a:solidFill>
              </a:rPr>
              <a:t>(2) หัวตีรูปใบไม้ (</a:t>
            </a:r>
            <a:r>
              <a:rPr lang="en-US" sz="2800" b="1" dirty="0">
                <a:solidFill>
                  <a:srgbClr val="0070C0"/>
                </a:solidFill>
              </a:rPr>
              <a:t>Paddle) </a:t>
            </a:r>
            <a:r>
              <a:rPr lang="th-TH" sz="2800" b="1" dirty="0">
                <a:solidFill>
                  <a:srgbClr val="0070C0"/>
                </a:solidFill>
              </a:rPr>
              <a:t>ใช้ตีเนยกับน้ำตาลให้ขึ้นฟูใน</a:t>
            </a:r>
            <a:r>
              <a:rPr lang="th-TH" sz="2800" b="1" dirty="0" err="1">
                <a:solidFill>
                  <a:srgbClr val="0070C0"/>
                </a:solidFill>
              </a:rPr>
              <a:t>การทำ</a:t>
            </a:r>
            <a:r>
              <a:rPr lang="th-TH" sz="2800" b="1" dirty="0">
                <a:solidFill>
                  <a:srgbClr val="0070C0"/>
                </a:solidFill>
              </a:rPr>
              <a:t>เค้กหรือคุกกี้ หรือใช้ในการตีแป้ง  น้ำตาล  ของเหลว และไข่แดงใน</a:t>
            </a:r>
            <a:r>
              <a:rPr lang="th-TH" sz="2800" b="1" dirty="0" err="1">
                <a:solidFill>
                  <a:srgbClr val="0070C0"/>
                </a:solidFill>
              </a:rPr>
              <a:t>การทำ</a:t>
            </a:r>
            <a:r>
              <a:rPr lang="th-TH" sz="2800" b="1" dirty="0">
                <a:solidFill>
                  <a:srgbClr val="0070C0"/>
                </a:solidFill>
              </a:rPr>
              <a:t>ชิฟฟ่อนเค้ก</a:t>
            </a:r>
          </a:p>
          <a:p>
            <a:r>
              <a:rPr lang="th-TH" sz="2800" b="1" dirty="0">
                <a:solidFill>
                  <a:srgbClr val="7030A0"/>
                </a:solidFill>
              </a:rPr>
              <a:t> (3) หัวตีรูปตะกร้อ (</a:t>
            </a:r>
            <a:r>
              <a:rPr lang="en-US" sz="2800" b="1" dirty="0">
                <a:solidFill>
                  <a:srgbClr val="7030A0"/>
                </a:solidFill>
              </a:rPr>
              <a:t>Wire Whip) </a:t>
            </a:r>
            <a:r>
              <a:rPr lang="th-TH" sz="2800" b="1" dirty="0">
                <a:solidFill>
                  <a:srgbClr val="7030A0"/>
                </a:solidFill>
              </a:rPr>
              <a:t>ใช้สำหรับการตีไข่ให้เกิดฟอง   ในระยะเวลาสั้นโดยใช้ความเร็วของเครื่องค่อนข้างสูง   เพื่อให้ไข่ที่ตีอยู่ตัว  ทำให้เค้กมีปริมาตรดี  เค้กที่นิยมใช้หัวตี รูปตะกร้อ  ได้แก่  ชิฟฟ่อนเค้ก  สปัน</a:t>
            </a:r>
            <a:r>
              <a:rPr lang="th-TH" sz="2800" b="1" dirty="0" err="1">
                <a:solidFill>
                  <a:srgbClr val="7030A0"/>
                </a:solidFill>
              </a:rPr>
              <a:t>จ์</a:t>
            </a:r>
            <a:r>
              <a:rPr lang="th-TH" sz="2800" b="1" dirty="0">
                <a:solidFill>
                  <a:srgbClr val="7030A0"/>
                </a:solidFill>
              </a:rPr>
              <a:t>เค้ก หรือการตีเค้กแบบขั้นตอนเดียว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30A2EBFE-0D35-42F1-BE27-6E394D9FB4B1}"/>
              </a:ext>
            </a:extLst>
          </p:cNvPr>
          <p:cNvSpPr txBox="1"/>
          <p:nvPr/>
        </p:nvSpPr>
        <p:spPr>
          <a:xfrm>
            <a:off x="2449002" y="1240403"/>
            <a:ext cx="500932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6600" dirty="0"/>
              <a:t>1</a:t>
            </a:r>
            <a:endParaRPr lang="en-US" sz="6600" dirty="0"/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234B9581-57D5-4125-9EAD-C0AAC4B442C7}"/>
              </a:ext>
            </a:extLst>
          </p:cNvPr>
          <p:cNvSpPr txBox="1"/>
          <p:nvPr/>
        </p:nvSpPr>
        <p:spPr>
          <a:xfrm>
            <a:off x="2568271" y="3204376"/>
            <a:ext cx="437322" cy="110799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th-TH" sz="6600" dirty="0"/>
              <a:t>2</a:t>
            </a:r>
            <a:endParaRPr lang="en-US" sz="6600" dirty="0"/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3CD68206-ECB3-4D0F-837B-A6CCADFF5F61}"/>
              </a:ext>
            </a:extLst>
          </p:cNvPr>
          <p:cNvSpPr txBox="1"/>
          <p:nvPr/>
        </p:nvSpPr>
        <p:spPr>
          <a:xfrm>
            <a:off x="2568272" y="5063599"/>
            <a:ext cx="500932" cy="110799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th-TH" sz="6600" dirty="0"/>
              <a:t>3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109920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1">
            <a:extLst>
              <a:ext uri="{FF2B5EF4-FFF2-40B4-BE49-F238E27FC236}">
                <a16:creationId xmlns:a16="http://schemas.microsoft.com/office/drawing/2014/main" id="{F98FBD24-B1CA-40A2-A7D8-0CC1642A24C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0924CA4D-DE22-4F81-AD0F-E328EE01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เครื่องผสมแบบ 2 แขน  (</a:t>
            </a:r>
            <a:r>
              <a:rPr lang="en-US" dirty="0"/>
              <a:t>Double  Arm  Mixer) 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09BA5224-35F5-469B-A731-64DE6730F7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h-TH" dirty="0"/>
              <a:t>ประกอบด้วยแขน 2 แขน ปลายงอเข้าหากัน  โดยแขนทั้งสองจะเคลื่อนเข้าหากัน จะช่วยดึงยืดก้อนโดที่อยู่ตรงกลางอย่างช้า ๆ ความเร็วของเครื่องมีระดับเดียว   เหมาะสำหรับการนวดแป้งขนมปัง  โดยไม่ทำให้อุณหภูมิของก้อนโด    ร้อนเกินไปในระหว่างการผสม  นอกจากนี้ ยังสามารถใช้ผสมแป้งพัฟเพสตรี</a:t>
            </a:r>
            <a:r>
              <a:rPr lang="th-TH" dirty="0" err="1"/>
              <a:t>้แ</a:t>
            </a:r>
            <a:r>
              <a:rPr lang="th-TH" dirty="0"/>
              <a:t>ละแป้งโดนัทยีสต์ได้ แป้งที่นวดได้มีลักษณะเนื้อเนียนนุ่มกว่าแป้งที่นวด โดยใช้เครื่องผสมอาหารหัวตีรูปตะขอ   แต่อ่างผสมไม่สามารถถอดออกมาจากตัวเครื่องได้  ในการล้างทำความสะอาดจึงควรใช้ผ้าชุบน้ำเช็ดให้สะอาด แล้วจึงใช้ผ้าแห้งเช็ดอีกครั้งหนึ่ง</a:t>
            </a:r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2DCC2E9-D3C3-499D-9D9C-07CBF811D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53" y="690968"/>
            <a:ext cx="3584647" cy="4779529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A6027A47-DF24-488C-8611-99AEA37879AE}"/>
              </a:ext>
            </a:extLst>
          </p:cNvPr>
          <p:cNvSpPr txBox="1"/>
          <p:nvPr/>
        </p:nvSpPr>
        <p:spPr>
          <a:xfrm>
            <a:off x="492982" y="2134351"/>
            <a:ext cx="5899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://www.jspnakhon.com/store/webboard/view/%E0%B8%AD%E0%B8%A2%E0%B8%B2%E0%B8%81%E0%B8%97%E0%B8%A3%E0%B8%B2%E0%B8%9A%E0%B8%A3%E0%B8%B2%E0%B8%84%E0%B8%B2_%E0%B9%80%E0%B8%84%E0%B8%A3%E0%B8%B7%E0%B9%88%E0%B8%AD%E0%B8%87%E0%B8%99%E0%B8%A7%E0%B8%94%E0%B9%81%E0%B8%9B%E0%B9%89%E0%B8%87_2_%E0%B9%81%E0%B8%82%E0%B8%99-6405803-th.html</a:t>
            </a:r>
          </a:p>
        </p:txBody>
      </p:sp>
    </p:spTree>
    <p:extLst>
      <p:ext uri="{BB962C8B-B14F-4D97-AF65-F5344CB8AC3E}">
        <p14:creationId xmlns:p14="http://schemas.microsoft.com/office/powerpoint/2010/main" val="649945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65ABA3-820C-4D75-9437-9EFA1ADFE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6BF2FB-90D8-48DB-BD34-D040CDCFF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B56BF99-E17F-450F-82FA-4EE8F6235A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3" b="1360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6616EACC-6303-4F75-9DA5-60B49F71F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3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n-cs"/>
              </a:rPr>
            </a:br>
            <a:r>
              <a:rPr lang="en-US" sz="3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n-cs"/>
              </a:rPr>
              <a:t>ถ้วยตวงของเหลว (Liquid</a:t>
            </a:r>
            <a:br>
              <a:rPr lang="en-US" sz="3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n-cs"/>
              </a:rPr>
            </a:br>
            <a:r>
              <a:rPr lang="en-US" sz="3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n-cs"/>
              </a:rPr>
              <a:t>Measuring Cups) 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589F2FAF-2F03-4528-9F5B-676DD872B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46137" y="2538919"/>
            <a:ext cx="4602152" cy="3557805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100000"/>
              </a:lnSpc>
              <a:buFont typeface="Garamond" pitchFamily="18" charset="0"/>
              <a:buChar char="◦"/>
            </a:pPr>
            <a:r>
              <a:rPr lang="en-US">
                <a:latin typeface="+mn-lt"/>
                <a:cs typeface="+mn-cs"/>
              </a:rPr>
              <a:t>มีลักษณะเป็นแก้ว หรือพลาสติก มีขีดบอกปริมาตรอยู่ด้านข้างถ้วย  เช่น  1/4  1/3  1/2   3/4  และ 1 ถ้วยตวง ใช้สำหรับตวงของเหลว  เช่น น้ำ  นม  มีหลายขนาดตั้งแต่ 1  ถ้วยตวง  2  ถ้วยตวง </a:t>
            </a:r>
          </a:p>
        </p:txBody>
      </p:sp>
    </p:spTree>
    <p:extLst>
      <p:ext uri="{BB962C8B-B14F-4D97-AF65-F5344CB8AC3E}">
        <p14:creationId xmlns:p14="http://schemas.microsoft.com/office/powerpoint/2010/main" val="1420509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1">
            <a:extLst>
              <a:ext uri="{FF2B5EF4-FFF2-40B4-BE49-F238E27FC236}">
                <a16:creationId xmlns:a16="http://schemas.microsoft.com/office/drawing/2014/main" id="{E20F4DFD-6BE6-4022-93F1-C00F0038ADD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99EDF0BD-8FF7-435E-84ED-8E8A7AA85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/>
              <a:t>ตู้หมักแป้ง (</a:t>
            </a:r>
            <a:r>
              <a:rPr lang="en-US" dirty="0"/>
              <a:t>Proofer) 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EAE1B2EA-9EFA-4B2A-8085-9AD95D022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h-TH" dirty="0"/>
              <a:t>มีลักษณะเป็นตู้เก็บเป็นชั้น ๆ  โดยช่องด้านข้างติดตั้งที่ต้มน้ำ ส่งผ่านไปในตู้หมัก  ด้านหน้ามีปุ่มตั้งควบคุมอุณหภูมิและความชื้นได้ตามต้องการ ใช้สำหรับผลิตภัณฑ์ที่ใช้ยีสต์เป็นตัวช่วยทำให้ขึ้นฟู  เช่น  ขนมปังและผลิตภัณฑ์อื่น ๆ  ตู้หมักช่วยลดระยะเวลาในขั้นตอนการหมักให้เร็วขึ้น  หลักสำคัญ คือ การควบคุมอุณหภูมิและความชื้นให้เหมาะแก่การเจริญเติบโตของยีสต์ และสร้างก๊าซคาร์บอนไดออกไซด์  ถ้าอุณหภูมิไม่เหมาะสม หรือระดับความชื้นต่ำ  จะทำให้การขยายตัวไม่ดี  ผิวขนมปังจะแห้ง  แต่ถ้าระดับความชื้นสูงเกินไป  ผิวขนมปังจะเปียกแฉะ</a:t>
            </a:r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D0E673B-FA97-4B74-806F-D96181F3C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493" y="603504"/>
            <a:ext cx="5134017" cy="5376905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6538756-91DB-4FEB-A0BD-CD639BA9DDEF}"/>
              </a:ext>
            </a:extLst>
          </p:cNvPr>
          <p:cNvSpPr txBox="1"/>
          <p:nvPr/>
        </p:nvSpPr>
        <p:spPr>
          <a:xfrm>
            <a:off x="1168842" y="3103847"/>
            <a:ext cx="64087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https://www.indiamart.com/proddetail/commercial-inter-proofer-19554762012.html</a:t>
            </a:r>
          </a:p>
        </p:txBody>
      </p:sp>
    </p:spTree>
    <p:extLst>
      <p:ext uri="{BB962C8B-B14F-4D97-AF65-F5344CB8AC3E}">
        <p14:creationId xmlns:p14="http://schemas.microsoft.com/office/powerpoint/2010/main" val="15721504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0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7CBCD26A-BD2E-4E94-A8F8-A4B67923F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ED0D337F-FB00-4E19-BBDA-8485C8ABB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 useBgFill="1">
        <p:nvSpPr>
          <p:cNvPr id="30" name="Rectangle 16">
            <a:extLst>
              <a:ext uri="{FF2B5EF4-FFF2-40B4-BE49-F238E27FC236}">
                <a16:creationId xmlns:a16="http://schemas.microsoft.com/office/drawing/2014/main" id="{23EBFBD2-DA69-40F0-9B41-6AA12C08F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66E085B8-E6D9-4530-9AE3-4C2B79CE4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01279" y="237744"/>
            <a:ext cx="7652977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C4C7E393-E0F9-4317-801D-4EF113A2C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82" y="642593"/>
            <a:ext cx="6736084" cy="17441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n-cs"/>
              </a:rPr>
              <a:t>เตาอบ  (Oven) </a:t>
            </a:r>
          </a:p>
        </p:txBody>
      </p:sp>
      <p:pic>
        <p:nvPicPr>
          <p:cNvPr id="5" name="ตัวแทนรูปภาพ 4">
            <a:extLst>
              <a:ext uri="{FF2B5EF4-FFF2-40B4-BE49-F238E27FC236}">
                <a16:creationId xmlns:a16="http://schemas.microsoft.com/office/drawing/2014/main" id="{3A74DE17-D81B-4F7A-BF44-2CC7288DA7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567" b="4567"/>
          <a:stretch>
            <a:fillRect/>
          </a:stretch>
        </p:blipFill>
        <p:spPr>
          <a:xfrm>
            <a:off x="486875" y="503586"/>
            <a:ext cx="3318953" cy="2752121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5209A1E-E0DE-48F8-A0B7-C60032F86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38" y="3435520"/>
            <a:ext cx="3127186" cy="2790024"/>
          </a:xfrm>
          <a:prstGeom prst="rect">
            <a:avLst/>
          </a:prstGeom>
        </p:spPr>
      </p:pic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8BE41A3-CFE7-40A1-9055-0AD0925AC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34965" y="2386584"/>
            <a:ext cx="6608101" cy="3648456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100000"/>
              </a:lnSpc>
              <a:buFont typeface="Garamond" pitchFamily="18" charset="0"/>
              <a:buChar char="◦"/>
            </a:pPr>
            <a:r>
              <a:rPr lang="en-US">
                <a:latin typeface="+mn-lt"/>
                <a:cs typeface="+mn-cs"/>
              </a:rPr>
              <a:t>เตาอบ เป็นเครื่องมือที่สำคัญที่สุดในการทำผลิตภัณฑ์เบเกอรี่  ที่ทำจากเหล็ก หรือสแตนเลส  เตาอบที่ดีต้องสามารถตั้งอุณหภูมิที่ต้องการได้  มีตัวควบคุมอุณหภูมิ และทำให้อุณหภูมิคงที่สม่ำเสมอ  สามารถเก็บความร้อนได้นาน ทำให้ไม่เปลืองเชื้อเพลิง  เตาอบที่ใช้ในการทำเบเกอรี่   เช่น  เตาอบไฟฟ้า และเตาอบแก๊ส</a:t>
            </a: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4F2304C2-1AD0-4AFD-93A0-BB1D998E0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1371" y="374904"/>
            <a:ext cx="737877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308612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FC768B8A-1C6F-4B70-AC13-848901FD9E7F}"/>
              </a:ext>
            </a:extLst>
          </p:cNvPr>
          <p:cNvSpPr txBox="1"/>
          <p:nvPr/>
        </p:nvSpPr>
        <p:spPr>
          <a:xfrm>
            <a:off x="2122998" y="1025718"/>
            <a:ext cx="6440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/>
              <a:t> อ้างอิง</a:t>
            </a:r>
            <a:endParaRPr lang="en-US" sz="4000" b="1" dirty="0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E35887A4-43A3-41B9-8BDD-280A9F447637}"/>
              </a:ext>
            </a:extLst>
          </p:cNvPr>
          <p:cNvSpPr txBox="1"/>
          <p:nvPr/>
        </p:nvSpPr>
        <p:spPr>
          <a:xfrm>
            <a:off x="1765190" y="2122998"/>
            <a:ext cx="5462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https://ninlawantaa.weebly.com/362736093656362336183607363736562.html</a:t>
            </a:r>
            <a:endParaRPr lang="th-TH" dirty="0"/>
          </a:p>
          <a:p>
            <a:r>
              <a:rPr lang="th-TH"/>
              <a:t>จรูญรัตน์ ดังเสนาะ เอกสารประกอบการสอนวิชาเบเกอรี่เบื้องต้น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89836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รูปภาพ 5">
            <a:extLst>
              <a:ext uri="{FF2B5EF4-FFF2-40B4-BE49-F238E27FC236}">
                <a16:creationId xmlns:a16="http://schemas.microsoft.com/office/drawing/2014/main" id="{5B0CA2B4-81A0-47C4-BD58-00301C3CC8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74" r="474"/>
          <a:stretch>
            <a:fillRect/>
          </a:stretch>
        </p:blipFill>
        <p:spPr>
          <a:xfrm>
            <a:off x="3714751" y="1701580"/>
            <a:ext cx="3629477" cy="3009950"/>
          </a:xfrm>
          <a:prstGeom prst="rect">
            <a:avLst/>
          </a:prstGeom>
        </p:spPr>
      </p:pic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E01E719A-B14A-43F7-BF65-63CE37E59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ถ้วยตวงของแห้ง  (</a:t>
            </a:r>
            <a:r>
              <a:rPr lang="en-US" dirty="0"/>
              <a:t>Dry Measuring  Cups) 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13D8615D-3FF8-4BA4-9F80-0DE6B533E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 ทำจากวัสดุ สแตนเลส  อลูมิเนียม และ พลาสติก มี 4 ขนาด คือ  1 ถ้วยตวง  1/2 ถ้วยตวง  1/3 ถ้วยตวง  1/4 ถ้วยตวง  ใช้ในการตวงส่วนผสมที่เป็นของแห้งเท่านั้น  วิธีการตวงให้ตักของแห้งที่ต้องการใส่ถ้วยตวงตามขนาดที่ต้องการให้พูน  แล้วใช้ที่ปาด  ปาดส่วนผสมที่เกินออกจะได้ส่วนผสมตามขนาดที่ต้องการ</a:t>
            </a:r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26DE9F3-1912-4635-9039-C0B116094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79" y="1701580"/>
            <a:ext cx="2891038" cy="3213077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4C392705-80E1-4840-9499-026D85039370}"/>
              </a:ext>
            </a:extLst>
          </p:cNvPr>
          <p:cNvSpPr txBox="1"/>
          <p:nvPr/>
        </p:nvSpPr>
        <p:spPr>
          <a:xfrm>
            <a:off x="1470991" y="5748793"/>
            <a:ext cx="5873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ทีมา : </a:t>
            </a:r>
            <a:r>
              <a:rPr lang="en-US" dirty="0"/>
              <a:t>https://pccmproject.blogspot.com/2018/06/blog-post_10.html</a:t>
            </a:r>
          </a:p>
        </p:txBody>
      </p:sp>
    </p:spTree>
    <p:extLst>
      <p:ext uri="{BB962C8B-B14F-4D97-AF65-F5344CB8AC3E}">
        <p14:creationId xmlns:p14="http://schemas.microsoft.com/office/powerpoint/2010/main" val="2498036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รูปภาพ 4">
            <a:extLst>
              <a:ext uri="{FF2B5EF4-FFF2-40B4-BE49-F238E27FC236}">
                <a16:creationId xmlns:a16="http://schemas.microsoft.com/office/drawing/2014/main" id="{CB18D0A7-9744-42E0-B155-76E2821D3D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540" b="8540"/>
          <a:stretch>
            <a:fillRect/>
          </a:stretch>
        </p:blipFill>
        <p:spPr>
          <a:xfrm>
            <a:off x="4638236" y="1653076"/>
            <a:ext cx="3318369" cy="2751946"/>
          </a:xfrm>
          <a:prstGeom prst="rect">
            <a:avLst/>
          </a:prstGeom>
        </p:spPr>
      </p:pic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561309E5-7C0A-4009-906C-415AB4E31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เครื่องชั่ง (</a:t>
            </a:r>
            <a:r>
              <a:rPr lang="en-US" dirty="0"/>
              <a:t>Scale) 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376DB7E3-4889-49D4-90D0-457B84AB3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h-TH" dirty="0"/>
              <a:t> เครื่องชั่งมีหลายขนาด  ทำจากโลหะหรือพลาสติก  ขนาดเล็กมีตั้งแต่  1 – 2  กิโลกรัม  สามารถใช้ในการตวงวัตถุดิบได้ทั้งในปริมาณมาก และในปริมาณน้อย  ซึ่งถ้วยตวงและช้อนตวง </a:t>
            </a:r>
            <a:endParaRPr lang="en-US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85C5AD5-3E72-4AB2-897E-11B3E88CE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99" y="1829833"/>
            <a:ext cx="4005907" cy="2670605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F64D1C5D-43A4-4BE2-8C99-31CF9AFF6603}"/>
              </a:ext>
            </a:extLst>
          </p:cNvPr>
          <p:cNvSpPr txBox="1"/>
          <p:nvPr/>
        </p:nvSpPr>
        <p:spPr>
          <a:xfrm>
            <a:off x="1963972" y="5287617"/>
            <a:ext cx="503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/>
              <a:t>ที่มา : </a:t>
            </a:r>
            <a:r>
              <a:rPr lang="en-US"/>
              <a:t>https://www.digitalbangkok.net/product/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027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4A7A5B0-A86B-4B2D-B579-7DD940594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2E8A20-C7E5-410C-8629-67A146626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B73B696-5822-48EF-A402-323BFB21F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A7B69C2-7C78-4AC6-A64C-8CF1E6B96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D2C822A-26D1-4F5B-8DF3-0940669AE67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-2" b="3447"/>
          <a:stretch/>
        </p:blipFill>
        <p:spPr>
          <a:xfrm>
            <a:off x="1120479" y="1191597"/>
            <a:ext cx="4171187" cy="447480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15E89B2A-A4B6-457B-89C9-AC02A0F96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5690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4BAD9-727E-47D5-AB59-6F7B2E9F5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157" y="1204367"/>
            <a:ext cx="4171187" cy="444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9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B6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7D679-8CC2-4DFE-A9C6-07CFD706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657" y="803063"/>
            <a:ext cx="4726686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30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>
            <a:extLst>
              <a:ext uri="{FF2B5EF4-FFF2-40B4-BE49-F238E27FC236}">
                <a16:creationId xmlns:a16="http://schemas.microsoft.com/office/drawing/2014/main" id="{8F4B87E9-81A0-4B70-BF83-F9C8B77DE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กลุ่มการเตรียมและผสม</a:t>
            </a:r>
            <a:endParaRPr lang="en-US" dirty="0"/>
          </a:p>
        </p:txBody>
      </p:sp>
      <p:sp>
        <p:nvSpPr>
          <p:cNvPr id="6" name="ตัวแทนข้อความ 5">
            <a:extLst>
              <a:ext uri="{FF2B5EF4-FFF2-40B4-BE49-F238E27FC236}">
                <a16:creationId xmlns:a16="http://schemas.microsoft.com/office/drawing/2014/main" id="{ED8CB3BE-E685-4961-9F23-AFC6BA887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973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92CA1C-6A19-4552-92F5-FFD773A3A0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34B9AE-80F6-4678-85A4-880061DED1A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D3B4769-201C-40A7-9F3E-7228E894F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{E5FE8F8F-725B-4BCB-B136-E577E2CCA75B}tf56410444_wac</Template>
  <TotalTime>0</TotalTime>
  <Words>2598</Words>
  <Application>Microsoft Office PowerPoint</Application>
  <PresentationFormat>Widescreen</PresentationFormat>
  <Paragraphs>139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Avenir Next LT Pro</vt:lpstr>
      <vt:lpstr>Avenir Next LT Pro Light</vt:lpstr>
      <vt:lpstr>Garamond</vt:lpstr>
      <vt:lpstr>Leelawadee</vt:lpstr>
      <vt:lpstr>SavonVTI</vt:lpstr>
      <vt:lpstr>อุปกรณ์และเครื่องมือเครื่องใช้ในการทำเบเกอรี่</vt:lpstr>
      <vt:lpstr>กลุ่มสำหรับการ ชั่ง ตวง</vt:lpstr>
      <vt:lpstr>ช้อนตวง   (Measuring Spoons) </vt:lpstr>
      <vt:lpstr> ถ้วยตวงของเหลว (Liquid Measuring Cups) </vt:lpstr>
      <vt:lpstr>ถ้วยตวงของแห้ง  (Dry Measuring  Cups) </vt:lpstr>
      <vt:lpstr>เครื่องชั่ง (Scale) </vt:lpstr>
      <vt:lpstr>PowerPoint Presentation</vt:lpstr>
      <vt:lpstr>PowerPoint Presentation</vt:lpstr>
      <vt:lpstr>กลุ่มการเตรียมและผสม</vt:lpstr>
      <vt:lpstr>ที่ร่อนแป้ง (Sifter) </vt:lpstr>
      <vt:lpstr>อ่างผสม(Mixing Bowls) </vt:lpstr>
      <vt:lpstr>ตะกร้อมือ (Beater or Wire Whisk) </vt:lpstr>
      <vt:lpstr>PowerPoint Presentation</vt:lpstr>
      <vt:lpstr>พายพลาสติก (Rubber Scraper) </vt:lpstr>
      <vt:lpstr>พายไม้  (Wooden Spoon) </vt:lpstr>
      <vt:lpstr>ที่ตัดแป้ง   (Dough Cutter) </vt:lpstr>
      <vt:lpstr>ลูกกลิ้งตัดแป้งพาย และเพสตรี้ (Pastry Wheel) </vt:lpstr>
      <vt:lpstr>มีดฟันเลื่อย (Bread Knife) </vt:lpstr>
      <vt:lpstr>ที่ปาดครีม (Spatula) </vt:lpstr>
      <vt:lpstr>ลวดหรือเลื่อยสไลด์เค้ก</vt:lpstr>
      <vt:lpstr>พิมพ์กดคุกกี้ </vt:lpstr>
      <vt:lpstr>กระบอกกดคุกกี้ </vt:lpstr>
      <vt:lpstr>หัวบีบ </vt:lpstr>
      <vt:lpstr>ไม้คลึงแป้ง (Rolling Pin) </vt:lpstr>
      <vt:lpstr>แปรง (Pastry Brush) </vt:lpstr>
      <vt:lpstr>ที่ผสมแป้งให้เป็นเม็ดร่วน  (Manual Dough Blender) </vt:lpstr>
      <vt:lpstr>เกียงแซะขนมหรือทัพพีแบน </vt:lpstr>
      <vt:lpstr>กระดาษรองอบ</vt:lpstr>
      <vt:lpstr>PowerPoint Presentation</vt:lpstr>
      <vt:lpstr>กลุ่มเครื่องใช้ประเภทอบ</vt:lpstr>
      <vt:lpstr>ตะแกรง (Rack) </vt:lpstr>
      <vt:lpstr>ถาดอบขนม </vt:lpstr>
      <vt:lpstr>พิมพ์ชนิดต่าง ๆ </vt:lpstr>
      <vt:lpstr>เทอโมมิเตอร์</vt:lpstr>
      <vt:lpstr>กลุ่มประเภทที่ใช้ไฟฟ้าหรือเครื่องทุ่นแรง</vt:lpstr>
      <vt:lpstr>เครื่องผสมอาหาร แบบมือถือ  (Hand Mixer)</vt:lpstr>
      <vt:lpstr>เครื่องตีแบบขาตั้ง (Stand Mixer)</vt:lpstr>
      <vt:lpstr>PowerPoint Presentation</vt:lpstr>
      <vt:lpstr>เครื่องผสมแบบ 2 แขน  (Double  Arm  Mixer) </vt:lpstr>
      <vt:lpstr>ตู้หมักแป้ง (Proofer) </vt:lpstr>
      <vt:lpstr>เตาอบ  (Oven)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2020-07-23T04:30:20Z</dcterms:created>
  <dcterms:modified xsi:type="dcterms:W3CDTF">2021-07-26T05:50:09Z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