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7"/>
  </p:notesMasterIdLst>
  <p:sldIdLst>
    <p:sldId id="278" r:id="rId5"/>
    <p:sldId id="279" r:id="rId6"/>
    <p:sldId id="281" r:id="rId7"/>
    <p:sldId id="282" r:id="rId8"/>
    <p:sldId id="280" r:id="rId9"/>
    <p:sldId id="283" r:id="rId10"/>
    <p:sldId id="285" r:id="rId11"/>
    <p:sldId id="286" r:id="rId12"/>
    <p:sldId id="287" r:id="rId13"/>
    <p:sldId id="284" r:id="rId14"/>
    <p:sldId id="288" r:id="rId15"/>
    <p:sldId id="289" r:id="rId16"/>
    <p:sldId id="290" r:id="rId17"/>
    <p:sldId id="291" r:id="rId18"/>
    <p:sldId id="292" r:id="rId19"/>
    <p:sldId id="293" r:id="rId20"/>
    <p:sldId id="258" r:id="rId21"/>
    <p:sldId id="295" r:id="rId22"/>
    <p:sldId id="294" r:id="rId23"/>
    <p:sldId id="296" r:id="rId24"/>
    <p:sldId id="297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8CD"/>
    <a:srgbClr val="A24383"/>
    <a:srgbClr val="FF3300"/>
    <a:srgbClr val="A41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 autoAdjust="0"/>
    <p:restoredTop sz="95510" autoAdjust="0"/>
  </p:normalViewPr>
  <p:slideViewPr>
    <p:cSldViewPr snapToGrid="0">
      <p:cViewPr varScale="1">
        <p:scale>
          <a:sx n="118" d="100"/>
          <a:sy n="118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lin  Simasathiansophon" userId="d8aa5640-2b07-4597-a838-41990b76ba56" providerId="ADAL" clId="{181220CD-0F24-BE48-8E72-D89F29BE299B}"/>
    <pc:docChg chg="modSld">
      <pc:chgData name="Nalin  Simasathiansophon" userId="d8aa5640-2b07-4597-a838-41990b76ba56" providerId="ADAL" clId="{181220CD-0F24-BE48-8E72-D89F29BE299B}" dt="2023-03-30T08:38:54.491" v="25" actId="729"/>
      <pc:docMkLst>
        <pc:docMk/>
      </pc:docMkLst>
      <pc:sldChg chg="modSp mod">
        <pc:chgData name="Nalin  Simasathiansophon" userId="d8aa5640-2b07-4597-a838-41990b76ba56" providerId="ADAL" clId="{181220CD-0F24-BE48-8E72-D89F29BE299B}" dt="2023-03-30T08:38:22.081" v="24" actId="20577"/>
        <pc:sldMkLst>
          <pc:docMk/>
          <pc:sldMk cId="1684051198" sldId="283"/>
        </pc:sldMkLst>
        <pc:spChg chg="mod">
          <ac:chgData name="Nalin  Simasathiansophon" userId="d8aa5640-2b07-4597-a838-41990b76ba56" providerId="ADAL" clId="{181220CD-0F24-BE48-8E72-D89F29BE299B}" dt="2023-03-30T08:38:05.793" v="9" actId="20577"/>
          <ac:spMkLst>
            <pc:docMk/>
            <pc:sldMk cId="1684051198" sldId="283"/>
            <ac:spMk id="9" creationId="{754F4F05-F815-8600-BA6E-D2F38387CC7A}"/>
          </ac:spMkLst>
        </pc:spChg>
        <pc:spChg chg="mod">
          <ac:chgData name="Nalin  Simasathiansophon" userId="d8aa5640-2b07-4597-a838-41990b76ba56" providerId="ADAL" clId="{181220CD-0F24-BE48-8E72-D89F29BE299B}" dt="2023-03-30T08:38:22.081" v="24" actId="20577"/>
          <ac:spMkLst>
            <pc:docMk/>
            <pc:sldMk cId="1684051198" sldId="283"/>
            <ac:spMk id="11" creationId="{DA24C395-8473-F101-438D-5FB7D312BD75}"/>
          </ac:spMkLst>
        </pc:spChg>
      </pc:sldChg>
      <pc:sldChg chg="mod modShow">
        <pc:chgData name="Nalin  Simasathiansophon" userId="d8aa5640-2b07-4597-a838-41990b76ba56" providerId="ADAL" clId="{181220CD-0F24-BE48-8E72-D89F29BE299B}" dt="2023-03-30T08:38:54.491" v="25" actId="729"/>
        <pc:sldMkLst>
          <pc:docMk/>
          <pc:sldMk cId="3214900163" sldId="284"/>
        </pc:sldMkLst>
      </pc:sldChg>
    </pc:docChg>
  </pc:docChgLst>
  <pc:docChgLst>
    <pc:chgData name="Nalin  Simasathiansophon" userId="d8aa5640-2b07-4597-a838-41990b76ba56" providerId="ADAL" clId="{B6310C99-28DE-614A-BC2F-B399D5E3C90F}"/>
    <pc:docChg chg="modSld modShowInfo">
      <pc:chgData name="Nalin  Simasathiansophon" userId="d8aa5640-2b07-4597-a838-41990b76ba56" providerId="ADAL" clId="{B6310C99-28DE-614A-BC2F-B399D5E3C90F}" dt="2022-12-15T05:25:29.963" v="56" actId="20577"/>
      <pc:docMkLst>
        <pc:docMk/>
      </pc:docMkLst>
      <pc:sldChg chg="modSp mod">
        <pc:chgData name="Nalin  Simasathiansophon" userId="d8aa5640-2b07-4597-a838-41990b76ba56" providerId="ADAL" clId="{B6310C99-28DE-614A-BC2F-B399D5E3C90F}" dt="2022-12-15T03:52:24.246" v="19" actId="1035"/>
        <pc:sldMkLst>
          <pc:docMk/>
          <pc:sldMk cId="3220235682" sldId="279"/>
        </pc:sldMkLst>
        <pc:picChg chg="mod">
          <ac:chgData name="Nalin  Simasathiansophon" userId="d8aa5640-2b07-4597-a838-41990b76ba56" providerId="ADAL" clId="{B6310C99-28DE-614A-BC2F-B399D5E3C90F}" dt="2022-12-15T03:52:24.246" v="19" actId="1035"/>
          <ac:picMkLst>
            <pc:docMk/>
            <pc:sldMk cId="3220235682" sldId="279"/>
            <ac:picMk id="3" creationId="{72B2D6DE-C9B5-4678-91EF-77E85F2350DA}"/>
          </ac:picMkLst>
        </pc:picChg>
      </pc:sldChg>
      <pc:sldChg chg="modSp mod">
        <pc:chgData name="Nalin  Simasathiansophon" userId="d8aa5640-2b07-4597-a838-41990b76ba56" providerId="ADAL" clId="{B6310C99-28DE-614A-BC2F-B399D5E3C90F}" dt="2022-12-15T05:25:08.732" v="34" actId="20577"/>
        <pc:sldMkLst>
          <pc:docMk/>
          <pc:sldMk cId="241460594" sldId="285"/>
        </pc:sldMkLst>
        <pc:spChg chg="mod">
          <ac:chgData name="Nalin  Simasathiansophon" userId="d8aa5640-2b07-4597-a838-41990b76ba56" providerId="ADAL" clId="{B6310C99-28DE-614A-BC2F-B399D5E3C90F}" dt="2022-12-15T05:25:08.732" v="34" actId="20577"/>
          <ac:spMkLst>
            <pc:docMk/>
            <pc:sldMk cId="241460594" sldId="285"/>
            <ac:spMk id="2" creationId="{FC2570A3-3D21-4B2D-B681-AC43D4344F6F}"/>
          </ac:spMkLst>
        </pc:spChg>
      </pc:sldChg>
      <pc:sldChg chg="modSp mod">
        <pc:chgData name="Nalin  Simasathiansophon" userId="d8aa5640-2b07-4597-a838-41990b76ba56" providerId="ADAL" clId="{B6310C99-28DE-614A-BC2F-B399D5E3C90F}" dt="2022-12-15T05:25:29.963" v="56" actId="20577"/>
        <pc:sldMkLst>
          <pc:docMk/>
          <pc:sldMk cId="3833350576" sldId="287"/>
        </pc:sldMkLst>
        <pc:spChg chg="mod">
          <ac:chgData name="Nalin  Simasathiansophon" userId="d8aa5640-2b07-4597-a838-41990b76ba56" providerId="ADAL" clId="{B6310C99-28DE-614A-BC2F-B399D5E3C90F}" dt="2022-12-15T05:25:29.963" v="56" actId="20577"/>
          <ac:spMkLst>
            <pc:docMk/>
            <pc:sldMk cId="3833350576" sldId="287"/>
            <ac:spMk id="2" creationId="{608B2424-82C2-4552-BAA0-960E9A1E8FAA}"/>
          </ac:spMkLst>
        </pc:spChg>
      </pc:sldChg>
    </pc:docChg>
  </pc:docChgLst>
  <pc:docChgLst>
    <pc:chgData name="Nalin  Simasathiansophon" userId="d8aa5640-2b07-4597-a838-41990b76ba56" providerId="ADAL" clId="{5427CA12-59F3-744E-9824-37A3F3D025F5}"/>
    <pc:docChg chg="custSel modSld sldOrd">
      <pc:chgData name="Nalin  Simasathiansophon" userId="d8aa5640-2b07-4597-a838-41990b76ba56" providerId="ADAL" clId="{5427CA12-59F3-744E-9824-37A3F3D025F5}" dt="2023-12-19T09:09:08.666" v="79" actId="14100"/>
      <pc:docMkLst>
        <pc:docMk/>
      </pc:docMkLst>
      <pc:sldChg chg="modSp mod">
        <pc:chgData name="Nalin  Simasathiansophon" userId="d8aa5640-2b07-4597-a838-41990b76ba56" providerId="ADAL" clId="{5427CA12-59F3-744E-9824-37A3F3D025F5}" dt="2023-12-19T09:07:55.597" v="62" actId="20577"/>
        <pc:sldMkLst>
          <pc:docMk/>
          <pc:sldMk cId="3265615640" sldId="258"/>
        </pc:sldMkLst>
        <pc:spChg chg="mod">
          <ac:chgData name="Nalin  Simasathiansophon" userId="d8aa5640-2b07-4597-a838-41990b76ba56" providerId="ADAL" clId="{5427CA12-59F3-744E-9824-37A3F3D025F5}" dt="2023-12-19T09:07:55.597" v="62" actId="20577"/>
          <ac:spMkLst>
            <pc:docMk/>
            <pc:sldMk cId="3265615640" sldId="258"/>
            <ac:spMk id="3" creationId="{00000000-0000-0000-0000-000000000000}"/>
          </ac:spMkLst>
        </pc:spChg>
      </pc:sldChg>
      <pc:sldChg chg="modSp mod">
        <pc:chgData name="Nalin  Simasathiansophon" userId="d8aa5640-2b07-4597-a838-41990b76ba56" providerId="ADAL" clId="{5427CA12-59F3-744E-9824-37A3F3D025F5}" dt="2023-12-19T08:16:45.800" v="23" actId="113"/>
        <pc:sldMkLst>
          <pc:docMk/>
          <pc:sldMk cId="1684051198" sldId="283"/>
        </pc:sldMkLst>
        <pc:spChg chg="mod">
          <ac:chgData name="Nalin  Simasathiansophon" userId="d8aa5640-2b07-4597-a838-41990b76ba56" providerId="ADAL" clId="{5427CA12-59F3-744E-9824-37A3F3D025F5}" dt="2023-12-19T08:16:12.128" v="19" actId="122"/>
          <ac:spMkLst>
            <pc:docMk/>
            <pc:sldMk cId="1684051198" sldId="283"/>
            <ac:spMk id="9" creationId="{754F4F05-F815-8600-BA6E-D2F38387CC7A}"/>
          </ac:spMkLst>
        </pc:spChg>
        <pc:spChg chg="mod">
          <ac:chgData name="Nalin  Simasathiansophon" userId="d8aa5640-2b07-4597-a838-41990b76ba56" providerId="ADAL" clId="{5427CA12-59F3-744E-9824-37A3F3D025F5}" dt="2023-12-19T08:16:10.279" v="18" actId="122"/>
          <ac:spMkLst>
            <pc:docMk/>
            <pc:sldMk cId="1684051198" sldId="283"/>
            <ac:spMk id="11" creationId="{DA24C395-8473-F101-438D-5FB7D312BD75}"/>
          </ac:spMkLst>
        </pc:spChg>
        <pc:spChg chg="mod">
          <ac:chgData name="Nalin  Simasathiansophon" userId="d8aa5640-2b07-4597-a838-41990b76ba56" providerId="ADAL" clId="{5427CA12-59F3-744E-9824-37A3F3D025F5}" dt="2023-12-19T08:16:45.800" v="23" actId="113"/>
          <ac:spMkLst>
            <pc:docMk/>
            <pc:sldMk cId="1684051198" sldId="283"/>
            <ac:spMk id="12" creationId="{89F1AEFF-EE22-3EA6-525F-618C8166551B}"/>
          </ac:spMkLst>
        </pc:spChg>
      </pc:sldChg>
      <pc:sldChg chg="ord">
        <pc:chgData name="Nalin  Simasathiansophon" userId="d8aa5640-2b07-4597-a838-41990b76ba56" providerId="ADAL" clId="{5427CA12-59F3-744E-9824-37A3F3D025F5}" dt="2023-12-19T09:05:16.647" v="24" actId="20578"/>
        <pc:sldMkLst>
          <pc:docMk/>
          <pc:sldMk cId="3214900163" sldId="284"/>
        </pc:sldMkLst>
      </pc:sldChg>
      <pc:sldChg chg="ord">
        <pc:chgData name="Nalin  Simasathiansophon" userId="d8aa5640-2b07-4597-a838-41990b76ba56" providerId="ADAL" clId="{5427CA12-59F3-744E-9824-37A3F3D025F5}" dt="2023-12-19T09:05:19.280" v="25" actId="20578"/>
        <pc:sldMkLst>
          <pc:docMk/>
          <pc:sldMk cId="3833350576" sldId="287"/>
        </pc:sldMkLst>
      </pc:sldChg>
      <pc:sldChg chg="modSp mod">
        <pc:chgData name="Nalin  Simasathiansophon" userId="d8aa5640-2b07-4597-a838-41990b76ba56" providerId="ADAL" clId="{5427CA12-59F3-744E-9824-37A3F3D025F5}" dt="2023-12-19T09:07:16.299" v="50" actId="27636"/>
        <pc:sldMkLst>
          <pc:docMk/>
          <pc:sldMk cId="655263215" sldId="289"/>
        </pc:sldMkLst>
        <pc:spChg chg="mod">
          <ac:chgData name="Nalin  Simasathiansophon" userId="d8aa5640-2b07-4597-a838-41990b76ba56" providerId="ADAL" clId="{5427CA12-59F3-744E-9824-37A3F3D025F5}" dt="2023-12-19T09:07:16.299" v="50" actId="27636"/>
          <ac:spMkLst>
            <pc:docMk/>
            <pc:sldMk cId="655263215" sldId="289"/>
            <ac:spMk id="3" creationId="{8A49A04C-19E3-48F3-966B-1103322B1FD3}"/>
          </ac:spMkLst>
        </pc:spChg>
      </pc:sldChg>
      <pc:sldChg chg="modSp mod">
        <pc:chgData name="Nalin  Simasathiansophon" userId="d8aa5640-2b07-4597-a838-41990b76ba56" providerId="ADAL" clId="{5427CA12-59F3-744E-9824-37A3F3D025F5}" dt="2023-12-19T09:07:39.605" v="56" actId="20577"/>
        <pc:sldMkLst>
          <pc:docMk/>
          <pc:sldMk cId="1522835671" sldId="291"/>
        </pc:sldMkLst>
        <pc:spChg chg="mod">
          <ac:chgData name="Nalin  Simasathiansophon" userId="d8aa5640-2b07-4597-a838-41990b76ba56" providerId="ADAL" clId="{5427CA12-59F3-744E-9824-37A3F3D025F5}" dt="2023-12-19T09:07:39.605" v="56" actId="20577"/>
          <ac:spMkLst>
            <pc:docMk/>
            <pc:sldMk cId="1522835671" sldId="291"/>
            <ac:spMk id="3" creationId="{C7E23315-8E47-45B4-85AE-D6B50618CAB1}"/>
          </ac:spMkLst>
        </pc:spChg>
      </pc:sldChg>
      <pc:sldChg chg="modSp mod">
        <pc:chgData name="Nalin  Simasathiansophon" userId="d8aa5640-2b07-4597-a838-41990b76ba56" providerId="ADAL" clId="{5427CA12-59F3-744E-9824-37A3F3D025F5}" dt="2023-12-19T09:09:08.666" v="79" actId="14100"/>
        <pc:sldMkLst>
          <pc:docMk/>
          <pc:sldMk cId="128576265" sldId="297"/>
        </pc:sldMkLst>
        <pc:spChg chg="mod">
          <ac:chgData name="Nalin  Simasathiansophon" userId="d8aa5640-2b07-4597-a838-41990b76ba56" providerId="ADAL" clId="{5427CA12-59F3-744E-9824-37A3F3D025F5}" dt="2023-12-19T09:09:08.666" v="79" actId="14100"/>
          <ac:spMkLst>
            <pc:docMk/>
            <pc:sldMk cId="128576265" sldId="297"/>
            <ac:spMk id="3" creationId="{16BD3BF2-CD00-4A8A-8714-7932278CB36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DE2F2-B92C-467F-8F53-DFC22DD1BFA6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 phldr="1"/>
      <dgm:spPr/>
    </dgm:pt>
    <dgm:pt modelId="{6858D489-A919-4B7B-94F0-56C034E08A0E}">
      <dgm:prSet phldrT="[Text]" custT="1"/>
      <dgm:spPr/>
      <dgm:t>
        <a:bodyPr/>
        <a:lstStyle/>
        <a:p>
          <a:pPr algn="ctr"/>
          <a:r>
            <a:rPr lang="en-US" sz="1800" b="1" dirty="0">
              <a:latin typeface="TH Krub" panose="02000506040000020004" pitchFamily="2" charset="-34"/>
              <a:cs typeface="TH Krub" panose="02000506040000020004" pitchFamily="2" charset="-34"/>
            </a:rPr>
            <a:t>TOEIC 600 </a:t>
          </a:r>
          <a:r>
            <a:rPr lang="th-TH" sz="1800" b="1" dirty="0">
              <a:latin typeface="TH Krub" panose="02000506040000020004" pitchFamily="2" charset="-34"/>
              <a:cs typeface="TH Krub" panose="02000506040000020004" pitchFamily="2" charset="-34"/>
            </a:rPr>
            <a:t>คะแนน ยื่นที่ </a:t>
          </a:r>
          <a:r>
            <a:rPr lang="en-US" sz="1800" b="1" dirty="0">
              <a:latin typeface="TH Krub" panose="02000506040000020004" pitchFamily="2" charset="-34"/>
              <a:cs typeface="TH Krub" panose="02000506040000020004" pitchFamily="2" charset="-34"/>
            </a:rPr>
            <a:t>One-Stop Service </a:t>
          </a:r>
          <a:r>
            <a:rPr lang="th-TH" sz="1800" b="1" dirty="0">
              <a:latin typeface="TH Krub" panose="02000506040000020004" pitchFamily="2" charset="-34"/>
              <a:cs typeface="TH Krub" panose="02000506040000020004" pitchFamily="2" charset="-34"/>
            </a:rPr>
            <a:t>และตรวจสอบความสมบูรณ์ของเกรดเฉลี่ย</a:t>
          </a:r>
          <a:r>
            <a:rPr lang="en-US" sz="1800" b="1" dirty="0">
              <a:latin typeface="TH Krub" panose="02000506040000020004" pitchFamily="2" charset="-34"/>
              <a:cs typeface="TH Krub" panose="02000506040000020004" pitchFamily="2" charset="-34"/>
            </a:rPr>
            <a:t> </a:t>
          </a:r>
          <a:endParaRPr lang="th-TH" sz="1800" b="1" dirty="0">
            <a:latin typeface="TH Krub" panose="02000506040000020004" pitchFamily="2" charset="-34"/>
            <a:cs typeface="TH Krub" panose="02000506040000020004" pitchFamily="2" charset="-34"/>
          </a:endParaRPr>
        </a:p>
      </dgm:t>
    </dgm:pt>
    <dgm:pt modelId="{324AD7AD-2513-445F-8EEE-9ABDCC72F41E}" type="parTrans" cxnId="{E4BFEB9A-1953-4BA6-9673-054797CAFB92}">
      <dgm:prSet/>
      <dgm:spPr/>
      <dgm:t>
        <a:bodyPr/>
        <a:lstStyle/>
        <a:p>
          <a:endParaRPr lang="th-TH" sz="2400"/>
        </a:p>
      </dgm:t>
    </dgm:pt>
    <dgm:pt modelId="{72811546-888B-45F4-B9FA-C314591D2255}" type="sibTrans" cxnId="{E4BFEB9A-1953-4BA6-9673-054797CAFB92}">
      <dgm:prSet phldrT="1"/>
      <dgm:spPr/>
      <dgm:t>
        <a:bodyPr/>
        <a:lstStyle/>
        <a:p>
          <a:r>
            <a:rPr lang="th-TH"/>
            <a:t>1</a:t>
          </a:r>
        </a:p>
      </dgm:t>
    </dgm:pt>
    <dgm:pt modelId="{456671AD-5931-4A55-99D0-0F56E3912014}">
      <dgm:prSet phldrT="[Text]" custT="1"/>
      <dgm:spPr/>
      <dgm:t>
        <a:bodyPr/>
        <a:lstStyle/>
        <a:p>
          <a:pPr algn="ctr"/>
          <a:r>
            <a:rPr lang="th-TH" sz="1400" b="1" dirty="0">
              <a:latin typeface="TH Krub" panose="02000506040000020004" pitchFamily="2" charset="-34"/>
              <a:cs typeface="TH Krub" panose="02000506040000020004" pitchFamily="2" charset="-34"/>
            </a:rPr>
            <a:t>รายงานตัวบัณฑิต ณ </a:t>
          </a:r>
          <a:r>
            <a:rPr lang="en-US" sz="1400" b="1" dirty="0">
              <a:latin typeface="TH Krub" panose="02000506040000020004" pitchFamily="2" charset="-34"/>
              <a:cs typeface="TH Krub" panose="02000506040000020004" pitchFamily="2" charset="-34"/>
            </a:rPr>
            <a:t>One-Stop Service </a:t>
          </a:r>
          <a:r>
            <a:rPr lang="th-TH" sz="1400" b="1" dirty="0">
              <a:latin typeface="TH Krub" panose="02000506040000020004" pitchFamily="2" charset="-34"/>
              <a:cs typeface="TH Krub" panose="02000506040000020004" pitchFamily="2" charset="-34"/>
            </a:rPr>
            <a:t>สำนักงานอธิการบดี ชั้น 1 โดยนักศึกษาจะได้รับ </a:t>
          </a:r>
          <a:r>
            <a:rPr lang="en-US" sz="1400" b="1" dirty="0">
              <a:latin typeface="TH Krub" panose="02000506040000020004" pitchFamily="2" charset="-34"/>
              <a:cs typeface="TH Krub" panose="02000506040000020004" pitchFamily="2" charset="-34"/>
            </a:rPr>
            <a:t>Transcript </a:t>
          </a:r>
          <a:r>
            <a:rPr lang="th-TH" sz="1400" b="1" dirty="0">
              <a:latin typeface="TH Krub" panose="02000506040000020004" pitchFamily="2" charset="-34"/>
              <a:cs typeface="TH Krub" panose="02000506040000020004" pitchFamily="2" charset="-34"/>
            </a:rPr>
            <a:t>และ ใบรับรองคุณวุฒิ (นำไปใช้สมัครงานได้)</a:t>
          </a:r>
        </a:p>
      </dgm:t>
    </dgm:pt>
    <dgm:pt modelId="{EC4231E6-E04F-4F3B-A1B2-9A9AC76783D5}" type="parTrans" cxnId="{F2B27020-927E-494F-AEC5-6FBA17433583}">
      <dgm:prSet/>
      <dgm:spPr/>
      <dgm:t>
        <a:bodyPr/>
        <a:lstStyle/>
        <a:p>
          <a:endParaRPr lang="th-TH" sz="2400"/>
        </a:p>
      </dgm:t>
    </dgm:pt>
    <dgm:pt modelId="{111D24A8-4D94-420B-BB9B-144976DA8133}" type="sibTrans" cxnId="{F2B27020-927E-494F-AEC5-6FBA17433583}">
      <dgm:prSet phldrT="2"/>
      <dgm:spPr/>
      <dgm:t>
        <a:bodyPr/>
        <a:lstStyle/>
        <a:p>
          <a:r>
            <a:rPr lang="th-TH"/>
            <a:t>2</a:t>
          </a:r>
        </a:p>
      </dgm:t>
    </dgm:pt>
    <dgm:pt modelId="{59747D15-CDC2-49F9-B847-48F7EF68052A}">
      <dgm:prSet phldrT="[Text]" custT="1"/>
      <dgm:spPr/>
      <dgm:t>
        <a:bodyPr/>
        <a:lstStyle/>
        <a:p>
          <a:pPr algn="ctr"/>
          <a:r>
            <a:rPr lang="th-TH" sz="2000" b="1" dirty="0">
              <a:latin typeface="TH Krub" panose="02000506040000020004" pitchFamily="2" charset="-34"/>
              <a:cs typeface="TH Krub" panose="02000506040000020004" pitchFamily="2" charset="-34"/>
            </a:rPr>
            <a:t>มหาวิทยาลัยอนุมัติใบปริญญาบัตร</a:t>
          </a:r>
        </a:p>
      </dgm:t>
    </dgm:pt>
    <dgm:pt modelId="{30CCB730-9104-4823-B066-49557DAFC208}" type="parTrans" cxnId="{BECFEAF8-A777-4825-8D6A-EA4DA67DBB13}">
      <dgm:prSet/>
      <dgm:spPr/>
      <dgm:t>
        <a:bodyPr/>
        <a:lstStyle/>
        <a:p>
          <a:endParaRPr lang="th-TH" sz="2400"/>
        </a:p>
      </dgm:t>
    </dgm:pt>
    <dgm:pt modelId="{6849F554-0F46-4A5E-9337-7487B42E2F5C}" type="sibTrans" cxnId="{BECFEAF8-A777-4825-8D6A-EA4DA67DBB13}">
      <dgm:prSet phldrT="3"/>
      <dgm:spPr/>
      <dgm:t>
        <a:bodyPr/>
        <a:lstStyle/>
        <a:p>
          <a:r>
            <a:rPr lang="th-TH"/>
            <a:t>3</a:t>
          </a:r>
        </a:p>
      </dgm:t>
    </dgm:pt>
    <dgm:pt modelId="{5E9ABA0C-ADC9-483B-B174-AA24B6373113}">
      <dgm:prSet phldrT="[Text]" custT="1"/>
      <dgm:spPr/>
      <dgm:t>
        <a:bodyPr/>
        <a:lstStyle/>
        <a:p>
          <a:pPr algn="ctr"/>
          <a:r>
            <a:rPr lang="th-TH" sz="1800" b="1" dirty="0">
              <a:latin typeface="TH Krub" panose="02000506040000020004" pitchFamily="2" charset="-34"/>
              <a:cs typeface="TH Krub" panose="02000506040000020004" pitchFamily="2" charset="-34"/>
            </a:rPr>
            <a:t>รอประกาศรับปริญญา (ขึ้นอยู่กับช่วงเวลาการยื่นขอจบ กรุณาเช็คเว็บไซต์กองพัฒนานักศึกษา)</a:t>
          </a:r>
        </a:p>
      </dgm:t>
    </dgm:pt>
    <dgm:pt modelId="{C40BD870-6D8B-49BD-9612-5C15B8DAFD71}" type="parTrans" cxnId="{0C827E28-A054-4E57-B3CE-90FD8BCCC24C}">
      <dgm:prSet/>
      <dgm:spPr/>
      <dgm:t>
        <a:bodyPr/>
        <a:lstStyle/>
        <a:p>
          <a:endParaRPr lang="th-TH" sz="2400"/>
        </a:p>
      </dgm:t>
    </dgm:pt>
    <dgm:pt modelId="{90DAAC1A-35FD-4F8A-B936-D5D138902901}" type="sibTrans" cxnId="{0C827E28-A054-4E57-B3CE-90FD8BCCC24C}">
      <dgm:prSet phldrT="4"/>
      <dgm:spPr/>
      <dgm:t>
        <a:bodyPr/>
        <a:lstStyle/>
        <a:p>
          <a:r>
            <a:rPr lang="th-TH"/>
            <a:t>4</a:t>
          </a:r>
        </a:p>
      </dgm:t>
    </dgm:pt>
    <dgm:pt modelId="{BEA70F5F-12D7-4DC9-BD3D-7CDF9BE0433E}">
      <dgm:prSet phldrT="[Text]" custT="1"/>
      <dgm:spPr/>
      <dgm:t>
        <a:bodyPr/>
        <a:lstStyle/>
        <a:p>
          <a:pPr algn="ctr"/>
          <a:r>
            <a:rPr lang="th-TH" sz="2800" b="1" dirty="0">
              <a:latin typeface="TH Krub" panose="02000506040000020004" pitchFamily="2" charset="-34"/>
              <a:cs typeface="TH Krub" panose="02000506040000020004" pitchFamily="2" charset="-34"/>
            </a:rPr>
            <a:t>รับปริญญา</a:t>
          </a:r>
        </a:p>
      </dgm:t>
    </dgm:pt>
    <dgm:pt modelId="{4D42F695-860E-40C4-A759-EE592D571C0A}" type="parTrans" cxnId="{C5EA637E-C029-4F53-A252-5E46EF8B00DE}">
      <dgm:prSet/>
      <dgm:spPr/>
      <dgm:t>
        <a:bodyPr/>
        <a:lstStyle/>
        <a:p>
          <a:endParaRPr lang="th-TH" sz="2400"/>
        </a:p>
      </dgm:t>
    </dgm:pt>
    <dgm:pt modelId="{92356707-9DD6-4C20-9A7E-40E03A0BA304}" type="sibTrans" cxnId="{C5EA637E-C029-4F53-A252-5E46EF8B00DE}">
      <dgm:prSet phldrT="5"/>
      <dgm:spPr/>
      <dgm:t>
        <a:bodyPr/>
        <a:lstStyle/>
        <a:p>
          <a:r>
            <a:rPr lang="th-TH"/>
            <a:t>5</a:t>
          </a:r>
        </a:p>
      </dgm:t>
    </dgm:pt>
    <dgm:pt modelId="{D8BE46DB-2F6F-0D46-A070-76A07D518BA7}" type="pres">
      <dgm:prSet presAssocID="{9D3DE2F2-B92C-467F-8F53-DFC22DD1BFA6}" presName="Name0" presStyleCnt="0">
        <dgm:presLayoutVars>
          <dgm:animLvl val="lvl"/>
          <dgm:resizeHandles val="exact"/>
        </dgm:presLayoutVars>
      </dgm:prSet>
      <dgm:spPr/>
    </dgm:pt>
    <dgm:pt modelId="{853E71EC-B3CC-1445-BF41-74A97C81A78B}" type="pres">
      <dgm:prSet presAssocID="{6858D489-A919-4B7B-94F0-56C034E08A0E}" presName="compositeNode" presStyleCnt="0">
        <dgm:presLayoutVars>
          <dgm:bulletEnabled val="1"/>
        </dgm:presLayoutVars>
      </dgm:prSet>
      <dgm:spPr/>
    </dgm:pt>
    <dgm:pt modelId="{7C3DB2C2-20F8-B146-A38E-859A9D145B4C}" type="pres">
      <dgm:prSet presAssocID="{6858D489-A919-4B7B-94F0-56C034E08A0E}" presName="bgRect" presStyleLbl="bgAccFollowNode1" presStyleIdx="0" presStyleCnt="5"/>
      <dgm:spPr/>
    </dgm:pt>
    <dgm:pt modelId="{62D48B53-A8E5-3748-A0C1-14E0156FFACE}" type="pres">
      <dgm:prSet presAssocID="{72811546-888B-45F4-B9FA-C314591D2255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873493FE-A3EE-B543-B32B-08EF83E73AEE}" type="pres">
      <dgm:prSet presAssocID="{6858D489-A919-4B7B-94F0-56C034E08A0E}" presName="bottomLine" presStyleLbl="alignNode1" presStyleIdx="1" presStyleCnt="10">
        <dgm:presLayoutVars/>
      </dgm:prSet>
      <dgm:spPr/>
    </dgm:pt>
    <dgm:pt modelId="{D82A5F72-E35E-CA45-99C9-C956E7C1266E}" type="pres">
      <dgm:prSet presAssocID="{6858D489-A919-4B7B-94F0-56C034E08A0E}" presName="nodeText" presStyleLbl="bgAccFollowNode1" presStyleIdx="0" presStyleCnt="5">
        <dgm:presLayoutVars>
          <dgm:bulletEnabled val="1"/>
        </dgm:presLayoutVars>
      </dgm:prSet>
      <dgm:spPr/>
    </dgm:pt>
    <dgm:pt modelId="{733B7A41-5BDC-CE41-A98F-0410B0FC42C1}" type="pres">
      <dgm:prSet presAssocID="{72811546-888B-45F4-B9FA-C314591D2255}" presName="sibTrans" presStyleCnt="0"/>
      <dgm:spPr/>
    </dgm:pt>
    <dgm:pt modelId="{21D57D5B-FC01-184C-9DF7-E394B8A73925}" type="pres">
      <dgm:prSet presAssocID="{456671AD-5931-4A55-99D0-0F56E3912014}" presName="compositeNode" presStyleCnt="0">
        <dgm:presLayoutVars>
          <dgm:bulletEnabled val="1"/>
        </dgm:presLayoutVars>
      </dgm:prSet>
      <dgm:spPr/>
    </dgm:pt>
    <dgm:pt modelId="{DA29EAEE-C05F-DC4E-971B-9D8B76EE170F}" type="pres">
      <dgm:prSet presAssocID="{456671AD-5931-4A55-99D0-0F56E3912014}" presName="bgRect" presStyleLbl="bgAccFollowNode1" presStyleIdx="1" presStyleCnt="5"/>
      <dgm:spPr/>
    </dgm:pt>
    <dgm:pt modelId="{E02276E4-CA8D-7648-8C84-0C221516CFB7}" type="pres">
      <dgm:prSet presAssocID="{111D24A8-4D94-420B-BB9B-144976DA8133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ACD4F33B-316E-1944-AF13-4F0439F03BCF}" type="pres">
      <dgm:prSet presAssocID="{456671AD-5931-4A55-99D0-0F56E3912014}" presName="bottomLine" presStyleLbl="alignNode1" presStyleIdx="3" presStyleCnt="10">
        <dgm:presLayoutVars/>
      </dgm:prSet>
      <dgm:spPr/>
    </dgm:pt>
    <dgm:pt modelId="{3D6CF5C2-2F0F-584F-B676-C2FC74E1A776}" type="pres">
      <dgm:prSet presAssocID="{456671AD-5931-4A55-99D0-0F56E3912014}" presName="nodeText" presStyleLbl="bgAccFollowNode1" presStyleIdx="1" presStyleCnt="5">
        <dgm:presLayoutVars>
          <dgm:bulletEnabled val="1"/>
        </dgm:presLayoutVars>
      </dgm:prSet>
      <dgm:spPr/>
    </dgm:pt>
    <dgm:pt modelId="{665E5A72-BB09-234F-B4B6-75BD7DDAFF18}" type="pres">
      <dgm:prSet presAssocID="{111D24A8-4D94-420B-BB9B-144976DA8133}" presName="sibTrans" presStyleCnt="0"/>
      <dgm:spPr/>
    </dgm:pt>
    <dgm:pt modelId="{5BE93E93-84AB-C640-BA1F-48C9000DBAF4}" type="pres">
      <dgm:prSet presAssocID="{59747D15-CDC2-49F9-B847-48F7EF68052A}" presName="compositeNode" presStyleCnt="0">
        <dgm:presLayoutVars>
          <dgm:bulletEnabled val="1"/>
        </dgm:presLayoutVars>
      </dgm:prSet>
      <dgm:spPr/>
    </dgm:pt>
    <dgm:pt modelId="{2B480537-8971-5B49-AFAA-54103F92D82B}" type="pres">
      <dgm:prSet presAssocID="{59747D15-CDC2-49F9-B847-48F7EF68052A}" presName="bgRect" presStyleLbl="bgAccFollowNode1" presStyleIdx="2" presStyleCnt="5"/>
      <dgm:spPr/>
    </dgm:pt>
    <dgm:pt modelId="{240AE13F-51EA-7442-AFDE-6D9741463E62}" type="pres">
      <dgm:prSet presAssocID="{6849F554-0F46-4A5E-9337-7487B42E2F5C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9C6E2E9D-C0C3-3C4A-BBC6-98F4A95DE9B0}" type="pres">
      <dgm:prSet presAssocID="{59747D15-CDC2-49F9-B847-48F7EF68052A}" presName="bottomLine" presStyleLbl="alignNode1" presStyleIdx="5" presStyleCnt="10">
        <dgm:presLayoutVars/>
      </dgm:prSet>
      <dgm:spPr/>
    </dgm:pt>
    <dgm:pt modelId="{D28B72A8-0562-4044-9A47-9C13ACE3E1BD}" type="pres">
      <dgm:prSet presAssocID="{59747D15-CDC2-49F9-B847-48F7EF68052A}" presName="nodeText" presStyleLbl="bgAccFollowNode1" presStyleIdx="2" presStyleCnt="5">
        <dgm:presLayoutVars>
          <dgm:bulletEnabled val="1"/>
        </dgm:presLayoutVars>
      </dgm:prSet>
      <dgm:spPr/>
    </dgm:pt>
    <dgm:pt modelId="{6AB270A2-EE70-2649-BD8C-02DDEA78DE72}" type="pres">
      <dgm:prSet presAssocID="{6849F554-0F46-4A5E-9337-7487B42E2F5C}" presName="sibTrans" presStyleCnt="0"/>
      <dgm:spPr/>
    </dgm:pt>
    <dgm:pt modelId="{10F694A0-EC46-1D45-BEA4-8D34FFE3A550}" type="pres">
      <dgm:prSet presAssocID="{5E9ABA0C-ADC9-483B-B174-AA24B6373113}" presName="compositeNode" presStyleCnt="0">
        <dgm:presLayoutVars>
          <dgm:bulletEnabled val="1"/>
        </dgm:presLayoutVars>
      </dgm:prSet>
      <dgm:spPr/>
    </dgm:pt>
    <dgm:pt modelId="{5C3F2C96-DEDA-7145-B053-F106423D4EA1}" type="pres">
      <dgm:prSet presAssocID="{5E9ABA0C-ADC9-483B-B174-AA24B6373113}" presName="bgRect" presStyleLbl="bgAccFollowNode1" presStyleIdx="3" presStyleCnt="5"/>
      <dgm:spPr/>
    </dgm:pt>
    <dgm:pt modelId="{B2645B06-F7EB-624F-81C3-4AED705CBC47}" type="pres">
      <dgm:prSet presAssocID="{90DAAC1A-35FD-4F8A-B936-D5D138902901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90AE3A81-FCBD-E049-83CB-781EA5C02BE9}" type="pres">
      <dgm:prSet presAssocID="{5E9ABA0C-ADC9-483B-B174-AA24B6373113}" presName="bottomLine" presStyleLbl="alignNode1" presStyleIdx="7" presStyleCnt="10">
        <dgm:presLayoutVars/>
      </dgm:prSet>
      <dgm:spPr/>
    </dgm:pt>
    <dgm:pt modelId="{9B341DE4-4B97-3745-AD35-72325BF387D4}" type="pres">
      <dgm:prSet presAssocID="{5E9ABA0C-ADC9-483B-B174-AA24B6373113}" presName="nodeText" presStyleLbl="bgAccFollowNode1" presStyleIdx="3" presStyleCnt="5">
        <dgm:presLayoutVars>
          <dgm:bulletEnabled val="1"/>
        </dgm:presLayoutVars>
      </dgm:prSet>
      <dgm:spPr/>
    </dgm:pt>
    <dgm:pt modelId="{DA33124E-5451-994C-BB57-03C6B3B70C39}" type="pres">
      <dgm:prSet presAssocID="{90DAAC1A-35FD-4F8A-B936-D5D138902901}" presName="sibTrans" presStyleCnt="0"/>
      <dgm:spPr/>
    </dgm:pt>
    <dgm:pt modelId="{B503294D-7054-5944-AEE1-204D037D5BA2}" type="pres">
      <dgm:prSet presAssocID="{BEA70F5F-12D7-4DC9-BD3D-7CDF9BE0433E}" presName="compositeNode" presStyleCnt="0">
        <dgm:presLayoutVars>
          <dgm:bulletEnabled val="1"/>
        </dgm:presLayoutVars>
      </dgm:prSet>
      <dgm:spPr/>
    </dgm:pt>
    <dgm:pt modelId="{601BE1A4-D01D-8647-A59A-966F2AA570B5}" type="pres">
      <dgm:prSet presAssocID="{BEA70F5F-12D7-4DC9-BD3D-7CDF9BE0433E}" presName="bgRect" presStyleLbl="bgAccFollowNode1" presStyleIdx="4" presStyleCnt="5"/>
      <dgm:spPr/>
    </dgm:pt>
    <dgm:pt modelId="{10DFEC24-AC81-1D44-A209-74C6777D5843}" type="pres">
      <dgm:prSet presAssocID="{92356707-9DD6-4C20-9A7E-40E03A0BA304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E6794D7A-7156-2449-B3F4-9DD5B1E41143}" type="pres">
      <dgm:prSet presAssocID="{BEA70F5F-12D7-4DC9-BD3D-7CDF9BE0433E}" presName="bottomLine" presStyleLbl="alignNode1" presStyleIdx="9" presStyleCnt="10">
        <dgm:presLayoutVars/>
      </dgm:prSet>
      <dgm:spPr/>
    </dgm:pt>
    <dgm:pt modelId="{B9CC4C5C-555C-774A-B167-F1CA2B718952}" type="pres">
      <dgm:prSet presAssocID="{BEA70F5F-12D7-4DC9-BD3D-7CDF9BE0433E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8BB60C08-369E-1144-8410-861281B2E65E}" type="presOf" srcId="{5E9ABA0C-ADC9-483B-B174-AA24B6373113}" destId="{5C3F2C96-DEDA-7145-B053-F106423D4EA1}" srcOrd="0" destOrd="0" presId="urn:microsoft.com/office/officeart/2016/7/layout/BasicLinearProcessNumbered"/>
    <dgm:cxn modelId="{3EE31920-C291-5541-BE5F-A09C41304994}" type="presOf" srcId="{6849F554-0F46-4A5E-9337-7487B42E2F5C}" destId="{240AE13F-51EA-7442-AFDE-6D9741463E62}" srcOrd="0" destOrd="0" presId="urn:microsoft.com/office/officeart/2016/7/layout/BasicLinearProcessNumbered"/>
    <dgm:cxn modelId="{F2B27020-927E-494F-AEC5-6FBA17433583}" srcId="{9D3DE2F2-B92C-467F-8F53-DFC22DD1BFA6}" destId="{456671AD-5931-4A55-99D0-0F56E3912014}" srcOrd="1" destOrd="0" parTransId="{EC4231E6-E04F-4F3B-A1B2-9A9AC76783D5}" sibTransId="{111D24A8-4D94-420B-BB9B-144976DA8133}"/>
    <dgm:cxn modelId="{52B0BA27-D407-D644-8783-7A8F936F0F30}" type="presOf" srcId="{111D24A8-4D94-420B-BB9B-144976DA8133}" destId="{E02276E4-CA8D-7648-8C84-0C221516CFB7}" srcOrd="0" destOrd="0" presId="urn:microsoft.com/office/officeart/2016/7/layout/BasicLinearProcessNumbered"/>
    <dgm:cxn modelId="{0C827E28-A054-4E57-B3CE-90FD8BCCC24C}" srcId="{9D3DE2F2-B92C-467F-8F53-DFC22DD1BFA6}" destId="{5E9ABA0C-ADC9-483B-B174-AA24B6373113}" srcOrd="3" destOrd="0" parTransId="{C40BD870-6D8B-49BD-9612-5C15B8DAFD71}" sibTransId="{90DAAC1A-35FD-4F8A-B936-D5D138902901}"/>
    <dgm:cxn modelId="{A608DC2F-90C1-E444-9628-F3F8189B481B}" type="presOf" srcId="{456671AD-5931-4A55-99D0-0F56E3912014}" destId="{DA29EAEE-C05F-DC4E-971B-9D8B76EE170F}" srcOrd="0" destOrd="0" presId="urn:microsoft.com/office/officeart/2016/7/layout/BasicLinearProcessNumbered"/>
    <dgm:cxn modelId="{E1A23943-FDC6-074C-ADCC-CB4664E84249}" type="presOf" srcId="{92356707-9DD6-4C20-9A7E-40E03A0BA304}" destId="{10DFEC24-AC81-1D44-A209-74C6777D5843}" srcOrd="0" destOrd="0" presId="urn:microsoft.com/office/officeart/2016/7/layout/BasicLinearProcessNumbered"/>
    <dgm:cxn modelId="{F1590655-62E9-484B-AA2B-2CFFFC5C16BD}" type="presOf" srcId="{5E9ABA0C-ADC9-483B-B174-AA24B6373113}" destId="{9B341DE4-4B97-3745-AD35-72325BF387D4}" srcOrd="1" destOrd="0" presId="urn:microsoft.com/office/officeart/2016/7/layout/BasicLinearProcessNumbered"/>
    <dgm:cxn modelId="{01F4BE5A-C2BA-3641-8DCD-8FF178047F6A}" type="presOf" srcId="{9D3DE2F2-B92C-467F-8F53-DFC22DD1BFA6}" destId="{D8BE46DB-2F6F-0D46-A070-76A07D518BA7}" srcOrd="0" destOrd="0" presId="urn:microsoft.com/office/officeart/2016/7/layout/BasicLinearProcessNumbered"/>
    <dgm:cxn modelId="{9C9D395E-4374-2747-A760-BDAE54AAF17B}" type="presOf" srcId="{90DAAC1A-35FD-4F8A-B936-D5D138902901}" destId="{B2645B06-F7EB-624F-81C3-4AED705CBC47}" srcOrd="0" destOrd="0" presId="urn:microsoft.com/office/officeart/2016/7/layout/BasicLinearProcessNumbered"/>
    <dgm:cxn modelId="{9292A063-A6E5-444C-96C6-DCED53C29C4D}" type="presOf" srcId="{6858D489-A919-4B7B-94F0-56C034E08A0E}" destId="{7C3DB2C2-20F8-B146-A38E-859A9D145B4C}" srcOrd="0" destOrd="0" presId="urn:microsoft.com/office/officeart/2016/7/layout/BasicLinearProcessNumbered"/>
    <dgm:cxn modelId="{C5EA637E-C029-4F53-A252-5E46EF8B00DE}" srcId="{9D3DE2F2-B92C-467F-8F53-DFC22DD1BFA6}" destId="{BEA70F5F-12D7-4DC9-BD3D-7CDF9BE0433E}" srcOrd="4" destOrd="0" parTransId="{4D42F695-860E-40C4-A759-EE592D571C0A}" sibTransId="{92356707-9DD6-4C20-9A7E-40E03A0BA304}"/>
    <dgm:cxn modelId="{8B1E9A8E-DC79-7A4C-A685-F2528074B96B}" type="presOf" srcId="{72811546-888B-45F4-B9FA-C314591D2255}" destId="{62D48B53-A8E5-3748-A0C1-14E0156FFACE}" srcOrd="0" destOrd="0" presId="urn:microsoft.com/office/officeart/2016/7/layout/BasicLinearProcessNumbered"/>
    <dgm:cxn modelId="{3A4F7F96-A1FD-A04C-A4BE-43140A58C415}" type="presOf" srcId="{59747D15-CDC2-49F9-B847-48F7EF68052A}" destId="{2B480537-8971-5B49-AFAA-54103F92D82B}" srcOrd="0" destOrd="0" presId="urn:microsoft.com/office/officeart/2016/7/layout/BasicLinearProcessNumbered"/>
    <dgm:cxn modelId="{E4BFEB9A-1953-4BA6-9673-054797CAFB92}" srcId="{9D3DE2F2-B92C-467F-8F53-DFC22DD1BFA6}" destId="{6858D489-A919-4B7B-94F0-56C034E08A0E}" srcOrd="0" destOrd="0" parTransId="{324AD7AD-2513-445F-8EEE-9ABDCC72F41E}" sibTransId="{72811546-888B-45F4-B9FA-C314591D2255}"/>
    <dgm:cxn modelId="{A03312A4-C78F-3245-92DF-54D0C98FED15}" type="presOf" srcId="{59747D15-CDC2-49F9-B847-48F7EF68052A}" destId="{D28B72A8-0562-4044-9A47-9C13ACE3E1BD}" srcOrd="1" destOrd="0" presId="urn:microsoft.com/office/officeart/2016/7/layout/BasicLinearProcessNumbered"/>
    <dgm:cxn modelId="{CBB17DB8-02AB-8947-9435-76506811E710}" type="presOf" srcId="{456671AD-5931-4A55-99D0-0F56E3912014}" destId="{3D6CF5C2-2F0F-584F-B676-C2FC74E1A776}" srcOrd="1" destOrd="0" presId="urn:microsoft.com/office/officeart/2016/7/layout/BasicLinearProcessNumbered"/>
    <dgm:cxn modelId="{57F9F8D1-E8FC-D04B-8B4A-C49266AA3A47}" type="presOf" srcId="{BEA70F5F-12D7-4DC9-BD3D-7CDF9BE0433E}" destId="{601BE1A4-D01D-8647-A59A-966F2AA570B5}" srcOrd="0" destOrd="0" presId="urn:microsoft.com/office/officeart/2016/7/layout/BasicLinearProcessNumbered"/>
    <dgm:cxn modelId="{40EBEEF3-2D45-EE4B-BF55-99106CB7AB8B}" type="presOf" srcId="{BEA70F5F-12D7-4DC9-BD3D-7CDF9BE0433E}" destId="{B9CC4C5C-555C-774A-B167-F1CA2B718952}" srcOrd="1" destOrd="0" presId="urn:microsoft.com/office/officeart/2016/7/layout/BasicLinearProcessNumbered"/>
    <dgm:cxn modelId="{BECFEAF8-A777-4825-8D6A-EA4DA67DBB13}" srcId="{9D3DE2F2-B92C-467F-8F53-DFC22DD1BFA6}" destId="{59747D15-CDC2-49F9-B847-48F7EF68052A}" srcOrd="2" destOrd="0" parTransId="{30CCB730-9104-4823-B066-49557DAFC208}" sibTransId="{6849F554-0F46-4A5E-9337-7487B42E2F5C}"/>
    <dgm:cxn modelId="{28C1DFFC-AA54-EF4B-8337-0C78D2D44CB2}" type="presOf" srcId="{6858D489-A919-4B7B-94F0-56C034E08A0E}" destId="{D82A5F72-E35E-CA45-99C9-C956E7C1266E}" srcOrd="1" destOrd="0" presId="urn:microsoft.com/office/officeart/2016/7/layout/BasicLinearProcessNumbered"/>
    <dgm:cxn modelId="{6FDACD9E-0862-BB46-98CA-D0D0A8BC4CE6}" type="presParOf" srcId="{D8BE46DB-2F6F-0D46-A070-76A07D518BA7}" destId="{853E71EC-B3CC-1445-BF41-74A97C81A78B}" srcOrd="0" destOrd="0" presId="urn:microsoft.com/office/officeart/2016/7/layout/BasicLinearProcessNumbered"/>
    <dgm:cxn modelId="{C6C2C5A7-D341-FA4B-8B92-FC4D1D0D588A}" type="presParOf" srcId="{853E71EC-B3CC-1445-BF41-74A97C81A78B}" destId="{7C3DB2C2-20F8-B146-A38E-859A9D145B4C}" srcOrd="0" destOrd="0" presId="urn:microsoft.com/office/officeart/2016/7/layout/BasicLinearProcessNumbered"/>
    <dgm:cxn modelId="{61DB51E9-7E74-2D44-9A79-270AF06EF33B}" type="presParOf" srcId="{853E71EC-B3CC-1445-BF41-74A97C81A78B}" destId="{62D48B53-A8E5-3748-A0C1-14E0156FFACE}" srcOrd="1" destOrd="0" presId="urn:microsoft.com/office/officeart/2016/7/layout/BasicLinearProcessNumbered"/>
    <dgm:cxn modelId="{A6D6F38E-73C6-9846-AF37-1A6BC1D5809C}" type="presParOf" srcId="{853E71EC-B3CC-1445-BF41-74A97C81A78B}" destId="{873493FE-A3EE-B543-B32B-08EF83E73AEE}" srcOrd="2" destOrd="0" presId="urn:microsoft.com/office/officeart/2016/7/layout/BasicLinearProcessNumbered"/>
    <dgm:cxn modelId="{744A6B74-FCAE-7F45-B2AA-05DFDC090119}" type="presParOf" srcId="{853E71EC-B3CC-1445-BF41-74A97C81A78B}" destId="{D82A5F72-E35E-CA45-99C9-C956E7C1266E}" srcOrd="3" destOrd="0" presId="urn:microsoft.com/office/officeart/2016/7/layout/BasicLinearProcessNumbered"/>
    <dgm:cxn modelId="{1C8869C5-2980-8448-A0FB-2E645EDBB5C8}" type="presParOf" srcId="{D8BE46DB-2F6F-0D46-A070-76A07D518BA7}" destId="{733B7A41-5BDC-CE41-A98F-0410B0FC42C1}" srcOrd="1" destOrd="0" presId="urn:microsoft.com/office/officeart/2016/7/layout/BasicLinearProcessNumbered"/>
    <dgm:cxn modelId="{77B7CF7B-4B53-D04C-B164-C647D195935C}" type="presParOf" srcId="{D8BE46DB-2F6F-0D46-A070-76A07D518BA7}" destId="{21D57D5B-FC01-184C-9DF7-E394B8A73925}" srcOrd="2" destOrd="0" presId="urn:microsoft.com/office/officeart/2016/7/layout/BasicLinearProcessNumbered"/>
    <dgm:cxn modelId="{3B5D2637-38CB-1F43-B172-2F77B03EDFA3}" type="presParOf" srcId="{21D57D5B-FC01-184C-9DF7-E394B8A73925}" destId="{DA29EAEE-C05F-DC4E-971B-9D8B76EE170F}" srcOrd="0" destOrd="0" presId="urn:microsoft.com/office/officeart/2016/7/layout/BasicLinearProcessNumbered"/>
    <dgm:cxn modelId="{DCDCE5F4-AD36-EB4A-8133-B13C29BCB461}" type="presParOf" srcId="{21D57D5B-FC01-184C-9DF7-E394B8A73925}" destId="{E02276E4-CA8D-7648-8C84-0C221516CFB7}" srcOrd="1" destOrd="0" presId="urn:microsoft.com/office/officeart/2016/7/layout/BasicLinearProcessNumbered"/>
    <dgm:cxn modelId="{86BDBE45-4B9B-3B47-8BE3-75FF105AC31F}" type="presParOf" srcId="{21D57D5B-FC01-184C-9DF7-E394B8A73925}" destId="{ACD4F33B-316E-1944-AF13-4F0439F03BCF}" srcOrd="2" destOrd="0" presId="urn:microsoft.com/office/officeart/2016/7/layout/BasicLinearProcessNumbered"/>
    <dgm:cxn modelId="{CF2133B7-2EC9-604A-8C29-2CAEDEFD0EB7}" type="presParOf" srcId="{21D57D5B-FC01-184C-9DF7-E394B8A73925}" destId="{3D6CF5C2-2F0F-584F-B676-C2FC74E1A776}" srcOrd="3" destOrd="0" presId="urn:microsoft.com/office/officeart/2016/7/layout/BasicLinearProcessNumbered"/>
    <dgm:cxn modelId="{D2BD1FF9-E64D-D04A-B54F-B7A3DFDB052E}" type="presParOf" srcId="{D8BE46DB-2F6F-0D46-A070-76A07D518BA7}" destId="{665E5A72-BB09-234F-B4B6-75BD7DDAFF18}" srcOrd="3" destOrd="0" presId="urn:microsoft.com/office/officeart/2016/7/layout/BasicLinearProcessNumbered"/>
    <dgm:cxn modelId="{EAB3909C-7495-4D45-A99A-5ABA37DED2AB}" type="presParOf" srcId="{D8BE46DB-2F6F-0D46-A070-76A07D518BA7}" destId="{5BE93E93-84AB-C640-BA1F-48C9000DBAF4}" srcOrd="4" destOrd="0" presId="urn:microsoft.com/office/officeart/2016/7/layout/BasicLinearProcessNumbered"/>
    <dgm:cxn modelId="{B128ABBA-BE13-E344-8CC4-D12933BAE112}" type="presParOf" srcId="{5BE93E93-84AB-C640-BA1F-48C9000DBAF4}" destId="{2B480537-8971-5B49-AFAA-54103F92D82B}" srcOrd="0" destOrd="0" presId="urn:microsoft.com/office/officeart/2016/7/layout/BasicLinearProcessNumbered"/>
    <dgm:cxn modelId="{C149606E-ABA6-B542-B4B9-40A852A886C3}" type="presParOf" srcId="{5BE93E93-84AB-C640-BA1F-48C9000DBAF4}" destId="{240AE13F-51EA-7442-AFDE-6D9741463E62}" srcOrd="1" destOrd="0" presId="urn:microsoft.com/office/officeart/2016/7/layout/BasicLinearProcessNumbered"/>
    <dgm:cxn modelId="{C71E05BF-EDF6-404F-9815-513A129398C7}" type="presParOf" srcId="{5BE93E93-84AB-C640-BA1F-48C9000DBAF4}" destId="{9C6E2E9D-C0C3-3C4A-BBC6-98F4A95DE9B0}" srcOrd="2" destOrd="0" presId="urn:microsoft.com/office/officeart/2016/7/layout/BasicLinearProcessNumbered"/>
    <dgm:cxn modelId="{FAAACD01-3250-4348-9DDE-CDD9D971026B}" type="presParOf" srcId="{5BE93E93-84AB-C640-BA1F-48C9000DBAF4}" destId="{D28B72A8-0562-4044-9A47-9C13ACE3E1BD}" srcOrd="3" destOrd="0" presId="urn:microsoft.com/office/officeart/2016/7/layout/BasicLinearProcessNumbered"/>
    <dgm:cxn modelId="{C078A86D-9A07-5549-81B6-E0429EFAEE53}" type="presParOf" srcId="{D8BE46DB-2F6F-0D46-A070-76A07D518BA7}" destId="{6AB270A2-EE70-2649-BD8C-02DDEA78DE72}" srcOrd="5" destOrd="0" presId="urn:microsoft.com/office/officeart/2016/7/layout/BasicLinearProcessNumbered"/>
    <dgm:cxn modelId="{8944F654-0F9E-7148-9930-6B2339C94238}" type="presParOf" srcId="{D8BE46DB-2F6F-0D46-A070-76A07D518BA7}" destId="{10F694A0-EC46-1D45-BEA4-8D34FFE3A550}" srcOrd="6" destOrd="0" presId="urn:microsoft.com/office/officeart/2016/7/layout/BasicLinearProcessNumbered"/>
    <dgm:cxn modelId="{E1CC8218-0426-5C47-B3F1-975A256050EF}" type="presParOf" srcId="{10F694A0-EC46-1D45-BEA4-8D34FFE3A550}" destId="{5C3F2C96-DEDA-7145-B053-F106423D4EA1}" srcOrd="0" destOrd="0" presId="urn:microsoft.com/office/officeart/2016/7/layout/BasicLinearProcessNumbered"/>
    <dgm:cxn modelId="{650CCF91-093E-AA45-BB5D-E2D07A4ABD08}" type="presParOf" srcId="{10F694A0-EC46-1D45-BEA4-8D34FFE3A550}" destId="{B2645B06-F7EB-624F-81C3-4AED705CBC47}" srcOrd="1" destOrd="0" presId="urn:microsoft.com/office/officeart/2016/7/layout/BasicLinearProcessNumbered"/>
    <dgm:cxn modelId="{6DBD81FF-4175-E045-A15A-09A85C153A35}" type="presParOf" srcId="{10F694A0-EC46-1D45-BEA4-8D34FFE3A550}" destId="{90AE3A81-FCBD-E049-83CB-781EA5C02BE9}" srcOrd="2" destOrd="0" presId="urn:microsoft.com/office/officeart/2016/7/layout/BasicLinearProcessNumbered"/>
    <dgm:cxn modelId="{1B71E3D2-9F2A-EC45-883E-A1186A0E8342}" type="presParOf" srcId="{10F694A0-EC46-1D45-BEA4-8D34FFE3A550}" destId="{9B341DE4-4B97-3745-AD35-72325BF387D4}" srcOrd="3" destOrd="0" presId="urn:microsoft.com/office/officeart/2016/7/layout/BasicLinearProcessNumbered"/>
    <dgm:cxn modelId="{E52C56B5-1A1D-334F-B81A-8D439DFD3BBC}" type="presParOf" srcId="{D8BE46DB-2F6F-0D46-A070-76A07D518BA7}" destId="{DA33124E-5451-994C-BB57-03C6B3B70C39}" srcOrd="7" destOrd="0" presId="urn:microsoft.com/office/officeart/2016/7/layout/BasicLinearProcessNumbered"/>
    <dgm:cxn modelId="{230B1C7F-02E9-E749-A032-38B24D183DC5}" type="presParOf" srcId="{D8BE46DB-2F6F-0D46-A070-76A07D518BA7}" destId="{B503294D-7054-5944-AEE1-204D037D5BA2}" srcOrd="8" destOrd="0" presId="urn:microsoft.com/office/officeart/2016/7/layout/BasicLinearProcessNumbered"/>
    <dgm:cxn modelId="{E03C7FEF-0D6F-9245-A31F-A62F80F50904}" type="presParOf" srcId="{B503294D-7054-5944-AEE1-204D037D5BA2}" destId="{601BE1A4-D01D-8647-A59A-966F2AA570B5}" srcOrd="0" destOrd="0" presId="urn:microsoft.com/office/officeart/2016/7/layout/BasicLinearProcessNumbered"/>
    <dgm:cxn modelId="{002D950D-8F55-8A44-AE0E-57E6C00E36CE}" type="presParOf" srcId="{B503294D-7054-5944-AEE1-204D037D5BA2}" destId="{10DFEC24-AC81-1D44-A209-74C6777D5843}" srcOrd="1" destOrd="0" presId="urn:microsoft.com/office/officeart/2016/7/layout/BasicLinearProcessNumbered"/>
    <dgm:cxn modelId="{786AE876-9F5B-7B45-B56D-841E5E793FF2}" type="presParOf" srcId="{B503294D-7054-5944-AEE1-204D037D5BA2}" destId="{E6794D7A-7156-2449-B3F4-9DD5B1E41143}" srcOrd="2" destOrd="0" presId="urn:microsoft.com/office/officeart/2016/7/layout/BasicLinearProcessNumbered"/>
    <dgm:cxn modelId="{DE8AB735-D518-A74B-B14E-D1D78C4CD3FD}" type="presParOf" srcId="{B503294D-7054-5944-AEE1-204D037D5BA2}" destId="{B9CC4C5C-555C-774A-B167-F1CA2B71895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DB2C2-20F8-B146-A38E-859A9D145B4C}">
      <dsp:nvSpPr>
        <dsp:cNvPr id="0" name=""/>
        <dsp:cNvSpPr/>
      </dsp:nvSpPr>
      <dsp:spPr>
        <a:xfrm>
          <a:off x="3538" y="230482"/>
          <a:ext cx="1916036" cy="26824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82" tIns="330200" rIns="149382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H Krub" panose="02000506040000020004" pitchFamily="2" charset="-34"/>
              <a:cs typeface="TH Krub" panose="02000506040000020004" pitchFamily="2" charset="-34"/>
            </a:rPr>
            <a:t>TOEIC 600 </a:t>
          </a:r>
          <a:r>
            <a:rPr lang="th-TH" sz="1800" b="1" kern="1200" dirty="0">
              <a:latin typeface="TH Krub" panose="02000506040000020004" pitchFamily="2" charset="-34"/>
              <a:cs typeface="TH Krub" panose="02000506040000020004" pitchFamily="2" charset="-34"/>
            </a:rPr>
            <a:t>คะแนน ยื่นที่ </a:t>
          </a:r>
          <a:r>
            <a:rPr lang="en-US" sz="1800" b="1" kern="1200" dirty="0">
              <a:latin typeface="TH Krub" panose="02000506040000020004" pitchFamily="2" charset="-34"/>
              <a:cs typeface="TH Krub" panose="02000506040000020004" pitchFamily="2" charset="-34"/>
            </a:rPr>
            <a:t>One-Stop Service </a:t>
          </a:r>
          <a:r>
            <a:rPr lang="th-TH" sz="1800" b="1" kern="1200" dirty="0">
              <a:latin typeface="TH Krub" panose="02000506040000020004" pitchFamily="2" charset="-34"/>
              <a:cs typeface="TH Krub" panose="02000506040000020004" pitchFamily="2" charset="-34"/>
            </a:rPr>
            <a:t>และตรวจสอบความสมบูรณ์ของเกรดเฉลี่ย</a:t>
          </a:r>
          <a:r>
            <a:rPr lang="en-US" sz="1800" b="1" kern="1200" dirty="0">
              <a:latin typeface="TH Krub" panose="02000506040000020004" pitchFamily="2" charset="-34"/>
              <a:cs typeface="TH Krub" panose="02000506040000020004" pitchFamily="2" charset="-34"/>
            </a:rPr>
            <a:t> </a:t>
          </a:r>
          <a:endParaRPr lang="th-TH" sz="1800" b="1" kern="1200" dirty="0">
            <a:latin typeface="TH Krub" panose="02000506040000020004" pitchFamily="2" charset="-34"/>
            <a:cs typeface="TH Krub" panose="02000506040000020004" pitchFamily="2" charset="-34"/>
          </a:endParaRPr>
        </a:p>
      </dsp:txBody>
      <dsp:txXfrm>
        <a:off x="3538" y="1249813"/>
        <a:ext cx="1916036" cy="1609470"/>
      </dsp:txXfrm>
    </dsp:sp>
    <dsp:sp modelId="{62D48B53-A8E5-3748-A0C1-14E0156FFACE}">
      <dsp:nvSpPr>
        <dsp:cNvPr id="0" name=""/>
        <dsp:cNvSpPr/>
      </dsp:nvSpPr>
      <dsp:spPr>
        <a:xfrm>
          <a:off x="559189" y="498727"/>
          <a:ext cx="804735" cy="8047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40" tIns="12700" rIns="62740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/>
            <a:t>1</a:t>
          </a:r>
        </a:p>
      </dsp:txBody>
      <dsp:txXfrm>
        <a:off x="677040" y="616578"/>
        <a:ext cx="569033" cy="569033"/>
      </dsp:txXfrm>
    </dsp:sp>
    <dsp:sp modelId="{873493FE-A3EE-B543-B32B-08EF83E73AEE}">
      <dsp:nvSpPr>
        <dsp:cNvPr id="0" name=""/>
        <dsp:cNvSpPr/>
      </dsp:nvSpPr>
      <dsp:spPr>
        <a:xfrm>
          <a:off x="3538" y="2912861"/>
          <a:ext cx="1916036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29EAEE-C05F-DC4E-971B-9D8B76EE170F}">
      <dsp:nvSpPr>
        <dsp:cNvPr id="0" name=""/>
        <dsp:cNvSpPr/>
      </dsp:nvSpPr>
      <dsp:spPr>
        <a:xfrm>
          <a:off x="2111179" y="230482"/>
          <a:ext cx="1916036" cy="268245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82" tIns="330200" rIns="149382" bIns="3302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>
              <a:latin typeface="TH Krub" panose="02000506040000020004" pitchFamily="2" charset="-34"/>
              <a:cs typeface="TH Krub" panose="02000506040000020004" pitchFamily="2" charset="-34"/>
            </a:rPr>
            <a:t>รายงานตัวบัณฑิต ณ </a:t>
          </a:r>
          <a:r>
            <a:rPr lang="en-US" sz="1400" b="1" kern="1200" dirty="0">
              <a:latin typeface="TH Krub" panose="02000506040000020004" pitchFamily="2" charset="-34"/>
              <a:cs typeface="TH Krub" panose="02000506040000020004" pitchFamily="2" charset="-34"/>
            </a:rPr>
            <a:t>One-Stop Service </a:t>
          </a:r>
          <a:r>
            <a:rPr lang="th-TH" sz="1400" b="1" kern="1200" dirty="0">
              <a:latin typeface="TH Krub" panose="02000506040000020004" pitchFamily="2" charset="-34"/>
              <a:cs typeface="TH Krub" panose="02000506040000020004" pitchFamily="2" charset="-34"/>
            </a:rPr>
            <a:t>สำนักงานอธิการบดี ชั้น 1 โดยนักศึกษาจะได้รับ </a:t>
          </a:r>
          <a:r>
            <a:rPr lang="en-US" sz="1400" b="1" kern="1200" dirty="0">
              <a:latin typeface="TH Krub" panose="02000506040000020004" pitchFamily="2" charset="-34"/>
              <a:cs typeface="TH Krub" panose="02000506040000020004" pitchFamily="2" charset="-34"/>
            </a:rPr>
            <a:t>Transcript </a:t>
          </a:r>
          <a:r>
            <a:rPr lang="th-TH" sz="1400" b="1" kern="1200" dirty="0">
              <a:latin typeface="TH Krub" panose="02000506040000020004" pitchFamily="2" charset="-34"/>
              <a:cs typeface="TH Krub" panose="02000506040000020004" pitchFamily="2" charset="-34"/>
            </a:rPr>
            <a:t>และ ใบรับรองคุณวุฒิ (นำไปใช้สมัครงานได้)</a:t>
          </a:r>
        </a:p>
      </dsp:txBody>
      <dsp:txXfrm>
        <a:off x="2111179" y="1249813"/>
        <a:ext cx="1916036" cy="1609470"/>
      </dsp:txXfrm>
    </dsp:sp>
    <dsp:sp modelId="{E02276E4-CA8D-7648-8C84-0C221516CFB7}">
      <dsp:nvSpPr>
        <dsp:cNvPr id="0" name=""/>
        <dsp:cNvSpPr/>
      </dsp:nvSpPr>
      <dsp:spPr>
        <a:xfrm>
          <a:off x="2666829" y="498727"/>
          <a:ext cx="804735" cy="8047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40" tIns="12700" rIns="62740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/>
            <a:t>2</a:t>
          </a:r>
        </a:p>
      </dsp:txBody>
      <dsp:txXfrm>
        <a:off x="2784680" y="616578"/>
        <a:ext cx="569033" cy="569033"/>
      </dsp:txXfrm>
    </dsp:sp>
    <dsp:sp modelId="{ACD4F33B-316E-1944-AF13-4F0439F03BCF}">
      <dsp:nvSpPr>
        <dsp:cNvPr id="0" name=""/>
        <dsp:cNvSpPr/>
      </dsp:nvSpPr>
      <dsp:spPr>
        <a:xfrm>
          <a:off x="2111179" y="2912861"/>
          <a:ext cx="1916036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80537-8971-5B49-AFAA-54103F92D82B}">
      <dsp:nvSpPr>
        <dsp:cNvPr id="0" name=""/>
        <dsp:cNvSpPr/>
      </dsp:nvSpPr>
      <dsp:spPr>
        <a:xfrm>
          <a:off x="4218819" y="230482"/>
          <a:ext cx="1916036" cy="268245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82" tIns="330200" rIns="149382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Krub" panose="02000506040000020004" pitchFamily="2" charset="-34"/>
              <a:cs typeface="TH Krub" panose="02000506040000020004" pitchFamily="2" charset="-34"/>
            </a:rPr>
            <a:t>มหาวิทยาลัยอนุมัติใบปริญญาบัตร</a:t>
          </a:r>
        </a:p>
      </dsp:txBody>
      <dsp:txXfrm>
        <a:off x="4218819" y="1249813"/>
        <a:ext cx="1916036" cy="1609470"/>
      </dsp:txXfrm>
    </dsp:sp>
    <dsp:sp modelId="{240AE13F-51EA-7442-AFDE-6D9741463E62}">
      <dsp:nvSpPr>
        <dsp:cNvPr id="0" name=""/>
        <dsp:cNvSpPr/>
      </dsp:nvSpPr>
      <dsp:spPr>
        <a:xfrm>
          <a:off x="4774469" y="498727"/>
          <a:ext cx="804735" cy="8047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40" tIns="12700" rIns="62740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/>
            <a:t>3</a:t>
          </a:r>
        </a:p>
      </dsp:txBody>
      <dsp:txXfrm>
        <a:off x="4892320" y="616578"/>
        <a:ext cx="569033" cy="569033"/>
      </dsp:txXfrm>
    </dsp:sp>
    <dsp:sp modelId="{9C6E2E9D-C0C3-3C4A-BBC6-98F4A95DE9B0}">
      <dsp:nvSpPr>
        <dsp:cNvPr id="0" name=""/>
        <dsp:cNvSpPr/>
      </dsp:nvSpPr>
      <dsp:spPr>
        <a:xfrm>
          <a:off x="4218819" y="2912861"/>
          <a:ext cx="1916036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F2C96-DEDA-7145-B053-F106423D4EA1}">
      <dsp:nvSpPr>
        <dsp:cNvPr id="0" name=""/>
        <dsp:cNvSpPr/>
      </dsp:nvSpPr>
      <dsp:spPr>
        <a:xfrm>
          <a:off x="6326459" y="230482"/>
          <a:ext cx="1916036" cy="268245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82" tIns="330200" rIns="149382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TH Krub" panose="02000506040000020004" pitchFamily="2" charset="-34"/>
              <a:cs typeface="TH Krub" panose="02000506040000020004" pitchFamily="2" charset="-34"/>
            </a:rPr>
            <a:t>รอประกาศรับปริญญา (ขึ้นอยู่กับช่วงเวลาการยื่นขอจบ กรุณาเช็คเว็บไซต์กองพัฒนานักศึกษา)</a:t>
          </a:r>
        </a:p>
      </dsp:txBody>
      <dsp:txXfrm>
        <a:off x="6326459" y="1249813"/>
        <a:ext cx="1916036" cy="1609470"/>
      </dsp:txXfrm>
    </dsp:sp>
    <dsp:sp modelId="{B2645B06-F7EB-624F-81C3-4AED705CBC47}">
      <dsp:nvSpPr>
        <dsp:cNvPr id="0" name=""/>
        <dsp:cNvSpPr/>
      </dsp:nvSpPr>
      <dsp:spPr>
        <a:xfrm>
          <a:off x="6882110" y="498727"/>
          <a:ext cx="804735" cy="8047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40" tIns="12700" rIns="62740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/>
            <a:t>4</a:t>
          </a:r>
        </a:p>
      </dsp:txBody>
      <dsp:txXfrm>
        <a:off x="6999961" y="616578"/>
        <a:ext cx="569033" cy="569033"/>
      </dsp:txXfrm>
    </dsp:sp>
    <dsp:sp modelId="{90AE3A81-FCBD-E049-83CB-781EA5C02BE9}">
      <dsp:nvSpPr>
        <dsp:cNvPr id="0" name=""/>
        <dsp:cNvSpPr/>
      </dsp:nvSpPr>
      <dsp:spPr>
        <a:xfrm>
          <a:off x="6326459" y="2912861"/>
          <a:ext cx="1916036" cy="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1BE1A4-D01D-8647-A59A-966F2AA570B5}">
      <dsp:nvSpPr>
        <dsp:cNvPr id="0" name=""/>
        <dsp:cNvSpPr/>
      </dsp:nvSpPr>
      <dsp:spPr>
        <a:xfrm>
          <a:off x="8434099" y="230482"/>
          <a:ext cx="1916036" cy="268245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82" tIns="330200" rIns="149382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Krub" panose="02000506040000020004" pitchFamily="2" charset="-34"/>
              <a:cs typeface="TH Krub" panose="02000506040000020004" pitchFamily="2" charset="-34"/>
            </a:rPr>
            <a:t>รับปริญญา</a:t>
          </a:r>
        </a:p>
      </dsp:txBody>
      <dsp:txXfrm>
        <a:off x="8434099" y="1249813"/>
        <a:ext cx="1916036" cy="1609470"/>
      </dsp:txXfrm>
    </dsp:sp>
    <dsp:sp modelId="{10DFEC24-AC81-1D44-A209-74C6777D5843}">
      <dsp:nvSpPr>
        <dsp:cNvPr id="0" name=""/>
        <dsp:cNvSpPr/>
      </dsp:nvSpPr>
      <dsp:spPr>
        <a:xfrm>
          <a:off x="8989750" y="498727"/>
          <a:ext cx="804735" cy="8047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40" tIns="12700" rIns="62740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kern="1200"/>
            <a:t>5</a:t>
          </a:r>
        </a:p>
      </dsp:txBody>
      <dsp:txXfrm>
        <a:off x="9107601" y="616578"/>
        <a:ext cx="569033" cy="569033"/>
      </dsp:txXfrm>
    </dsp:sp>
    <dsp:sp modelId="{E6794D7A-7156-2449-B3F4-9DD5B1E41143}">
      <dsp:nvSpPr>
        <dsp:cNvPr id="0" name=""/>
        <dsp:cNvSpPr/>
      </dsp:nvSpPr>
      <dsp:spPr>
        <a:xfrm>
          <a:off x="8434099" y="2912861"/>
          <a:ext cx="1916036" cy="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12/19/23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flickr.com/photos/kvinokurov/14658257525" TargetMode="Externa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dium.com/publicaio/publica-author-development-report-issue-1-21300c09e307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elchm.ssru.ac.th/next/course/index.php?categoryid=3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hm.ssru.ac.th/en/page/internship-form-int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5AC03EB2-1E81-4391-AC4D-DAE34F50F7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5902" b="10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2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en-US" sz="4800" b="1"/>
              <a:t>Orientation for Internship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BC104-6105-4203-9C4F-EA470A7E6B61}"/>
              </a:ext>
            </a:extLst>
          </p:cNvPr>
          <p:cNvSpPr txBox="1"/>
          <p:nvPr/>
        </p:nvSpPr>
        <p:spPr>
          <a:xfrm>
            <a:off x="9953888" y="6657945"/>
            <a:ext cx="22381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h-TH" sz="700">
                <a:solidFill>
                  <a:srgbClr val="FFFFFF"/>
                </a:solidFill>
                <a:hlinkClick r:id="rId6" tooltip="https://www.flickr.com/photos/kvinokurov/146582575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th-TH" sz="700">
                <a:solidFill>
                  <a:srgbClr val="FFFFFF"/>
                </a:solidFill>
              </a:rPr>
              <a:t> by Unknown Author is licensed under </a:t>
            </a:r>
            <a:r>
              <a:rPr lang="th-TH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th-TH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AB7C38-AF9A-43A2-9B1C-F1DEBC80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676" cy="2108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47483-5EDF-4C8E-B263-67DB4401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th-TH" b="1">
                <a:solidFill>
                  <a:srgbClr val="FFFFFF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การยื่นขอจบการศึกษา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5325" y="2049331"/>
            <a:ext cx="12192001" cy="480866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43DD68-25BA-48A2-A232-9E33F8ACD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158430"/>
              </p:ext>
            </p:extLst>
          </p:nvPr>
        </p:nvGraphicFramePr>
        <p:xfrm>
          <a:off x="914400" y="2647784"/>
          <a:ext cx="10353675" cy="314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490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0AB9C63-27B3-4275-BF3D-3E471704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8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7FFAB7-E4C3-47F2-9E88-176257E30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441" y="1742435"/>
            <a:ext cx="5441285" cy="2310582"/>
          </a:xfrm>
        </p:spPr>
        <p:txBody>
          <a:bodyPr anchor="ctr">
            <a:normAutofit/>
          </a:bodyPr>
          <a:lstStyle/>
          <a:p>
            <a:r>
              <a:rPr lang="en-US" b="1" dirty="0"/>
              <a:t>Components of Internship Report</a:t>
            </a:r>
            <a:endParaRPr lang="th-TH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F85453-C26D-406C-B2B4-7DD759FB6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2841" y="4142330"/>
            <a:ext cx="5441286" cy="157680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FFFF00"/>
                </a:solidFill>
              </a:rPr>
              <a:t>20%</a:t>
            </a:r>
            <a:endParaRPr lang="th-TH" sz="8800" b="1" dirty="0">
              <a:solidFill>
                <a:srgbClr val="FFFF0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6AAFF90-89E1-46D5-B8B5-3BFDBB92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5F3263FD-4311-44DD-B0DB-5AD6B5810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339" y="1476499"/>
            <a:ext cx="3551912" cy="34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1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8E5C-FC26-4A55-9A08-4AC6A56A14F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1. Front Cover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9A04C-19E3-48F3-966B-1103322B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875434" cy="3714749"/>
          </a:xfrm>
        </p:spPr>
        <p:txBody>
          <a:bodyPr>
            <a:normAutofit fontScale="92500"/>
          </a:bodyPr>
          <a:lstStyle/>
          <a:p>
            <a:pPr marL="36900" indent="0">
              <a:buNone/>
            </a:pPr>
            <a:r>
              <a:rPr lang="en-US" sz="4400" dirty="0"/>
              <a:t>Use </a:t>
            </a:r>
            <a:r>
              <a:rPr lang="en-US" sz="4400" b="1" dirty="0">
                <a:solidFill>
                  <a:srgbClr val="FFFF00"/>
                </a:solidFill>
              </a:rPr>
              <a:t>hard paper </a:t>
            </a:r>
            <a:r>
              <a:rPr lang="en-US" sz="4400" dirty="0"/>
              <a:t>cover with the format given in Appendix B </a:t>
            </a:r>
          </a:p>
          <a:p>
            <a:pPr marL="779850" indent="-742950">
              <a:buFont typeface="+mj-lt"/>
              <a:buAutoNum type="arabicPeriod"/>
            </a:pPr>
            <a:r>
              <a:rPr lang="en-US" sz="3200" b="1" dirty="0">
                <a:latin typeface="Bookman Old Style" panose="02050604050505020204" pitchFamily="18" charset="0"/>
              </a:rPr>
              <a:t>DIB3511  Preparation for Internship</a:t>
            </a:r>
            <a:r>
              <a:rPr lang="th-TH" sz="3200" b="1" dirty="0">
                <a:latin typeface="Bookman Old Style" panose="02050604050505020204" pitchFamily="18" charset="0"/>
              </a:rPr>
              <a:t> </a:t>
            </a:r>
            <a:r>
              <a:rPr lang="en-US" sz="4400" dirty="0"/>
              <a:t>: </a:t>
            </a:r>
            <a:r>
              <a:rPr lang="en-US" sz="4400" b="1" dirty="0">
                <a:solidFill>
                  <a:srgbClr val="00B0F0"/>
                </a:solidFill>
              </a:rPr>
              <a:t>Blue color</a:t>
            </a:r>
          </a:p>
          <a:p>
            <a:pPr marL="779850" indent="-742950">
              <a:buFont typeface="+mj-lt"/>
              <a:buAutoNum type="arabicPeriod"/>
            </a:pPr>
            <a:r>
              <a:rPr lang="en-US" sz="3200" b="1" dirty="0">
                <a:latin typeface="Bookman Old Style" panose="02050604050505020204" pitchFamily="18" charset="0"/>
              </a:rPr>
              <a:t>DIB4513  Internship </a:t>
            </a:r>
            <a:r>
              <a:rPr lang="en-US" sz="4400" dirty="0"/>
              <a:t>: </a:t>
            </a:r>
            <a:r>
              <a:rPr lang="en-US" sz="4400" b="1" dirty="0">
                <a:solidFill>
                  <a:srgbClr val="FB68CD"/>
                </a:solidFill>
              </a:rPr>
              <a:t>Pink color</a:t>
            </a:r>
            <a:endParaRPr lang="th-TH" sz="4400" b="1" dirty="0">
              <a:solidFill>
                <a:srgbClr val="FB68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6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50F8-F463-48AF-B7F7-872AB34AAD1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2. Front Inner Cover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3B8D4-7FF8-4CBE-AB95-C06519DE5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Use a </a:t>
            </a:r>
            <a:r>
              <a:rPr lang="en-US" sz="4400" b="1" dirty="0">
                <a:solidFill>
                  <a:srgbClr val="FFFF00"/>
                </a:solidFill>
              </a:rPr>
              <a:t>regular A4 </a:t>
            </a:r>
            <a:r>
              <a:rPr lang="en-US" sz="4400" dirty="0"/>
              <a:t>paper, printed identically to the cover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789947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EC22-B8DD-44DD-A2AA-6A65BCC515F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3. Preface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23315-8E47-45B4-85AE-D6B50618C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9153842" cy="3714749"/>
          </a:xfrm>
        </p:spPr>
        <p:txBody>
          <a:bodyPr>
            <a:normAutofit/>
          </a:bodyPr>
          <a:lstStyle/>
          <a:p>
            <a:r>
              <a:rPr lang="en-US" sz="3200" dirty="0"/>
              <a:t>You must sign above your name, for example ...</a:t>
            </a:r>
          </a:p>
          <a:p>
            <a:pPr marL="36900" indent="0">
              <a:buNone/>
            </a:pPr>
            <a:endParaRPr lang="en-US" sz="3200" dirty="0"/>
          </a:p>
          <a:p>
            <a:pPr marL="36900" indent="0">
              <a:buNone/>
            </a:pPr>
            <a:endParaRPr lang="en-US" sz="3200" dirty="0"/>
          </a:p>
          <a:p>
            <a:pPr marL="36900" indent="0">
              <a:buNone/>
            </a:pPr>
            <a:endParaRPr lang="en-US" sz="3200" dirty="0"/>
          </a:p>
          <a:p>
            <a:pPr marL="36900" indent="0" algn="r">
              <a:buNone/>
            </a:pPr>
            <a:r>
              <a:rPr lang="en-US" sz="3200" dirty="0"/>
              <a:t>(</a:t>
            </a:r>
            <a:r>
              <a:rPr lang="en-US" sz="3200" dirty="0" err="1"/>
              <a:t>Dr.Nalin</a:t>
            </a:r>
            <a:r>
              <a:rPr lang="en-US" sz="3200" dirty="0"/>
              <a:t> Simasathiansophon)</a:t>
            </a:r>
            <a:endParaRPr lang="th-TH" sz="320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EAE94E-2A43-400D-AA2B-4DBF3A4CF8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61991" y="4053031"/>
            <a:ext cx="2057400" cy="8763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83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2F56-3582-4C7B-887B-D414961C3CC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4. Table of Content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2E61-1534-48C1-9B4C-80CB7107C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Must consistent with your report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3261679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2A7E-F2CB-4BE7-94B8-869CB69C767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5. Chapters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D956E-2FA6-4124-91F7-53B2B20B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2076450"/>
            <a:ext cx="10855693" cy="461695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Total of </a:t>
            </a:r>
            <a:r>
              <a:rPr lang="en-US" sz="2800" dirty="0">
                <a:solidFill>
                  <a:srgbClr val="FFFF00"/>
                </a:solidFill>
              </a:rPr>
              <a:t>3000 words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FFFF00"/>
                </a:solidFill>
              </a:rPr>
              <a:t>12-15 pages</a:t>
            </a:r>
            <a:r>
              <a:rPr lang="en-US" sz="2800" dirty="0"/>
              <a:t>, Line Spacing 1.5, Time New Roman 12 points</a:t>
            </a:r>
          </a:p>
          <a:p>
            <a:r>
              <a:rPr lang="en-US" sz="2800" dirty="0"/>
              <a:t>Chapters’ structure</a:t>
            </a:r>
          </a:p>
          <a:p>
            <a:pPr marL="871200" lvl="1" indent="-457200">
              <a:buFont typeface="+mj-lt"/>
              <a:buAutoNum type="arabicPeriod"/>
            </a:pPr>
            <a:r>
              <a:rPr lang="en-US" sz="2800" dirty="0"/>
              <a:t>Chapter 1: Introduction </a:t>
            </a:r>
          </a:p>
          <a:p>
            <a:pPr marL="871200" lvl="1" indent="-457200">
              <a:buFont typeface="+mj-lt"/>
              <a:buAutoNum type="arabicPeriod"/>
            </a:pPr>
            <a:r>
              <a:rPr lang="en-US" sz="2800" dirty="0"/>
              <a:t>Chapter 2:  Content of the report (see more in “Details of Chapter 2:  Content of Report Writing”) *</a:t>
            </a:r>
          </a:p>
          <a:p>
            <a:pPr marL="871200" lvl="1" indent="-457200">
              <a:buFont typeface="+mj-lt"/>
              <a:buAutoNum type="arabicPeriod"/>
            </a:pPr>
            <a:r>
              <a:rPr lang="en-US" sz="2800" dirty="0"/>
              <a:t>Chapter 3:  Conclusions and Recommendations (see more in “Details of 	Chapter 3: Conclusions and Recommendations”)</a:t>
            </a:r>
          </a:p>
          <a:p>
            <a:pPr marL="871200" lvl="1" indent="-457200">
              <a:buFont typeface="+mj-lt"/>
              <a:buAutoNum type="arabicPeriod"/>
            </a:pPr>
            <a:r>
              <a:rPr lang="en-US" sz="2800" dirty="0"/>
              <a:t>Chapter 4:  References (see more in “Details of Chapter 4: References”) </a:t>
            </a:r>
          </a:p>
          <a:p>
            <a:pPr marL="36900" indent="0">
              <a:buNone/>
            </a:pPr>
            <a:endParaRPr lang="en-US" sz="2200" dirty="0"/>
          </a:p>
          <a:p>
            <a:pPr marL="36900" indent="0">
              <a:buNone/>
            </a:pPr>
            <a:r>
              <a:rPr lang="en-US" sz="2200" dirty="0"/>
              <a:t>*See next slide</a:t>
            </a:r>
          </a:p>
          <a:p>
            <a:pPr marL="871200" lvl="1" indent="-457200">
              <a:buFont typeface="+mj-lt"/>
              <a:buAutoNum type="arabicPeriod"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125207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CONTENT of Chapter 2</a:t>
            </a:r>
            <a:endParaRPr lang="th-TH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3795" y="2076450"/>
            <a:ext cx="4867490" cy="44584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/>
              <a:t>1. Organization Profile (500 words)</a:t>
            </a:r>
          </a:p>
          <a:p>
            <a:pPr>
              <a:buNone/>
            </a:pPr>
            <a:r>
              <a:rPr lang="en-US" sz="2400" dirty="0"/>
              <a:t>	-History</a:t>
            </a:r>
          </a:p>
          <a:p>
            <a:pPr>
              <a:buNone/>
            </a:pPr>
            <a:r>
              <a:rPr lang="en-US" sz="2400" dirty="0"/>
              <a:t>	-Industry/Product</a:t>
            </a:r>
          </a:p>
          <a:p>
            <a:pPr>
              <a:buNone/>
            </a:pPr>
            <a:r>
              <a:rPr lang="en-US" sz="2400" dirty="0"/>
              <a:t>	-Organization Structure</a:t>
            </a:r>
          </a:p>
          <a:p>
            <a:pPr>
              <a:buNone/>
            </a:pPr>
            <a:r>
              <a:rPr lang="en-US" sz="2400" dirty="0"/>
              <a:t>	-Vision/Mission</a:t>
            </a:r>
          </a:p>
          <a:p>
            <a:pPr>
              <a:buNone/>
            </a:pPr>
            <a:r>
              <a:rPr lang="en-US" sz="2400" b="1" dirty="0"/>
              <a:t>2. Department Description (750)</a:t>
            </a:r>
          </a:p>
          <a:p>
            <a:pPr>
              <a:buNone/>
            </a:pPr>
            <a:r>
              <a:rPr lang="en-US" sz="2400" b="1" dirty="0"/>
              <a:t>3. SWOT (500)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10716" y="2076450"/>
            <a:ext cx="5110724" cy="41719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/>
              <a:t>4. Job/Internship Profile (750)</a:t>
            </a:r>
          </a:p>
          <a:p>
            <a:pPr>
              <a:buNone/>
            </a:pPr>
            <a:r>
              <a:rPr lang="en-US" sz="2400" dirty="0"/>
              <a:t>	-Position</a:t>
            </a:r>
          </a:p>
          <a:p>
            <a:pPr>
              <a:buNone/>
            </a:pPr>
            <a:r>
              <a:rPr lang="en-US" sz="2400" dirty="0"/>
              <a:t>	-Responsibilities</a:t>
            </a:r>
          </a:p>
          <a:p>
            <a:pPr>
              <a:buNone/>
            </a:pPr>
            <a:r>
              <a:rPr lang="en-US" sz="2400" dirty="0"/>
              <a:t>	-Issues</a:t>
            </a:r>
          </a:p>
          <a:p>
            <a:pPr>
              <a:buNone/>
            </a:pPr>
            <a:r>
              <a:rPr lang="en-US" sz="2400" dirty="0"/>
              <a:t>	-Knowledge/Adjustment</a:t>
            </a:r>
          </a:p>
          <a:p>
            <a:pPr>
              <a:buNone/>
            </a:pPr>
            <a:r>
              <a:rPr lang="en-US" sz="2400" b="1" dirty="0"/>
              <a:t>5. Conclusion &amp; Recommendation (500)</a:t>
            </a:r>
          </a:p>
          <a:p>
            <a:pPr>
              <a:buNone/>
            </a:pPr>
            <a:r>
              <a:rPr lang="en-US" sz="2400" b="1" dirty="0"/>
              <a:t>6. Ref &amp; Appendix</a:t>
            </a:r>
            <a:endParaRPr lang="th-TH" sz="2400" b="1" dirty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26561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EC70-BCFF-4ED1-BC4C-D1DC7D6C46D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6. Appendices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D0A7-1C97-422E-B14B-D973F135C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See more in “Details of Appendices of Final Report”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784040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70BD3-F477-4061-96DB-9DB85334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966851"/>
            <a:ext cx="6889930" cy="462686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 dirty="0"/>
              <a:t>More Detail in Internship Handbook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8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 b="24968"/>
          <a:stretch/>
        </p:blipFill>
        <p:spPr>
          <a:xfrm>
            <a:off x="20" y="8"/>
            <a:ext cx="12191980" cy="6857990"/>
          </a:xfrm>
          <a:prstGeom prst="rect">
            <a:avLst/>
          </a:prstGeom>
        </p:spPr>
      </p:pic>
      <p:sp useBgFill="1">
        <p:nvSpPr>
          <p:cNvPr id="76" name="Freeform 5">
            <a:extLst>
              <a:ext uri="{FF2B5EF4-FFF2-40B4-BE49-F238E27FC236}">
                <a16:creationId xmlns:a16="http://schemas.microsoft.com/office/drawing/2014/main" id="{051F07E2-B05C-41F9-A9EE-4AC115603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1874" y="586660"/>
            <a:ext cx="10777950" cy="5679835"/>
          </a:xfrm>
          <a:custGeom>
            <a:avLst/>
            <a:gdLst>
              <a:gd name="T0" fmla="*/ 2209 w 2250"/>
              <a:gd name="T1" fmla="*/ 0 h 1185"/>
              <a:gd name="T2" fmla="*/ 1419 w 2250"/>
              <a:gd name="T3" fmla="*/ 0 h 1185"/>
              <a:gd name="T4" fmla="*/ 830 w 2250"/>
              <a:gd name="T5" fmla="*/ 0 h 1185"/>
              <a:gd name="T6" fmla="*/ 40 w 2250"/>
              <a:gd name="T7" fmla="*/ 0 h 1185"/>
              <a:gd name="T8" fmla="*/ 0 w 2250"/>
              <a:gd name="T9" fmla="*/ 46 h 1185"/>
              <a:gd name="T10" fmla="*/ 0 w 2250"/>
              <a:gd name="T11" fmla="*/ 1140 h 1185"/>
              <a:gd name="T12" fmla="*/ 40 w 2250"/>
              <a:gd name="T13" fmla="*/ 1185 h 1185"/>
              <a:gd name="T14" fmla="*/ 830 w 2250"/>
              <a:gd name="T15" fmla="*/ 1185 h 1185"/>
              <a:gd name="T16" fmla="*/ 1419 w 2250"/>
              <a:gd name="T17" fmla="*/ 1185 h 1185"/>
              <a:gd name="T18" fmla="*/ 2209 w 2250"/>
              <a:gd name="T19" fmla="*/ 1185 h 1185"/>
              <a:gd name="T20" fmla="*/ 2250 w 2250"/>
              <a:gd name="T21" fmla="*/ 1140 h 1185"/>
              <a:gd name="T22" fmla="*/ 2250 w 2250"/>
              <a:gd name="T23" fmla="*/ 46 h 1185"/>
              <a:gd name="T24" fmla="*/ 2209 w 2250"/>
              <a:gd name="T25" fmla="*/ 0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50" h="1185">
                <a:moveTo>
                  <a:pt x="2209" y="0"/>
                </a:moveTo>
                <a:cubicBezTo>
                  <a:pt x="1419" y="0"/>
                  <a:pt x="1419" y="0"/>
                  <a:pt x="1419" y="0"/>
                </a:cubicBezTo>
                <a:cubicBezTo>
                  <a:pt x="830" y="0"/>
                  <a:pt x="830" y="0"/>
                  <a:pt x="83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20"/>
                  <a:pt x="0" y="46"/>
                </a:cubicBezTo>
                <a:cubicBezTo>
                  <a:pt x="0" y="1140"/>
                  <a:pt x="0" y="1140"/>
                  <a:pt x="0" y="1140"/>
                </a:cubicBezTo>
                <a:cubicBezTo>
                  <a:pt x="0" y="1165"/>
                  <a:pt x="18" y="1185"/>
                  <a:pt x="40" y="1185"/>
                </a:cubicBezTo>
                <a:cubicBezTo>
                  <a:pt x="830" y="1185"/>
                  <a:pt x="830" y="1185"/>
                  <a:pt x="830" y="1185"/>
                </a:cubicBezTo>
                <a:cubicBezTo>
                  <a:pt x="1419" y="1185"/>
                  <a:pt x="1419" y="1185"/>
                  <a:pt x="1419" y="1185"/>
                </a:cubicBezTo>
                <a:cubicBezTo>
                  <a:pt x="2209" y="1185"/>
                  <a:pt x="2209" y="1185"/>
                  <a:pt x="2209" y="1185"/>
                </a:cubicBezTo>
                <a:cubicBezTo>
                  <a:pt x="2232" y="1185"/>
                  <a:pt x="2250" y="1165"/>
                  <a:pt x="2250" y="1140"/>
                </a:cubicBezTo>
                <a:cubicBezTo>
                  <a:pt x="2250" y="46"/>
                  <a:pt x="2250" y="46"/>
                  <a:pt x="2250" y="46"/>
                </a:cubicBezTo>
                <a:cubicBezTo>
                  <a:pt x="2250" y="20"/>
                  <a:pt x="2232" y="0"/>
                  <a:pt x="2209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9" y="855133"/>
            <a:ext cx="10098553" cy="1123791"/>
          </a:xfrm>
        </p:spPr>
        <p:txBody>
          <a:bodyPr>
            <a:normAutofit/>
          </a:bodyPr>
          <a:lstStyle/>
          <a:p>
            <a:r>
              <a:rPr lang="en-US" dirty="0"/>
              <a:t>Schedule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2185984"/>
            <a:ext cx="4629727" cy="3605216"/>
          </a:xfrm>
        </p:spPr>
        <p:txBody>
          <a:bodyPr anchor="ctr">
            <a:normAutofit/>
          </a:bodyPr>
          <a:lstStyle/>
          <a:p>
            <a:pPr marL="36900" lvl="0" indent="0" algn="ctr">
              <a:buNone/>
            </a:pPr>
            <a:r>
              <a:rPr lang="en-US" sz="3200" b="1" dirty="0">
                <a:solidFill>
                  <a:srgbClr val="FFC000"/>
                </a:solidFill>
              </a:rPr>
              <a:t>Today</a:t>
            </a:r>
          </a:p>
          <a:p>
            <a:r>
              <a:rPr lang="en-US" sz="2800" dirty="0"/>
              <a:t>Preparation for internship</a:t>
            </a:r>
          </a:p>
          <a:p>
            <a:r>
              <a:rPr lang="en-US" sz="2800" dirty="0"/>
              <a:t>Organization Cultural Differences</a:t>
            </a:r>
          </a:p>
          <a:p>
            <a:r>
              <a:rPr lang="en-US" sz="2800" dirty="0"/>
              <a:t>Rules and Duties</a:t>
            </a:r>
          </a:p>
          <a:p>
            <a:r>
              <a:rPr lang="en-US" sz="2800" dirty="0"/>
              <a:t>Internship Handbook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1E6503-B9EB-4EEB-91C1-7F78F8A2DD1E}"/>
              </a:ext>
            </a:extLst>
          </p:cNvPr>
          <p:cNvSpPr txBox="1">
            <a:spLocks/>
          </p:cNvSpPr>
          <p:nvPr/>
        </p:nvSpPr>
        <p:spPr>
          <a:xfrm>
            <a:off x="6807199" y="2185984"/>
            <a:ext cx="4175179" cy="341567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Font typeface="Wingdings 2" charset="2"/>
              <a:buNone/>
            </a:pPr>
            <a:r>
              <a:rPr lang="en-US" sz="3200" b="1" dirty="0">
                <a:solidFill>
                  <a:srgbClr val="FFC000"/>
                </a:solidFill>
              </a:rPr>
              <a:t>Self Study</a:t>
            </a:r>
          </a:p>
          <a:p>
            <a:r>
              <a:rPr lang="en-US" sz="3200" dirty="0"/>
              <a:t>CHM Next</a:t>
            </a:r>
          </a:p>
          <a:p>
            <a:pPr marL="36900" indent="0">
              <a:buNone/>
            </a:pPr>
            <a:r>
              <a:rPr lang="en-US" sz="3200" dirty="0">
                <a:hlinkClick r:id="rId6"/>
              </a:rPr>
              <a:t>https://elchm.ssru.ac.th/next/course/</a:t>
            </a:r>
            <a:r>
              <a:rPr lang="en-US" sz="3200" dirty="0" err="1">
                <a:hlinkClick r:id="rId6"/>
              </a:rPr>
              <a:t>index.php?categoryid</a:t>
            </a:r>
            <a:r>
              <a:rPr lang="en-US" sz="3200" dirty="0">
                <a:hlinkClick r:id="rId6"/>
              </a:rPr>
              <a:t>=3</a:t>
            </a:r>
            <a:endParaRPr lang="en-US" sz="3200" dirty="0"/>
          </a:p>
          <a:p>
            <a:pPr marL="36900" indent="0">
              <a:buNone/>
            </a:pPr>
            <a:r>
              <a:rPr lang="en-US" sz="3200" dirty="0"/>
              <a:t>Select course ‘CHM108 Basic Excel and Digital Marketing’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6B22-9969-41E5-A109-102D198FE8C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7. Back Inner Cover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DB9A2-07F0-4A7A-8557-3741D0DD1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 regular A4 paper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610886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DEE0-31F6-4702-9489-5FB6DA7B528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8. Back Cover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D3BF2-CD00-4A8A-8714-7932278CB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76450"/>
            <a:ext cx="10353763" cy="3714749"/>
          </a:xfrm>
        </p:spPr>
        <p:txBody>
          <a:bodyPr>
            <a:normAutofit/>
          </a:bodyPr>
          <a:lstStyle/>
          <a:p>
            <a:r>
              <a:rPr lang="en-US" sz="4400" dirty="0"/>
              <a:t>Use hard paper cover </a:t>
            </a:r>
          </a:p>
          <a:p>
            <a:pPr marL="779850" indent="-742950">
              <a:buFont typeface="+mj-lt"/>
              <a:buAutoNum type="arabicPeriod"/>
            </a:pPr>
            <a:r>
              <a:rPr lang="en-US" sz="3200" b="1" dirty="0">
                <a:latin typeface="Bookman Old Style" panose="02050604050505020204" pitchFamily="18" charset="0"/>
              </a:rPr>
              <a:t>DIB3511  Preparation for Internship</a:t>
            </a:r>
            <a:r>
              <a:rPr lang="th-TH" sz="3200" b="1" dirty="0">
                <a:latin typeface="Bookman Old Style" panose="02050604050505020204" pitchFamily="18" charset="0"/>
              </a:rPr>
              <a:t> </a:t>
            </a:r>
            <a:r>
              <a:rPr lang="en-US" sz="4400" dirty="0"/>
              <a:t>: </a:t>
            </a:r>
            <a:r>
              <a:rPr lang="en-US" sz="4400" b="1" dirty="0">
                <a:solidFill>
                  <a:srgbClr val="00B0F0"/>
                </a:solidFill>
              </a:rPr>
              <a:t>Blue color</a:t>
            </a:r>
          </a:p>
          <a:p>
            <a:pPr marL="779850" indent="-742950">
              <a:buFont typeface="+mj-lt"/>
              <a:buAutoNum type="arabicPeriod"/>
            </a:pPr>
            <a:r>
              <a:rPr lang="en-US" sz="3200" b="1" dirty="0">
                <a:latin typeface="Bookman Old Style" panose="02050604050505020204" pitchFamily="18" charset="0"/>
              </a:rPr>
              <a:t>DIB4513  Internship </a:t>
            </a:r>
            <a:r>
              <a:rPr lang="en-US" sz="4400" dirty="0"/>
              <a:t>: </a:t>
            </a:r>
            <a:r>
              <a:rPr lang="en-US" sz="4400" b="1" dirty="0">
                <a:solidFill>
                  <a:srgbClr val="FB68CD"/>
                </a:solidFill>
              </a:rPr>
              <a:t>Pink color</a:t>
            </a:r>
            <a:endParaRPr lang="th-TH" sz="4400" b="1" dirty="0">
              <a:solidFill>
                <a:srgbClr val="FB68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6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PRESENTATION (10%)</a:t>
            </a:r>
            <a:endParaRPr lang="th-TH" sz="36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en-US" sz="3600" dirty="0"/>
              <a:t>10 minutes +5 minutes Q&amp;A</a:t>
            </a:r>
          </a:p>
          <a:p>
            <a:r>
              <a:rPr lang="en-US" sz="3600" dirty="0"/>
              <a:t>Use your own word</a:t>
            </a:r>
          </a:p>
          <a:p>
            <a:r>
              <a:rPr lang="en-US" sz="3600" dirty="0"/>
              <a:t>Bullet point</a:t>
            </a:r>
          </a:p>
          <a:p>
            <a:r>
              <a:rPr lang="en-US" sz="3600" dirty="0"/>
              <a:t>Print out the report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270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F5806A-3E35-4412-9BFB-5DCC0C6B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Bookman Old Style" panose="02050604050505020204" pitchFamily="18" charset="0"/>
                <a:cs typeface="+mn-cs"/>
              </a:rPr>
              <a:t>Workplace Selection</a:t>
            </a:r>
            <a:endParaRPr lang="th-TH" sz="5400" b="1" dirty="0">
              <a:solidFill>
                <a:srgbClr val="FFFF00"/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10B2A-AF87-42D8-8668-728B5AFA1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04" y="1754909"/>
            <a:ext cx="11038060" cy="4719782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3600" dirty="0">
                <a:latin typeface="Bookman Old Style" panose="02050604050505020204" pitchFamily="18" charset="0"/>
                <a:cs typeface="TH Niramit AS" panose="02000506000000020004" pitchFamily="2" charset="-34"/>
              </a:rPr>
              <a:t>The business must register as </a:t>
            </a:r>
          </a:p>
          <a:p>
            <a:pPr marL="414000" lvl="1" indent="0">
              <a:buSzPct val="100000"/>
              <a:buNone/>
            </a:pPr>
            <a:r>
              <a:rPr lang="th-TH" sz="3400" b="1" dirty="0">
                <a:solidFill>
                  <a:srgbClr val="FFFF00"/>
                </a:solidFill>
                <a:latin typeface="Bookman Old Style" panose="02050604050505020204" pitchFamily="18" charset="0"/>
                <a:cs typeface="TH Niramit AS" panose="02000506000000020004" pitchFamily="2" charset="-34"/>
                <a:sym typeface="Wingdings" panose="05000000000000000000" pitchFamily="2" charset="2"/>
              </a:rPr>
              <a:t></a:t>
            </a:r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  <a:cs typeface="TH Niramit AS" panose="02000506000000020004" pitchFamily="2" charset="-34"/>
              </a:rPr>
              <a:t>Company limited (Co., Ltd.)</a:t>
            </a:r>
            <a:r>
              <a:rPr lang="th-TH" sz="3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H Niramit AS" panose="02000506000000020004" pitchFamily="2" charset="-34"/>
              </a:rPr>
              <a:t>		</a:t>
            </a:r>
            <a:r>
              <a:rPr lang="en-US" sz="3400" b="1" dirty="0">
                <a:solidFill>
                  <a:schemeClr val="tx1"/>
                </a:solidFill>
                <a:latin typeface="Bookman Old Style" panose="02050604050505020204" pitchFamily="18" charset="0"/>
                <a:cs typeface="TH Niramit AS" panose="02000506000000020004" pitchFamily="2" charset="-34"/>
                <a:sym typeface="Wingdings" panose="05000000000000000000" pitchFamily="2" charset="2"/>
              </a:rPr>
              <a:t></a:t>
            </a:r>
            <a:r>
              <a:rPr lang="th-TH" sz="3400" b="1" dirty="0">
                <a:solidFill>
                  <a:schemeClr val="tx1"/>
                </a:solidFill>
                <a:latin typeface="Bookman Old Style" panose="02050604050505020204" pitchFamily="18" charset="0"/>
                <a:cs typeface="TH Niramit AS" panose="02000506000000020004" pitchFamily="2" charset="-34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Bookman Old Style" panose="02050604050505020204" pitchFamily="18" charset="0"/>
                <a:cs typeface="TH Niramit AS" panose="02000506000000020004" pitchFamily="2" charset="-34"/>
                <a:sym typeface="Wingdings" panose="05000000000000000000" pitchFamily="2" charset="2"/>
              </a:rPr>
              <a:t>Partnership Limited  (Part., Ltd.)</a:t>
            </a:r>
            <a:endParaRPr lang="th-TH" sz="2400" b="1" dirty="0">
              <a:solidFill>
                <a:schemeClr val="tx1"/>
              </a:solidFill>
              <a:latin typeface="Bookman Old Style" panose="02050604050505020204" pitchFamily="18" charset="0"/>
              <a:cs typeface="TH Niramit AS" panose="02000506000000020004" pitchFamily="2" charset="-34"/>
              <a:sym typeface="Wingdings" panose="05000000000000000000" pitchFamily="2" charset="2"/>
            </a:endParaRPr>
          </a:p>
          <a:p>
            <a:pPr marL="414000" lvl="1" indent="0">
              <a:buSzPct val="100000"/>
              <a:buNone/>
            </a:pPr>
            <a:r>
              <a:rPr lang="th-TH" sz="3400" b="1" dirty="0">
                <a:solidFill>
                  <a:srgbClr val="FFFF00"/>
                </a:solidFill>
                <a:latin typeface="Bookman Old Style" panose="02050604050505020204" pitchFamily="18" charset="0"/>
                <a:cs typeface="TH Niramit AS" panose="02000506000000020004" pitchFamily="2" charset="-34"/>
                <a:sym typeface="Wingdings" panose="05000000000000000000" pitchFamily="2" charset="2"/>
              </a:rPr>
              <a:t></a:t>
            </a:r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  <a:cs typeface="TH Niramit AS" panose="02000506000000020004" pitchFamily="2" charset="-34"/>
                <a:sym typeface="Wingdings" panose="05000000000000000000" pitchFamily="2" charset="2"/>
              </a:rPr>
              <a:t>Website and physical location</a:t>
            </a:r>
            <a:r>
              <a:rPr lang="th-TH" sz="3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H Niramit AS" panose="02000506000000020004" pitchFamily="2" charset="-34"/>
                <a:sym typeface="Wingdings" panose="05000000000000000000" pitchFamily="2" charset="2"/>
              </a:rPr>
              <a:t>	</a:t>
            </a:r>
            <a:r>
              <a:rPr lang="en-US" sz="3400" b="1" dirty="0">
                <a:solidFill>
                  <a:srgbClr val="00B0F0"/>
                </a:solidFill>
                <a:latin typeface="Bookman Old Style" panose="02050604050505020204" pitchFamily="18" charset="0"/>
                <a:cs typeface="TH Niramit AS" panose="02000506000000020004" pitchFamily="2" charset="-34"/>
                <a:sym typeface="Wingdings" panose="05000000000000000000" pitchFamily="2" charset="2"/>
              </a:rPr>
              <a:t>   </a:t>
            </a:r>
          </a:p>
          <a:p>
            <a:pPr marL="414000" lvl="1" indent="0">
              <a:buSzPct val="100000"/>
              <a:buNone/>
            </a:pPr>
            <a:r>
              <a:rPr lang="en-US" sz="3400" b="1" dirty="0">
                <a:solidFill>
                  <a:srgbClr val="00B0F0"/>
                </a:solidFill>
                <a:latin typeface="Bookman Old Style" panose="02050604050505020204" pitchFamily="18" charset="0"/>
                <a:cs typeface="TH Niramit AS" panose="02000506000000020004" pitchFamily="2" charset="-34"/>
                <a:sym typeface="Wingdings" panose="05000000000000000000" pitchFamily="2" charset="2"/>
              </a:rPr>
              <a:t>If pass the criteria above, can be business located in Thailand or abroad.</a:t>
            </a:r>
          </a:p>
        </p:txBody>
      </p:sp>
    </p:spTree>
    <p:extLst>
      <p:ext uri="{BB962C8B-B14F-4D97-AF65-F5344CB8AC3E}">
        <p14:creationId xmlns:p14="http://schemas.microsoft.com/office/powerpoint/2010/main" val="272257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9F47-B5A9-45F6-BF43-411E5B76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Bookman Old Style" panose="02050604050505020204" pitchFamily="18" charset="0"/>
                <a:cs typeface="TH Krub" panose="02000506040000020004" pitchFamily="2" charset="-34"/>
              </a:rPr>
              <a:t>Position Selection</a:t>
            </a:r>
            <a:endParaRPr lang="th-TH" sz="6600" b="1" dirty="0">
              <a:latin typeface="Bookman Old Style" panose="02050604050505020204" pitchFamily="18" charset="0"/>
              <a:cs typeface="TH Krub" panose="0200050604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90649-A5B2-4D0C-A461-1DE15FC96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400" dirty="0">
                <a:latin typeface="Bookman Old Style" panose="02050604050505020204" pitchFamily="18" charset="0"/>
                <a:cs typeface="TH Krub" panose="02000506040000020004" pitchFamily="2" charset="-34"/>
              </a:rPr>
              <a:t>Related with international business</a:t>
            </a:r>
          </a:p>
          <a:p>
            <a:pPr lvl="1"/>
            <a:r>
              <a:rPr lang="en-US" sz="4200" dirty="0">
                <a:latin typeface="Bookman Old Style" panose="02050604050505020204" pitchFamily="18" charset="0"/>
                <a:cs typeface="TH Krub" panose="02000506040000020004" pitchFamily="2" charset="-34"/>
              </a:rPr>
              <a:t>Human Resources</a:t>
            </a:r>
          </a:p>
          <a:p>
            <a:pPr lvl="1"/>
            <a:r>
              <a:rPr lang="en-US" sz="4200" dirty="0">
                <a:latin typeface="Bookman Old Style" panose="02050604050505020204" pitchFamily="18" charset="0"/>
                <a:cs typeface="TH Krub" panose="02000506040000020004" pitchFamily="2" charset="-34"/>
              </a:rPr>
              <a:t>Marketing</a:t>
            </a:r>
          </a:p>
          <a:p>
            <a:pPr lvl="1"/>
            <a:r>
              <a:rPr lang="en-US" sz="4200" dirty="0">
                <a:latin typeface="Bookman Old Style" panose="02050604050505020204" pitchFamily="18" charset="0"/>
                <a:cs typeface="TH Krub" panose="02000506040000020004" pitchFamily="2" charset="-34"/>
              </a:rPr>
              <a:t>Accounting</a:t>
            </a:r>
          </a:p>
          <a:p>
            <a:pPr lvl="1"/>
            <a:r>
              <a:rPr lang="en-US" sz="4200" dirty="0">
                <a:latin typeface="Bookman Old Style" panose="02050604050505020204" pitchFamily="18" charset="0"/>
                <a:cs typeface="TH Krub" panose="02000506040000020004" pitchFamily="2" charset="-34"/>
              </a:rPr>
              <a:t>Export-import</a:t>
            </a:r>
          </a:p>
          <a:p>
            <a:pPr lvl="1"/>
            <a:r>
              <a:rPr lang="en-US" sz="4200" dirty="0">
                <a:latin typeface="Bookman Old Style" panose="02050604050505020204" pitchFamily="18" charset="0"/>
                <a:cs typeface="TH Krub" panose="02000506040000020004" pitchFamily="2" charset="-34"/>
              </a:rPr>
              <a:t>Logistics</a:t>
            </a:r>
          </a:p>
          <a:p>
            <a:pPr lvl="1"/>
            <a:r>
              <a:rPr lang="en-US" sz="4200" dirty="0">
                <a:latin typeface="Bookman Old Style" panose="02050604050505020204" pitchFamily="18" charset="0"/>
                <a:cs typeface="TH Krub" panose="02000506040000020004" pitchFamily="2" charset="-34"/>
              </a:rPr>
              <a:t>Management</a:t>
            </a:r>
            <a:endParaRPr lang="th-TH" sz="4200" dirty="0">
              <a:latin typeface="Bookman Old Style" panose="02050604050505020204" pitchFamily="18" charset="0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888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504B0-CF77-49E4-B542-748358F7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Evaluation Structure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E02483-981A-4D1C-BA9C-121AAB7FC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59476"/>
              </p:ext>
            </p:extLst>
          </p:nvPr>
        </p:nvGraphicFramePr>
        <p:xfrm>
          <a:off x="4885509" y="835383"/>
          <a:ext cx="7132320" cy="4931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458">
                  <a:extLst>
                    <a:ext uri="{9D8B030D-6E8A-4147-A177-3AD203B41FA5}">
                      <a16:colId xmlns:a16="http://schemas.microsoft.com/office/drawing/2014/main" val="1368526481"/>
                    </a:ext>
                  </a:extLst>
                </a:gridCol>
                <a:gridCol w="2043862">
                  <a:extLst>
                    <a:ext uri="{9D8B030D-6E8A-4147-A177-3AD203B41FA5}">
                      <a16:colId xmlns:a16="http://schemas.microsoft.com/office/drawing/2014/main" val="1972301453"/>
                    </a:ext>
                  </a:extLst>
                </a:gridCol>
              </a:tblGrid>
              <a:tr h="987405"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</a:rPr>
                        <a:t>Evaluation Method</a:t>
                      </a:r>
                      <a:endParaRPr lang="th-TH" sz="2700" b="1">
                        <a:solidFill>
                          <a:schemeClr val="bg1"/>
                        </a:solidFill>
                      </a:endParaRPr>
                    </a:p>
                  </a:txBody>
                  <a:tcPr marL="115289" marR="115289" marT="57644" marB="576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</a:rPr>
                        <a:t>Weight Average</a:t>
                      </a:r>
                      <a:endParaRPr lang="th-TH" sz="2700" b="1">
                        <a:solidFill>
                          <a:schemeClr val="bg1"/>
                        </a:solidFill>
                      </a:endParaRPr>
                    </a:p>
                  </a:txBody>
                  <a:tcPr marL="115289" marR="115289" marT="57644" marB="576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93291"/>
                  </a:ext>
                </a:extLst>
              </a:tr>
              <a:tr h="848933">
                <a:tc>
                  <a:txBody>
                    <a:bodyPr/>
                    <a:lstStyle/>
                    <a:p>
                      <a:r>
                        <a:rPr lang="en-US" sz="2300" dirty="0"/>
                        <a:t>Attendance &amp; Participation in Orientation Seminar </a:t>
                      </a:r>
                      <a:endParaRPr lang="th-TH" sz="2300" dirty="0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10%</a:t>
                      </a:r>
                      <a:endParaRPr lang="th-TH" sz="2300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394742"/>
                  </a:ext>
                </a:extLst>
              </a:tr>
              <a:tr h="580930">
                <a:tc>
                  <a:txBody>
                    <a:bodyPr/>
                    <a:lstStyle/>
                    <a:p>
                      <a:r>
                        <a:rPr lang="en-US" sz="2300" dirty="0"/>
                        <a:t>Host’s Evaluation in Work Performance</a:t>
                      </a:r>
                      <a:endParaRPr lang="th-TH" sz="2300" dirty="0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30%</a:t>
                      </a:r>
                      <a:endParaRPr lang="th-TH" sz="2300" dirty="0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765159"/>
                  </a:ext>
                </a:extLst>
              </a:tr>
              <a:tr h="502752">
                <a:tc>
                  <a:txBody>
                    <a:bodyPr/>
                    <a:lstStyle/>
                    <a:p>
                      <a:r>
                        <a:rPr lang="en-US" sz="2300" dirty="0"/>
                        <a:t>Inspector/advisor’s Evaluation</a:t>
                      </a:r>
                      <a:endParaRPr lang="th-TH" sz="2300" dirty="0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10%</a:t>
                      </a:r>
                      <a:endParaRPr lang="th-TH" sz="2300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594401"/>
                  </a:ext>
                </a:extLst>
              </a:tr>
              <a:tr h="502752">
                <a:tc>
                  <a:txBody>
                    <a:bodyPr/>
                    <a:lstStyle/>
                    <a:p>
                      <a:r>
                        <a:rPr lang="en-US" sz="2300" dirty="0"/>
                        <a:t>Final Report</a:t>
                      </a:r>
                      <a:endParaRPr lang="th-TH" sz="2300" dirty="0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20%</a:t>
                      </a:r>
                      <a:endParaRPr lang="th-TH" sz="2300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362907"/>
                  </a:ext>
                </a:extLst>
              </a:tr>
              <a:tr h="502752">
                <a:tc>
                  <a:txBody>
                    <a:bodyPr/>
                    <a:lstStyle/>
                    <a:p>
                      <a:r>
                        <a:rPr lang="en-US" sz="2300"/>
                        <a:t>Presentation using Power Point</a:t>
                      </a:r>
                      <a:endParaRPr lang="th-TH" sz="2300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10%</a:t>
                      </a:r>
                      <a:endParaRPr lang="th-TH" sz="2300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437040"/>
                  </a:ext>
                </a:extLst>
              </a:tr>
              <a:tr h="502752">
                <a:tc>
                  <a:txBody>
                    <a:bodyPr/>
                    <a:lstStyle/>
                    <a:p>
                      <a:r>
                        <a:rPr lang="en-US" sz="2300" dirty="0"/>
                        <a:t>Weekly Report</a:t>
                      </a:r>
                      <a:endParaRPr lang="th-TH" sz="2300" dirty="0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/>
                        <a:t>20%</a:t>
                      </a:r>
                      <a:endParaRPr lang="th-TH" sz="2300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880737"/>
                  </a:ext>
                </a:extLst>
              </a:tr>
              <a:tr h="502752">
                <a:tc>
                  <a:txBody>
                    <a:bodyPr/>
                    <a:lstStyle/>
                    <a:p>
                      <a:pPr algn="ctr"/>
                      <a:r>
                        <a:rPr lang="en-US" sz="2300" b="1"/>
                        <a:t>Total</a:t>
                      </a:r>
                      <a:endParaRPr lang="th-TH" sz="2300" b="1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100%</a:t>
                      </a:r>
                      <a:endParaRPr lang="th-TH" sz="2300" b="1" dirty="0"/>
                    </a:p>
                  </a:txBody>
                  <a:tcPr marL="115289" marR="115289" marT="57644" marB="5764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34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97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3AC6FE-D296-42B6-95AB-147AB3F9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59" y="92320"/>
            <a:ext cx="10353762" cy="12573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Bookman Old Style" panose="02050604050505020204" pitchFamily="18" charset="0"/>
              </a:rPr>
              <a:t>DIB3511  Preparation for Internship</a:t>
            </a:r>
            <a:br>
              <a:rPr lang="en-US" sz="3600" b="1" dirty="0">
                <a:latin typeface="Bookman Old Style" panose="02050604050505020204" pitchFamily="18" charset="0"/>
              </a:rPr>
            </a:br>
            <a:r>
              <a:rPr lang="en-US" sz="3600" b="1" dirty="0">
                <a:latin typeface="Bookman Old Style" panose="02050604050505020204" pitchFamily="18" charset="0"/>
              </a:rPr>
              <a:t>DIB4513  Internship</a:t>
            </a:r>
            <a:endParaRPr lang="th-TH" sz="3600" b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7A8E0-FFD0-A437-9EB9-C61485B4F1D9}"/>
              </a:ext>
            </a:extLst>
          </p:cNvPr>
          <p:cNvSpPr txBox="1"/>
          <p:nvPr/>
        </p:nvSpPr>
        <p:spPr>
          <a:xfrm>
            <a:off x="1031966" y="1476103"/>
            <a:ext cx="1013805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English Exit Exam (SSRU TEP)</a:t>
            </a:r>
            <a:endParaRPr lang="en-TH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285750" marR="0" lvl="0" indent="-28575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Less than 70 must join the English Training Program</a:t>
            </a:r>
            <a:endParaRPr lang="en-TH" sz="18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If pass 70 or pass English Training Program</a:t>
            </a:r>
            <a:r>
              <a:rPr lang="en-TH" dirty="0">
                <a:effectLst/>
                <a:latin typeface="Bookman Old Style" panose="02050604050505020204" pitchFamily="18" charset="0"/>
              </a:rPr>
              <a:t> </a:t>
            </a:r>
            <a:endParaRPr lang="en-TH" dirty="0"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F4F05-F815-8600-BA6E-D2F38387CC7A}"/>
              </a:ext>
            </a:extLst>
          </p:cNvPr>
          <p:cNvSpPr txBox="1"/>
          <p:nvPr/>
        </p:nvSpPr>
        <p:spPr>
          <a:xfrm>
            <a:off x="1214846" y="2625635"/>
            <a:ext cx="43629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TH" dirty="0"/>
              <a:t>Pre-internship 2 months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4C395-8473-F101-438D-5FB7D312BD75}"/>
              </a:ext>
            </a:extLst>
          </p:cNvPr>
          <p:cNvSpPr txBox="1"/>
          <p:nvPr/>
        </p:nvSpPr>
        <p:spPr>
          <a:xfrm>
            <a:off x="6096000" y="2625635"/>
            <a:ext cx="43629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TH" dirty="0"/>
              <a:t>Internship 4 months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1AEFF-EE22-3EA6-525F-618C8166551B}"/>
              </a:ext>
            </a:extLst>
          </p:cNvPr>
          <p:cNvSpPr txBox="1"/>
          <p:nvPr/>
        </p:nvSpPr>
        <p:spPr>
          <a:xfrm>
            <a:off x="816259" y="3105834"/>
            <a:ext cx="10789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dirty="0"/>
              <a:t>Note: In case you want to intern 1 workplace for the whole pre-internship + internship period, we will allow you to shorten down the period of pre-internship into 1 month a</a:t>
            </a:r>
            <a:r>
              <a:rPr lang="en-US" dirty="0" err="1"/>
              <a:t>nd</a:t>
            </a:r>
            <a:r>
              <a:rPr lang="en-TH" dirty="0"/>
              <a:t> internship 4 months (in </a:t>
            </a:r>
            <a:r>
              <a:rPr lang="en-TH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total 5 months</a:t>
            </a:r>
            <a:r>
              <a:rPr lang="en-TH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12833-4CE7-9F0C-D170-CE745A6F2FA6}"/>
              </a:ext>
            </a:extLst>
          </p:cNvPr>
          <p:cNvSpPr txBox="1"/>
          <p:nvPr/>
        </p:nvSpPr>
        <p:spPr>
          <a:xfrm>
            <a:off x="254725" y="3863032"/>
            <a:ext cx="1168254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TH" dirty="0"/>
              <a:t>Write the Internship Request Form by downloading from this website: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chm.ssru.ac.th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en</a:t>
            </a:r>
            <a:r>
              <a:rPr lang="en-US" dirty="0">
                <a:hlinkClick r:id="rId2"/>
              </a:rPr>
              <a:t>/page/internship-form-inter</a:t>
            </a:r>
            <a:endParaRPr lang="en-T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D36419-B924-3119-BD9A-AAC336877113}"/>
              </a:ext>
            </a:extLst>
          </p:cNvPr>
          <p:cNvSpPr txBox="1"/>
          <p:nvPr/>
        </p:nvSpPr>
        <p:spPr>
          <a:xfrm>
            <a:off x="0" y="4640782"/>
            <a:ext cx="12192000" cy="3539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TH" sz="1700" dirty="0"/>
              <a:t>After you write this form, send it to IB supervisor for recheck and sign thier name. Then send this form to </a:t>
            </a:r>
            <a:r>
              <a:rPr lang="en-US" sz="1700" dirty="0"/>
              <a:t>One-stop service (</a:t>
            </a:r>
            <a:r>
              <a:rPr lang="en-US" sz="1700" dirty="0" err="1"/>
              <a:t>Salaya</a:t>
            </a:r>
            <a:r>
              <a:rPr lang="en-US" sz="1700" dirty="0"/>
              <a:t> campus)</a:t>
            </a:r>
            <a:endParaRPr lang="en-TH" sz="1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5DF136-BFFF-C463-2B3C-454D7373299F}"/>
              </a:ext>
            </a:extLst>
          </p:cNvPr>
          <p:cNvSpPr txBox="1"/>
          <p:nvPr/>
        </p:nvSpPr>
        <p:spPr>
          <a:xfrm>
            <a:off x="1341119" y="5381897"/>
            <a:ext cx="91178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TH" dirty="0"/>
              <a:t>After you receive the request form back, you can send this form to the workplace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F79BC4-B5E9-7BDA-FCB8-8F347D0AEA77}"/>
              </a:ext>
            </a:extLst>
          </p:cNvPr>
          <p:cNvSpPr txBox="1"/>
          <p:nvPr/>
        </p:nvSpPr>
        <p:spPr>
          <a:xfrm>
            <a:off x="382088" y="6099445"/>
            <a:ext cx="114278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TH" dirty="0"/>
              <a:t>If the company receive you for internship, let them sign thier name at the 2nd page and send that page back to you. </a:t>
            </a:r>
          </a:p>
          <a:p>
            <a:pPr algn="ctr"/>
            <a:r>
              <a:rPr lang="en-TH" dirty="0"/>
              <a:t>Then you must make a photocopy or scan that page and send it to IB supervisor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817B7D8D-09CC-4020-355E-49B30EA9E400}"/>
              </a:ext>
            </a:extLst>
          </p:cNvPr>
          <p:cNvSpPr/>
          <p:nvPr/>
        </p:nvSpPr>
        <p:spPr>
          <a:xfrm>
            <a:off x="5900056" y="4255627"/>
            <a:ext cx="195943" cy="351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6F16A609-2049-99BE-9FB6-DDA983E2D5B5}"/>
              </a:ext>
            </a:extLst>
          </p:cNvPr>
          <p:cNvSpPr/>
          <p:nvPr/>
        </p:nvSpPr>
        <p:spPr>
          <a:xfrm>
            <a:off x="5900056" y="5012771"/>
            <a:ext cx="195943" cy="351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CBE52971-D1AA-83EE-E98A-7E187416D0D6}"/>
              </a:ext>
            </a:extLst>
          </p:cNvPr>
          <p:cNvSpPr/>
          <p:nvPr/>
        </p:nvSpPr>
        <p:spPr>
          <a:xfrm>
            <a:off x="5882638" y="5748366"/>
            <a:ext cx="195943" cy="351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8405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570A3-3D21-4B2D-B681-AC43D434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b="1" dirty="0">
                <a:cs typeface="TH Krub" panose="02000506040000020004" pitchFamily="2" charset="-34"/>
              </a:rPr>
              <a:t>Example of Internship Request Form</a:t>
            </a:r>
            <a:br>
              <a:rPr lang="en-US" sz="4200" b="1" dirty="0">
                <a:cs typeface="TH Krub" panose="02000506040000020004" pitchFamily="2" charset="-34"/>
              </a:rPr>
            </a:br>
            <a:r>
              <a:rPr lang="en-US" sz="4200" b="1" dirty="0">
                <a:cs typeface="TH Krub" panose="02000506040000020004" pitchFamily="2" charset="-34"/>
              </a:rPr>
              <a:t>(Thai version)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4E4775-F5C8-45AC-9CBD-431A0AE0CC4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96000" y="0"/>
            <a:ext cx="471054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6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1BB53-3433-48CF-B67D-0F74AF05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3462262" cy="53691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cs typeface="TH Krub" panose="02000506040000020004" pitchFamily="2" charset="-34"/>
              </a:rPr>
              <a:t>Example of Internship Request Form (page 2)</a:t>
            </a:r>
            <a:endParaRPr lang="th-TH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C2D4B5-2CD6-4E1F-9545-26DE19DB767E}"/>
              </a:ext>
            </a:extLst>
          </p:cNvPr>
          <p:cNvPicPr/>
          <p:nvPr/>
        </p:nvPicPr>
        <p:blipFill rotWithShape="1">
          <a:blip r:embed="rId4" cstate="print"/>
          <a:srcRect b="34265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1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B2424-82C2-4552-BAA0-960E9A1E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dirty="0">
                <a:latin typeface="+mn-lt"/>
                <a:cs typeface="TH Krub" panose="02000506040000020004" pitchFamily="2" charset="-34"/>
              </a:rPr>
              <a:t>Example of Receiving Letter </a:t>
            </a:r>
            <a:br>
              <a:rPr lang="en-US" sz="4400" b="1" dirty="0">
                <a:latin typeface="+mn-lt"/>
                <a:cs typeface="TH Krub" panose="02000506040000020004" pitchFamily="2" charset="-34"/>
              </a:rPr>
            </a:br>
            <a:r>
              <a:rPr lang="en-US" sz="4400" b="1" dirty="0">
                <a:latin typeface="+mn-lt"/>
                <a:cs typeface="TH Krub" panose="02000506040000020004" pitchFamily="2" charset="-34"/>
              </a:rPr>
              <a:t>(Thai version)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156CBE-76B6-4304-AA0D-DB7BCE70A2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654452" y="0"/>
            <a:ext cx="4987635" cy="6858000"/>
          </a:xfrm>
          <a:prstGeom prst="rect">
            <a:avLst/>
          </a:prstGeom>
          <a:noFill/>
          <a:effectLst>
            <a:outerShdw dir="1788000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350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D38F1F-4760-49B9-B932-28FBC1D6D9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87E85C-0CEC-459D-BBD7-FA4EF075C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4D590D-28CA-4FA8-91F0-B6B7E0C703A4}">
  <ds:schemaRefs>
    <ds:schemaRef ds:uri="http://purl.org/dc/dcmitype/"/>
    <ds:schemaRef ds:uri="16c05727-aa75-4e4a-9b5f-8a80a1165891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Macintosh PowerPoint</Application>
  <PresentationFormat>Widescreen</PresentationFormat>
  <Paragraphs>118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Goudy Old Style</vt:lpstr>
      <vt:lpstr>TH Krub</vt:lpstr>
      <vt:lpstr>Wingdings 2</vt:lpstr>
      <vt:lpstr>SlateVTI</vt:lpstr>
      <vt:lpstr>Orientation for Internship</vt:lpstr>
      <vt:lpstr>Schedule </vt:lpstr>
      <vt:lpstr>Workplace Selection</vt:lpstr>
      <vt:lpstr>Position Selection</vt:lpstr>
      <vt:lpstr>Evaluation Structure</vt:lpstr>
      <vt:lpstr>DIB3511  Preparation for Internship DIB4513  Internship</vt:lpstr>
      <vt:lpstr>Example of Internship Request Form (Thai version)</vt:lpstr>
      <vt:lpstr>Example of Internship Request Form (page 2)</vt:lpstr>
      <vt:lpstr>Example of Receiving Letter  (Thai version)</vt:lpstr>
      <vt:lpstr>การยื่นขอจบการศึกษา</vt:lpstr>
      <vt:lpstr>Components of Internship Report</vt:lpstr>
      <vt:lpstr>1. Front Cover</vt:lpstr>
      <vt:lpstr>2. Front Inner Cover</vt:lpstr>
      <vt:lpstr>3. Preface</vt:lpstr>
      <vt:lpstr>4. Table of Content</vt:lpstr>
      <vt:lpstr>5. Chapters</vt:lpstr>
      <vt:lpstr>CONTENT of Chapter 2</vt:lpstr>
      <vt:lpstr>6. Appendices</vt:lpstr>
      <vt:lpstr>More Detail in Internship Handbook</vt:lpstr>
      <vt:lpstr>7. Back Inner Cover</vt:lpstr>
      <vt:lpstr>8. Back Cover</vt:lpstr>
      <vt:lpstr>PRESENTATION (10%)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Nalin  Simasathiansophon</dc:creator>
  <cp:lastModifiedBy/>
  <cp:revision>1</cp:revision>
  <dcterms:created xsi:type="dcterms:W3CDTF">2020-07-08T01:40:28Z</dcterms:created>
  <dcterms:modified xsi:type="dcterms:W3CDTF">2023-12-19T09:09:13Z</dcterms:modified>
</cp:coreProperties>
</file>