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2023E-2F88-4745-9FB2-9E8DB2BDBCB9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E35DF-D9C3-488E-AB30-5BB1B292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โจทย์ปัญหาพาเพลิน ตอน เกมทายอายุ 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E35DF-D9C3-488E-AB30-5BB1B29277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เกมนี้ให้ทายอายุของคนสองคน คือ ณัฐและอุมา และต้องการให้หาอายุของณัฐ ถ้าเรากำหนดอายุของณัฐเป็น </a:t>
            </a:r>
            <a:r>
              <a:rPr lang="en-US" dirty="0"/>
              <a:t>x </a:t>
            </a:r>
            <a:r>
              <a:rPr lang="th-TH" dirty="0"/>
              <a:t>ปี อายุปัจจุบันของอุมาจะคือ </a:t>
            </a:r>
            <a:r>
              <a:rPr lang="en-US" dirty="0"/>
              <a:t>x – 4 </a:t>
            </a:r>
            <a:r>
              <a:rPr lang="th-TH" dirty="0"/>
              <a:t>ปี ดังนั้นเพื่อให้การแปลความหมายของโจทย์ตามข้อความที่บอกว่าณัฐแก่กว่าอุมา </a:t>
            </a:r>
            <a:r>
              <a:rPr lang="en-US" dirty="0"/>
              <a:t>4 </a:t>
            </a:r>
            <a:r>
              <a:rPr lang="th-TH" dirty="0"/>
              <a:t>ปี จึงสมมติอายุของอุมาให้เป็น </a:t>
            </a:r>
            <a:r>
              <a:rPr lang="en-US" dirty="0"/>
              <a:t>x </a:t>
            </a:r>
            <a:r>
              <a:rPr lang="th-TH" dirty="0"/>
              <a:t>ปี และอายุของณัฐคือ </a:t>
            </a:r>
            <a:r>
              <a:rPr lang="en-US" dirty="0"/>
              <a:t>x + 4 </a:t>
            </a:r>
            <a:r>
              <a:rPr lang="th-TH" dirty="0"/>
              <a:t>บันทึกข้อมูลในตาราง แสดงอายุปัจจุบันและอายุในอดีตเมื่อ </a:t>
            </a:r>
            <a:r>
              <a:rPr lang="en-US" dirty="0"/>
              <a:t> 2 </a:t>
            </a:r>
            <a:r>
              <a:rPr lang="th-TH" dirty="0"/>
              <a:t>ปีที่แล้ว จะต้องนำ </a:t>
            </a:r>
            <a:r>
              <a:rPr lang="en-US" dirty="0"/>
              <a:t>2 </a:t>
            </a:r>
            <a:r>
              <a:rPr lang="th-TH" dirty="0"/>
              <a:t>ไปลบออกจากอายุปัจจุบันของคนทั้งสอง จะได้อายุอุมาคือ </a:t>
            </a:r>
            <a:r>
              <a:rPr lang="en-US" dirty="0"/>
              <a:t>x – 2 </a:t>
            </a:r>
            <a:r>
              <a:rPr lang="th-TH" dirty="0"/>
              <a:t>และอายุของณัฐ คือ </a:t>
            </a:r>
            <a:r>
              <a:rPr lang="en-US" dirty="0"/>
              <a:t>x + 4 </a:t>
            </a:r>
            <a:r>
              <a:rPr lang="th-TH" dirty="0"/>
              <a:t>แล้วลบด้วย </a:t>
            </a:r>
            <a:r>
              <a:rPr lang="en-US" dirty="0"/>
              <a:t>2 </a:t>
            </a:r>
            <a:r>
              <a:rPr lang="th-TH" dirty="0"/>
              <a:t>ใน</a:t>
            </a:r>
            <a:r>
              <a:rPr lang="th-TH" dirty="0" err="1"/>
              <a:t>ที่นี้</a:t>
            </a:r>
            <a:r>
              <a:rPr lang="th-TH" dirty="0"/>
              <a:t>โจทย์กำหนดว่าเมื่อ </a:t>
            </a:r>
            <a:r>
              <a:rPr lang="en-US" dirty="0"/>
              <a:t>2 </a:t>
            </a:r>
            <a:r>
              <a:rPr lang="th-TH" dirty="0"/>
              <a:t>ปีที่แล้วณัฐมีอายุ </a:t>
            </a:r>
            <a:r>
              <a:rPr lang="en-US" dirty="0"/>
              <a:t>5 </a:t>
            </a:r>
            <a:r>
              <a:rPr lang="th-TH" dirty="0"/>
              <a:t>เท่าของอุมา จึงเขียนเป็นสมการได้ </a:t>
            </a:r>
            <a:r>
              <a:rPr lang="en-US" dirty="0"/>
              <a:t>(x + 4) – 2 </a:t>
            </a:r>
            <a:r>
              <a:rPr lang="th-TH" dirty="0"/>
              <a:t>เท่ากับ </a:t>
            </a:r>
            <a:r>
              <a:rPr lang="en-US" dirty="0"/>
              <a:t>5 </a:t>
            </a:r>
            <a:r>
              <a:rPr lang="th-TH" dirty="0"/>
              <a:t>คูณกับ </a:t>
            </a:r>
            <a:r>
              <a:rPr lang="en-US" dirty="0"/>
              <a:t>x – 2 </a:t>
            </a:r>
            <a:r>
              <a:rPr lang="th-TH" dirty="0"/>
              <a:t>จากนั้นแก้สมการหาค่า </a:t>
            </a:r>
            <a:r>
              <a:rPr lang="en-US" dirty="0"/>
              <a:t>x </a:t>
            </a:r>
            <a:r>
              <a:rPr lang="th-TH" dirty="0"/>
              <a:t>โดยใช้สมบัติเปลี่ยนกลุ่มและสมบัติแจกแจง ได้ </a:t>
            </a:r>
            <a:r>
              <a:rPr lang="en-US" dirty="0"/>
              <a:t>x + 2 = 5x – 10 </a:t>
            </a:r>
            <a:r>
              <a:rPr lang="th-TH" dirty="0"/>
              <a:t>นำพจน์ที่มีตัวแปรไปไว้ข้างเดียวกัน และพจน์ที่ไม่มีตัวแปรไปไว้ด้วยกัน โดยใช้สมบัติของการเท่ากัน ได้ </a:t>
            </a:r>
            <a:r>
              <a:rPr lang="en-US" dirty="0"/>
              <a:t>12 = 4x </a:t>
            </a:r>
            <a:r>
              <a:rPr lang="th-TH" dirty="0"/>
              <a:t>และเมื่อนำ </a:t>
            </a:r>
            <a:r>
              <a:rPr lang="en-US" dirty="0"/>
              <a:t>4 </a:t>
            </a:r>
            <a:r>
              <a:rPr lang="th-TH" dirty="0"/>
              <a:t>หารทั้งสองข้างจะได้ </a:t>
            </a:r>
            <a:r>
              <a:rPr lang="en-US" dirty="0"/>
              <a:t>x = 3 </a:t>
            </a:r>
            <a:r>
              <a:rPr lang="th-TH" dirty="0"/>
              <a:t>ซึ่งเป็นอายุของอุมา แต่โจทย์ต้องการหาอายุปัจจุบันของณัฐ ดังนั้นต้องนำ </a:t>
            </a:r>
            <a:r>
              <a:rPr lang="en-US" dirty="0"/>
              <a:t>4 </a:t>
            </a:r>
            <a:r>
              <a:rPr lang="th-TH" dirty="0"/>
              <a:t>มาบวกกับ </a:t>
            </a:r>
            <a:r>
              <a:rPr lang="en-US" dirty="0"/>
              <a:t>3 </a:t>
            </a:r>
            <a:r>
              <a:rPr lang="th-TH" dirty="0"/>
              <a:t>ได้อายุของณัฐ คือ </a:t>
            </a:r>
            <a:r>
              <a:rPr lang="en-US" dirty="0"/>
              <a:t>7 </a:t>
            </a:r>
            <a:r>
              <a:rPr lang="th-TH" dirty="0"/>
              <a:t>ปี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E35DF-D9C3-488E-AB30-5BB1B29277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3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เกมอนี้เป็นการทายอายุของสองคนเช่นกัน แต่เป็นอายุปัจจุบันและอนาคต ใน</a:t>
            </a:r>
            <a:r>
              <a:rPr lang="th-TH" dirty="0" err="1"/>
              <a:t>ที่นี้</a:t>
            </a:r>
            <a:r>
              <a:rPr lang="th-TH" dirty="0"/>
              <a:t>สมมติอายุของแมนเป็น </a:t>
            </a:r>
            <a:r>
              <a:rPr lang="en-US" dirty="0"/>
              <a:t>x </a:t>
            </a:r>
            <a:r>
              <a:rPr lang="th-TH" dirty="0"/>
              <a:t>ปี อภัยอายุน้อยกว่า </a:t>
            </a:r>
            <a:r>
              <a:rPr lang="en-US" dirty="0"/>
              <a:t>20 </a:t>
            </a:r>
            <a:r>
              <a:rPr lang="th-TH" dirty="0"/>
              <a:t>ปี ดังนั้นปัจจุบันอภัยอายุ </a:t>
            </a:r>
            <a:r>
              <a:rPr lang="en-US" dirty="0"/>
              <a:t>x – 20 </a:t>
            </a:r>
            <a:r>
              <a:rPr lang="th-TH" dirty="0"/>
              <a:t>ปี จากนั้นโจทย์กำหนดเรื่องของอายุในอนาคต อีก </a:t>
            </a:r>
            <a:r>
              <a:rPr lang="en-US" dirty="0"/>
              <a:t>2 </a:t>
            </a:r>
            <a:r>
              <a:rPr lang="th-TH" dirty="0"/>
              <a:t>ปีข้างหน้า นักเรียนจะต้องนำ </a:t>
            </a:r>
            <a:r>
              <a:rPr lang="en-US" dirty="0"/>
              <a:t>2 </a:t>
            </a:r>
            <a:r>
              <a:rPr lang="th-TH" dirty="0"/>
              <a:t>ไปรวมกับอายุปัจจุบันของคนทั้งสอง นั่นคือ แมนจะอายุ </a:t>
            </a:r>
            <a:r>
              <a:rPr lang="en-US" dirty="0"/>
              <a:t>x + 2 </a:t>
            </a:r>
            <a:r>
              <a:rPr lang="th-TH" dirty="0"/>
              <a:t>และ อภัยจะอายุ </a:t>
            </a:r>
            <a:r>
              <a:rPr lang="en-US" dirty="0"/>
              <a:t>x – 20 </a:t>
            </a:r>
            <a:r>
              <a:rPr lang="th-TH" dirty="0"/>
              <a:t>แล้วบวกด้วย </a:t>
            </a:r>
            <a:r>
              <a:rPr lang="en-US" dirty="0"/>
              <a:t>2</a:t>
            </a:r>
            <a:r>
              <a:rPr lang="th-TH" dirty="0"/>
              <a:t> ได้ </a:t>
            </a:r>
            <a:r>
              <a:rPr lang="en-US" dirty="0"/>
              <a:t>x – 18 </a:t>
            </a:r>
            <a:r>
              <a:rPr lang="th-TH" dirty="0"/>
              <a:t>เงื่อนไขต่อไปคือ </a:t>
            </a:r>
            <a:r>
              <a:rPr lang="en-US" dirty="0"/>
              <a:t>2 </a:t>
            </a:r>
            <a:r>
              <a:rPr lang="th-TH" dirty="0"/>
              <a:t>ปีข้างหน้าแมนจะอายุเป็น </a:t>
            </a:r>
            <a:r>
              <a:rPr lang="en-US" dirty="0"/>
              <a:t>2 </a:t>
            </a:r>
            <a:r>
              <a:rPr lang="th-TH" dirty="0"/>
              <a:t>เท่าของอภัย นักเรียนจะเขียนสมการแสดงความสัมพันธ์ตามเงื่อนไขได้เป็น </a:t>
            </a:r>
            <a:r>
              <a:rPr lang="en-US" dirty="0"/>
              <a:t>x + 2 </a:t>
            </a:r>
            <a:r>
              <a:rPr lang="th-TH" dirty="0"/>
              <a:t>เท่ากับ </a:t>
            </a:r>
            <a:r>
              <a:rPr lang="en-US" dirty="0"/>
              <a:t>2 </a:t>
            </a:r>
            <a:r>
              <a:rPr lang="th-TH" dirty="0"/>
              <a:t>คูณกับ </a:t>
            </a:r>
            <a:r>
              <a:rPr lang="en-US" dirty="0"/>
              <a:t>x – 18 </a:t>
            </a:r>
            <a:r>
              <a:rPr lang="th-TH" dirty="0"/>
              <a:t>จากนั้นแก้สมการโดยใช้สมบัติการแจกแจงได้ </a:t>
            </a:r>
            <a:r>
              <a:rPr lang="en-US" dirty="0"/>
              <a:t>x + 2 </a:t>
            </a:r>
            <a:r>
              <a:rPr lang="th-TH" dirty="0"/>
              <a:t>เท่ากับ </a:t>
            </a:r>
            <a:r>
              <a:rPr lang="en-US" dirty="0"/>
              <a:t>2x – 36 </a:t>
            </a:r>
            <a:r>
              <a:rPr lang="th-TH" dirty="0"/>
              <a:t>นำพจน์ที่มีตัวแปรไว้ข้างหนึ่งของสมการ อีกข้างหนึ่งเป็นพจน์ที่ไม่มีตัวแปร ผลลัพธ์สุดท้ายได้ </a:t>
            </a:r>
            <a:r>
              <a:rPr lang="en-US" dirty="0"/>
              <a:t>x = 38 </a:t>
            </a:r>
            <a:r>
              <a:rPr lang="th-TH" dirty="0"/>
              <a:t>โจทย์ข้อนี้ต้องการหาอายุของทั้งสองคน ดังนั้นคำตอบคือ แมนอายุ </a:t>
            </a:r>
            <a:r>
              <a:rPr lang="en-US" dirty="0"/>
              <a:t>38 </a:t>
            </a:r>
            <a:r>
              <a:rPr lang="th-TH" dirty="0"/>
              <a:t>ปี และอภัยอายุน้อยกว่า </a:t>
            </a:r>
            <a:r>
              <a:rPr lang="en-US" dirty="0"/>
              <a:t>20 </a:t>
            </a:r>
            <a:r>
              <a:rPr lang="th-TH" dirty="0"/>
              <a:t>ปีจึงนำ </a:t>
            </a:r>
            <a:r>
              <a:rPr lang="en-US" dirty="0"/>
              <a:t>20 </a:t>
            </a:r>
            <a:r>
              <a:rPr lang="th-TH" dirty="0"/>
              <a:t>ไปลบออกจาก </a:t>
            </a:r>
            <a:r>
              <a:rPr lang="en-US" dirty="0"/>
              <a:t>38 </a:t>
            </a:r>
            <a:r>
              <a:rPr lang="th-TH" dirty="0"/>
              <a:t>ได้เป็นอายุของอภัย คือ </a:t>
            </a:r>
            <a:r>
              <a:rPr lang="en-US" dirty="0"/>
              <a:t>18 </a:t>
            </a:r>
            <a:r>
              <a:rPr lang="th-TH" dirty="0"/>
              <a:t>ปี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E35DF-D9C3-488E-AB30-5BB1B29277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0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335416-D63F-41A5-B040-95E1FA8C8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0954290-C15D-44AA-938D-A06D7FC0A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1AD612D-B4E0-47DC-AD07-433B176A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8EA9C24-39B3-4200-9D18-E1F4BB38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C37A12A-A9E8-4C2A-96FB-232100E7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5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F052BB-EB2D-4B84-AEB4-A4DB73B0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9179151-6E56-4BC1-A1ED-DA641EA80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794C5A-65A6-409E-90B9-292F414E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65451DF-1E7E-4657-B6FE-790EA6CD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D68BAF3-CE99-4CD6-9DB7-458695FF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BC08050-4093-4D88-B8F6-029E470CA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556C683-D0B4-4FD9-8C3E-32B60E955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6DB132F-7D57-4132-904E-D0F2206D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C29713-5903-4719-B054-C996C94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99A4FB4-A5DB-4572-9DC6-6B24168C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F144F6-7489-40BC-8A63-CDDA1790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79CE00-03AF-4FD4-AF82-E3532FC6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B4E4DE0-74A8-4CF9-8212-C750358B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ADB8BF4-B6D9-4B49-B1EA-D2F15C65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058EB63-A7BE-4316-A931-FF5E1D8E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9572C6-9E7F-4315-AF0D-FDC1D27E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2071944-0AC9-40F3-ABDD-2EE6C8DC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6A2427-2CB5-4268-B1A6-CE50BB68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D6D5E7-B0BD-4BE7-8551-B4A2DDEC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0872199-6936-42E3-881F-4F6BD17D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814B14-C427-4907-A212-FF81D152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AE1A16-C4C4-4E56-AA15-0D90B03C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485979A-61DE-4267-AF7F-A8C8708C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3106782-434C-4633-BB9E-71533D28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178DD5B-E47C-4770-8765-934BD448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2B660F8-8E6A-44B5-957E-9EA044BC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30FD21-9559-44E5-8BF6-C9734647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BBF68E0-36B5-41CD-AEAF-58628B96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DDB0D72-D3E5-494C-A165-1F90187B0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41D2F88-58FD-41C7-B79F-C3F465390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5659629-6B02-4D6E-BC57-923190341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0A6D63D-31F5-44F7-B3D0-E0C04EE0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969008D-8114-4368-A850-8ACA20D1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F731567-B546-47D9-B3A8-ECC43F8F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459802-3F88-4C5F-8FEA-EB09548F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4C4A1BC-727A-4BED-A679-0BC7AFAC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E36FFAD-5C65-416F-ACF5-15C0746D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EC8978C-2899-47E6-A90E-E2A33030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C08800D-4CE2-4F65-9D9E-7A1D6DE2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00ED9FE-30D5-4931-8B0B-EFFB6D95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A11E1D5-7C4D-4FE0-B05B-A01BEA9C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3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DD8565-6BDE-40F8-8EB8-780AA221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52613B4-8E98-4609-AC6A-3BF046EC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0D96873-5ACB-4E6D-AA50-99D6C699F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7A187D0-3642-4713-9EF9-0142F96B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0784F4F-A6FA-4760-AFF2-D92AFAD4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15CCA30-A9F2-40D0-A2D3-5418C5E4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5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785C49-74B1-4345-B345-00FEB3A1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83DF6E6-F241-40E7-A5D0-C2CCB96AA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A449F1D-8701-49F7-B82B-28148B3DB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281753-23BD-48E3-AB77-4DA189B8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3637847-A65C-43EF-84FC-72E4CE04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60DAC89-D49A-4619-9733-5AA09D2A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36CB152-2712-4ED5-A716-D80B6374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9C15CF-2BDD-40AA-A9C9-1D4DD53C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48F3DA-5915-4EED-9D99-917897981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496BEE5-14B1-42C5-B0BA-90FCA27FE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CC13BF-B37C-4C44-97BF-BB0F7AFB2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>
            <a:extLst>
              <a:ext uri="{FF2B5EF4-FFF2-40B4-BE49-F238E27FC236}">
                <a16:creationId xmlns:a16="http://schemas.microsoft.com/office/drawing/2014/main" id="{8DD9F683-B2B9-418A-BFB6-DE01F2344D0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6206" y="1288153"/>
            <a:ext cx="2947933" cy="3631716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4E19DB37-7ED6-420F-A6D5-2B0C2A3C526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8494" y="3538331"/>
            <a:ext cx="1564640" cy="2156460"/>
          </a:xfrm>
          <a:prstGeom prst="rect">
            <a:avLst/>
          </a:prstGeom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46C04F74-0A01-41DF-8A10-FFAF19D9064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2583" y="2135357"/>
            <a:ext cx="2395306" cy="3450103"/>
          </a:xfrm>
          <a:prstGeom prst="rect">
            <a:avLst/>
          </a:prstGeom>
        </p:spPr>
      </p:pic>
      <p:pic>
        <p:nvPicPr>
          <p:cNvPr id="10" name="เสียง 9">
            <a:hlinkClick r:id="" action="ppaction://media"/>
            <a:extLst>
              <a:ext uri="{FF2B5EF4-FFF2-40B4-BE49-F238E27FC236}">
                <a16:creationId xmlns:a16="http://schemas.microsoft.com/office/drawing/2014/main" id="{4420B36D-D049-4EE7-AB5C-98C35293C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32E6FC1-B71C-45FB-8773-74CF32502252}"/>
              </a:ext>
            </a:extLst>
          </p:cNvPr>
          <p:cNvSpPr txBox="1"/>
          <p:nvPr/>
        </p:nvSpPr>
        <p:spPr>
          <a:xfrm>
            <a:off x="1804469" y="463899"/>
            <a:ext cx="7689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dirty="0">
                <a:solidFill>
                  <a:srgbClr val="C0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โจทย์ปัญหาพาเพลิน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583A21D-A22C-4F0B-9189-9C3A16B7A299}"/>
              </a:ext>
            </a:extLst>
          </p:cNvPr>
          <p:cNvSpPr txBox="1"/>
          <p:nvPr/>
        </p:nvSpPr>
        <p:spPr>
          <a:xfrm>
            <a:off x="3058818" y="1768554"/>
            <a:ext cx="5181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solidFill>
                  <a:schemeClr val="accent2">
                    <a:lumMod val="7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เกมทายอายุ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 (2)</a:t>
            </a:r>
            <a:endParaRPr lang="th-TH" sz="6000" dirty="0">
              <a:solidFill>
                <a:schemeClr val="accent2">
                  <a:lumMod val="75000"/>
                </a:scheme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24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6"/>
    </mc:Choice>
    <mc:Fallback xmlns="">
      <p:transition spd="slow" advTm="7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373156-6EEC-471A-A1F5-00CA1CA5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239"/>
            <a:ext cx="10515600" cy="1106708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ทายอายุคนสองคน</a:t>
            </a:r>
            <a:endParaRPr lang="en-US" dirty="0">
              <a:solidFill>
                <a:srgbClr val="FF00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8AFAE83-6654-47A7-B1D2-242E5A30A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236"/>
            <a:ext cx="10515600" cy="931223"/>
          </a:xfrm>
        </p:spPr>
        <p:txBody>
          <a:bodyPr/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ปัจจุบันณัฐอายุแก่กว่าอุมา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4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ปี เมื่อ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2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ปีที่แล้ว ณัฐมีอายุเป็น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5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เท่าของอุมา ปัจจุบันณัฐมีอายุเท่าใด</a:t>
            </a:r>
            <a:endParaRPr lang="en-US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ตาราง 6">
                <a:extLst>
                  <a:ext uri="{FF2B5EF4-FFF2-40B4-BE49-F238E27FC236}">
                    <a16:creationId xmlns:a16="http://schemas.microsoft.com/office/drawing/2014/main" id="{A77AAA17-DF61-4F1B-BE2F-9233C20A60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430854"/>
                  </p:ext>
                </p:extLst>
              </p:nvPr>
            </p:nvGraphicFramePr>
            <p:xfrm>
              <a:off x="1066800" y="2028751"/>
              <a:ext cx="1012392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74640">
                      <a:extLst>
                        <a:ext uri="{9D8B030D-6E8A-4147-A177-3AD203B41FA5}">
                          <a16:colId xmlns:a16="http://schemas.microsoft.com/office/drawing/2014/main" val="1817345643"/>
                        </a:ext>
                      </a:extLst>
                    </a:gridCol>
                    <a:gridCol w="3374640">
                      <a:extLst>
                        <a:ext uri="{9D8B030D-6E8A-4147-A177-3AD203B41FA5}">
                          <a16:colId xmlns:a16="http://schemas.microsoft.com/office/drawing/2014/main" val="771858121"/>
                        </a:ext>
                      </a:extLst>
                    </a:gridCol>
                    <a:gridCol w="3374640">
                      <a:extLst>
                        <a:ext uri="{9D8B030D-6E8A-4147-A177-3AD203B41FA5}">
                          <a16:colId xmlns:a16="http://schemas.microsoft.com/office/drawing/2014/main" val="15915115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ชื่อ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อดีต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2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ปีมาแล้ว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ปัจจุบัน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8507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อุมา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0832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ณัฐ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Mitr" panose="00000500000000000000" pitchFamily="2" charset="-34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Mitr" panose="00000500000000000000" pitchFamily="2" charset="-34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Mitr" panose="00000500000000000000" pitchFamily="2" charset="-34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4681355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2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ปีที่แล้วณัฐอายุเป็น 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5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เท่าของอุมา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−2=5(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−2)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12141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ตาราง 6">
                <a:extLst>
                  <a:ext uri="{FF2B5EF4-FFF2-40B4-BE49-F238E27FC236}">
                    <a16:creationId xmlns:a16="http://schemas.microsoft.com/office/drawing/2014/main" id="{A77AAA17-DF61-4F1B-BE2F-9233C20A60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430854"/>
                  </p:ext>
                </p:extLst>
              </p:nvPr>
            </p:nvGraphicFramePr>
            <p:xfrm>
              <a:off x="1066800" y="2028751"/>
              <a:ext cx="1012392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74640">
                      <a:extLst>
                        <a:ext uri="{9D8B030D-6E8A-4147-A177-3AD203B41FA5}">
                          <a16:colId xmlns:a16="http://schemas.microsoft.com/office/drawing/2014/main" val="1817345643"/>
                        </a:ext>
                      </a:extLst>
                    </a:gridCol>
                    <a:gridCol w="3374640">
                      <a:extLst>
                        <a:ext uri="{9D8B030D-6E8A-4147-A177-3AD203B41FA5}">
                          <a16:colId xmlns:a16="http://schemas.microsoft.com/office/drawing/2014/main" val="771858121"/>
                        </a:ext>
                      </a:extLst>
                    </a:gridCol>
                    <a:gridCol w="3374640">
                      <a:extLst>
                        <a:ext uri="{9D8B030D-6E8A-4147-A177-3AD203B41FA5}">
                          <a16:colId xmlns:a16="http://schemas.microsoft.com/office/drawing/2014/main" val="159151154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ชื่อ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อดีต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2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ปีมาแล้ว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ปัจจุบัน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850725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อุมา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542" t="-101053" r="-100904" b="-2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181" t="-101053" r="-722" b="-22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083272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ณัฐ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542" t="-198958" r="-100904" b="-126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181" t="-198958" r="-722" b="-126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681355"/>
                      </a:ext>
                    </a:extLst>
                  </a:tr>
                  <a:tr h="5791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0" t="-302105" r="-241" b="-273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1214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ตาราง 6">
                <a:extLst>
                  <a:ext uri="{FF2B5EF4-FFF2-40B4-BE49-F238E27FC236}">
                    <a16:creationId xmlns:a16="http://schemas.microsoft.com/office/drawing/2014/main" id="{C0AFDCFF-F3E2-467B-A303-490F1D7727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8505464"/>
                  </p:ext>
                </p:extLst>
              </p:nvPr>
            </p:nvGraphicFramePr>
            <p:xfrm>
              <a:off x="838200" y="4411164"/>
              <a:ext cx="10352521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53716">
                      <a:extLst>
                        <a:ext uri="{9D8B030D-6E8A-4147-A177-3AD203B41FA5}">
                          <a16:colId xmlns:a16="http://schemas.microsoft.com/office/drawing/2014/main" val="1484828671"/>
                        </a:ext>
                      </a:extLst>
                    </a:gridCol>
                    <a:gridCol w="4098805">
                      <a:extLst>
                        <a:ext uri="{9D8B030D-6E8A-4147-A177-3AD203B41FA5}">
                          <a16:colId xmlns:a16="http://schemas.microsoft.com/office/drawing/2014/main" val="42535525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800" b="0" dirty="0">
                              <a:solidFill>
                                <a:srgbClr val="FF0000"/>
                              </a:solidFill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แก้สมการ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: </a:t>
                          </a:r>
                          <a:r>
                            <a:rPr lang="en-US" sz="2800" b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−2=5(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−2)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	</a:t>
                          </a:r>
                          <a:r>
                            <a:rPr lang="en-US" sz="32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+2=5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−10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2+10=5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  <a:p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12=4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  <a:p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=3</m:t>
                              </m:r>
                            </m:oMath>
                          </a14:m>
                          <a:r>
                            <a:rPr lang="en-US" sz="32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261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ตาราง 6">
                <a:extLst>
                  <a:ext uri="{FF2B5EF4-FFF2-40B4-BE49-F238E27FC236}">
                    <a16:creationId xmlns:a16="http://schemas.microsoft.com/office/drawing/2014/main" id="{C0AFDCFF-F3E2-467B-A303-490F1D7727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8505464"/>
                  </p:ext>
                </p:extLst>
              </p:nvPr>
            </p:nvGraphicFramePr>
            <p:xfrm>
              <a:off x="838200" y="4411164"/>
              <a:ext cx="10352521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53716">
                      <a:extLst>
                        <a:ext uri="{9D8B030D-6E8A-4147-A177-3AD203B41FA5}">
                          <a16:colId xmlns:a16="http://schemas.microsoft.com/office/drawing/2014/main" val="1484828671"/>
                        </a:ext>
                      </a:extLst>
                    </a:gridCol>
                    <a:gridCol w="4098805">
                      <a:extLst>
                        <a:ext uri="{9D8B030D-6E8A-4147-A177-3AD203B41FA5}">
                          <a16:colId xmlns:a16="http://schemas.microsoft.com/office/drawing/2014/main" val="4253552529"/>
                        </a:ext>
                      </a:extLst>
                    </a:gridCol>
                  </a:tblGrid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7" t="-781" r="-65789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52600" t="-781" r="-297" b="-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261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E032C0C-E808-44BE-B098-B2C1B89BA357}"/>
              </a:ext>
            </a:extLst>
          </p:cNvPr>
          <p:cNvSpPr txBox="1"/>
          <p:nvPr/>
        </p:nvSpPr>
        <p:spPr>
          <a:xfrm>
            <a:off x="1610436" y="6045958"/>
            <a:ext cx="715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ตอบ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 ปัจจุบันณัฐอายุ </a:t>
            </a:r>
            <a:r>
              <a:rPr lang="en-US" sz="2800" dirty="0">
                <a:latin typeface="Mitr" panose="00000500000000000000" pitchFamily="2" charset="-34"/>
                <a:cs typeface="Mitr" panose="00000500000000000000" pitchFamily="2" charset="-34"/>
              </a:rPr>
              <a:t>3 + 4 = 7 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ปี</a:t>
            </a:r>
            <a:endParaRPr lang="en-US" sz="28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28">
            <a:extLst>
              <a:ext uri="{FF2B5EF4-FFF2-40B4-BE49-F238E27FC236}">
                <a16:creationId xmlns:a16="http://schemas.microsoft.com/office/drawing/2014/main" id="{B8AF7291-9513-4595-9118-465E71C4A19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1564" y="4566936"/>
            <a:ext cx="1414145" cy="2155825"/>
          </a:xfrm>
          <a:prstGeom prst="rect">
            <a:avLst/>
          </a:prstGeom>
        </p:spPr>
      </p:pic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37272F24-58FF-46BF-80C4-3466EF98E653}"/>
              </a:ext>
            </a:extLst>
          </p:cNvPr>
          <p:cNvCxnSpPr/>
          <p:nvPr/>
        </p:nvCxnSpPr>
        <p:spPr>
          <a:xfrm>
            <a:off x="1158949" y="1456660"/>
            <a:ext cx="1116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AC6F7A87-06E9-4F8A-B481-28A5FEE8A655}"/>
              </a:ext>
            </a:extLst>
          </p:cNvPr>
          <p:cNvCxnSpPr/>
          <p:nvPr/>
        </p:nvCxnSpPr>
        <p:spPr>
          <a:xfrm>
            <a:off x="6464595" y="1477926"/>
            <a:ext cx="1350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เสียง 12">
            <a:hlinkClick r:id="" action="ppaction://media"/>
            <a:extLst>
              <a:ext uri="{FF2B5EF4-FFF2-40B4-BE49-F238E27FC236}">
                <a16:creationId xmlns:a16="http://schemas.microsoft.com/office/drawing/2014/main" id="{D74AED3D-1974-434F-8B4C-97BDCC20A7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9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82"/>
    </mc:Choice>
    <mc:Fallback xmlns="">
      <p:transition spd="slow" advTm="133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FA5A05-B479-48C4-A8EA-86B2A7ED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ทายอายุสองคน (ต่อ)</a:t>
            </a:r>
            <a:endParaRPr lang="en-US" dirty="0">
              <a:solidFill>
                <a:srgbClr val="FF00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53E9B5A-0838-4A6A-A9F2-FC8581AD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9590"/>
            <a:ext cx="10515600" cy="1094995"/>
          </a:xfrm>
        </p:spPr>
        <p:txBody>
          <a:bodyPr/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ปัจจุบันอภัยมีอายุน้อยกว่าแมน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20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ปี อีก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2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ปีข้างหน้าแมนจะอายุเป็น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2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เท่าของอภัย ปัจจุบันคนทั้งสองอายุเท่าใด</a:t>
            </a:r>
            <a:endParaRPr lang="en-US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ตาราง 6">
                <a:extLst>
                  <a:ext uri="{FF2B5EF4-FFF2-40B4-BE49-F238E27FC236}">
                    <a16:creationId xmlns:a16="http://schemas.microsoft.com/office/drawing/2014/main" id="{ABFFAEB1-59F8-47C2-826E-F8B735B0E1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7421729"/>
                  </p:ext>
                </p:extLst>
              </p:nvPr>
            </p:nvGraphicFramePr>
            <p:xfrm>
              <a:off x="838199" y="2224585"/>
              <a:ext cx="10339314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46438">
                      <a:extLst>
                        <a:ext uri="{9D8B030D-6E8A-4147-A177-3AD203B41FA5}">
                          <a16:colId xmlns:a16="http://schemas.microsoft.com/office/drawing/2014/main" val="1817345643"/>
                        </a:ext>
                      </a:extLst>
                    </a:gridCol>
                    <a:gridCol w="2520200">
                      <a:extLst>
                        <a:ext uri="{9D8B030D-6E8A-4147-A177-3AD203B41FA5}">
                          <a16:colId xmlns:a16="http://schemas.microsoft.com/office/drawing/2014/main" val="771858121"/>
                        </a:ext>
                      </a:extLst>
                    </a:gridCol>
                    <a:gridCol w="4372676">
                      <a:extLst>
                        <a:ext uri="{9D8B030D-6E8A-4147-A177-3AD203B41FA5}">
                          <a16:colId xmlns:a16="http://schemas.microsoft.com/office/drawing/2014/main" val="15915115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ชื่อ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ปัจจุบัน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อนาคต 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2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ปี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8507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แมน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6981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อภัย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−20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+2=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−18</m:t>
                              </m:r>
                            </m:oMath>
                          </a14:m>
                          <a:r>
                            <a:rPr lang="th-TH" sz="32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</a:t>
                          </a:r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4681355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2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ปีข้างหน้าแมนอายุเป็น 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2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เท่าของอภัย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+2=2(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−18)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12141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ตาราง 6">
                <a:extLst>
                  <a:ext uri="{FF2B5EF4-FFF2-40B4-BE49-F238E27FC236}">
                    <a16:creationId xmlns:a16="http://schemas.microsoft.com/office/drawing/2014/main" id="{ABFFAEB1-59F8-47C2-826E-F8B735B0E1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7421729"/>
                  </p:ext>
                </p:extLst>
              </p:nvPr>
            </p:nvGraphicFramePr>
            <p:xfrm>
              <a:off x="838199" y="2224585"/>
              <a:ext cx="10339314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46438">
                      <a:extLst>
                        <a:ext uri="{9D8B030D-6E8A-4147-A177-3AD203B41FA5}">
                          <a16:colId xmlns:a16="http://schemas.microsoft.com/office/drawing/2014/main" val="1817345643"/>
                        </a:ext>
                      </a:extLst>
                    </a:gridCol>
                    <a:gridCol w="2520200">
                      <a:extLst>
                        <a:ext uri="{9D8B030D-6E8A-4147-A177-3AD203B41FA5}">
                          <a16:colId xmlns:a16="http://schemas.microsoft.com/office/drawing/2014/main" val="771858121"/>
                        </a:ext>
                      </a:extLst>
                    </a:gridCol>
                    <a:gridCol w="4372676">
                      <a:extLst>
                        <a:ext uri="{9D8B030D-6E8A-4147-A177-3AD203B41FA5}">
                          <a16:colId xmlns:a16="http://schemas.microsoft.com/office/drawing/2014/main" val="159151154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ชื่อ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ปัจจุบัน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อนาคต 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2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ปี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850725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แมน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7288" t="-101053" r="-174818" b="-2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490" t="-101053" r="-557" b="-22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98183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อภัย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7288" t="-198958" r="-174818" b="-126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490" t="-198958" r="-557" b="-126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681355"/>
                      </a:ext>
                    </a:extLst>
                  </a:tr>
                  <a:tr h="5791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9" t="-302105" r="-236" b="-273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1214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ตาราง 6">
                <a:extLst>
                  <a:ext uri="{FF2B5EF4-FFF2-40B4-BE49-F238E27FC236}">
                    <a16:creationId xmlns:a16="http://schemas.microsoft.com/office/drawing/2014/main" id="{00EAB3C7-0C1D-470D-AB3B-396E0FBE63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322826"/>
                  </p:ext>
                </p:extLst>
              </p:nvPr>
            </p:nvGraphicFramePr>
            <p:xfrm>
              <a:off x="838199" y="4566768"/>
              <a:ext cx="10352521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05082">
                      <a:extLst>
                        <a:ext uri="{9D8B030D-6E8A-4147-A177-3AD203B41FA5}">
                          <a16:colId xmlns:a16="http://schemas.microsoft.com/office/drawing/2014/main" val="1484828671"/>
                        </a:ext>
                      </a:extLst>
                    </a:gridCol>
                    <a:gridCol w="4747439">
                      <a:extLst>
                        <a:ext uri="{9D8B030D-6E8A-4147-A177-3AD203B41FA5}">
                          <a16:colId xmlns:a16="http://schemas.microsoft.com/office/drawing/2014/main" val="42535525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800" b="0" dirty="0">
                              <a:solidFill>
                                <a:srgbClr val="FF0000"/>
                              </a:solidFill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แก้สมการ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: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+2=2(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−18)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+2=2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−36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2+36=2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  <a:p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  </a:t>
                          </a:r>
                          <a:r>
                            <a:rPr lang="en-US" sz="32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=38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261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ตาราง 6">
                <a:extLst>
                  <a:ext uri="{FF2B5EF4-FFF2-40B4-BE49-F238E27FC236}">
                    <a16:creationId xmlns:a16="http://schemas.microsoft.com/office/drawing/2014/main" id="{00EAB3C7-0C1D-470D-AB3B-396E0FBE63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322826"/>
                  </p:ext>
                </p:extLst>
              </p:nvPr>
            </p:nvGraphicFramePr>
            <p:xfrm>
              <a:off x="838199" y="4566768"/>
              <a:ext cx="10352521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05082">
                      <a:extLst>
                        <a:ext uri="{9D8B030D-6E8A-4147-A177-3AD203B41FA5}">
                          <a16:colId xmlns:a16="http://schemas.microsoft.com/office/drawing/2014/main" val="1484828671"/>
                        </a:ext>
                      </a:extLst>
                    </a:gridCol>
                    <a:gridCol w="4747439">
                      <a:extLst>
                        <a:ext uri="{9D8B030D-6E8A-4147-A177-3AD203B41FA5}">
                          <a16:colId xmlns:a16="http://schemas.microsoft.com/office/drawing/2014/main" val="4253552529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9" t="-1136" r="-84891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8228" t="-1136" r="-257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261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48EB31C-8143-4A65-9C7E-AA26AE5CFCDB}"/>
              </a:ext>
            </a:extLst>
          </p:cNvPr>
          <p:cNvSpPr txBox="1"/>
          <p:nvPr/>
        </p:nvSpPr>
        <p:spPr>
          <a:xfrm>
            <a:off x="1269242" y="5781191"/>
            <a:ext cx="329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ตอบ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 แมนอายุ </a:t>
            </a:r>
            <a:r>
              <a:rPr lang="en-US" sz="2800" dirty="0">
                <a:latin typeface="Mitr" panose="00000500000000000000" pitchFamily="2" charset="-34"/>
                <a:cs typeface="Mitr" panose="00000500000000000000" pitchFamily="2" charset="-34"/>
              </a:rPr>
              <a:t>38 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ปี</a:t>
            </a:r>
            <a:endParaRPr lang="en-US" sz="28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30">
            <a:extLst>
              <a:ext uri="{FF2B5EF4-FFF2-40B4-BE49-F238E27FC236}">
                <a16:creationId xmlns:a16="http://schemas.microsoft.com/office/drawing/2014/main" id="{916AE62D-3CDC-4D8E-B0CD-5F84A8DB3C2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47044" y="4507230"/>
            <a:ext cx="1413510" cy="2156460"/>
          </a:xfrm>
          <a:prstGeom prst="rect">
            <a:avLst/>
          </a:prstGeom>
        </p:spPr>
      </p:pic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A25BA038-169F-4A90-84CA-3483A3F0E66D}"/>
              </a:ext>
            </a:extLst>
          </p:cNvPr>
          <p:cNvCxnSpPr>
            <a:cxnSpLocks/>
          </p:cNvCxnSpPr>
          <p:nvPr/>
        </p:nvCxnSpPr>
        <p:spPr>
          <a:xfrm>
            <a:off x="1116418" y="1520456"/>
            <a:ext cx="11164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CD17911B-0EC9-4BF4-8E33-AB742817B894}"/>
              </a:ext>
            </a:extLst>
          </p:cNvPr>
          <p:cNvCxnSpPr/>
          <p:nvPr/>
        </p:nvCxnSpPr>
        <p:spPr>
          <a:xfrm>
            <a:off x="6627627" y="1552354"/>
            <a:ext cx="17401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ABAB42B-B352-45AC-BCA4-DAF68A553031}"/>
              </a:ext>
            </a:extLst>
          </p:cNvPr>
          <p:cNvSpPr txBox="1"/>
          <p:nvPr/>
        </p:nvSpPr>
        <p:spPr>
          <a:xfrm>
            <a:off x="4739306" y="5770942"/>
            <a:ext cx="427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อภัยอายุ </a:t>
            </a:r>
            <a:r>
              <a:rPr lang="en-US" sz="2800" dirty="0">
                <a:latin typeface="Mitr" panose="00000500000000000000" pitchFamily="2" charset="-34"/>
                <a:cs typeface="Mitr" panose="00000500000000000000" pitchFamily="2" charset="-34"/>
              </a:rPr>
              <a:t>38 – 20 = 18 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ปี</a:t>
            </a:r>
            <a:endParaRPr lang="en-US" sz="2800" dirty="0"/>
          </a:p>
        </p:txBody>
      </p:sp>
      <p:pic>
        <p:nvPicPr>
          <p:cNvPr id="20" name="เสียง 19">
            <a:hlinkClick r:id="" action="ppaction://media"/>
            <a:extLst>
              <a:ext uri="{FF2B5EF4-FFF2-40B4-BE49-F238E27FC236}">
                <a16:creationId xmlns:a16="http://schemas.microsoft.com/office/drawing/2014/main" id="{EFA6907C-514A-416A-85A3-030F13D20A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46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19"/>
    </mc:Choice>
    <mc:Fallback xmlns="">
      <p:transition spd="slow" advTm="97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7|4.9|60.9|3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|3.3|26.5|30.8|10.3"/>
</p:tagLst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706</Words>
  <Application>Microsoft Office PowerPoint</Application>
  <PresentationFormat>แบบจอกว้าง</PresentationFormat>
  <Paragraphs>44</Paragraphs>
  <Slides>3</Slides>
  <Notes>3</Notes>
  <HiddenSlides>0</HiddenSlides>
  <MMClips>3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Mitr</vt:lpstr>
      <vt:lpstr>ธีมของ Office</vt:lpstr>
      <vt:lpstr>งานนำเสนอ PowerPoint</vt:lpstr>
      <vt:lpstr>ทายอายุคนสองคน</vt:lpstr>
      <vt:lpstr>ทายอายุสองคน (ต่อ)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Chaweewan</dc:creator>
  <cp:lastModifiedBy>Chaweewan</cp:lastModifiedBy>
  <cp:revision>52</cp:revision>
  <dcterms:created xsi:type="dcterms:W3CDTF">2020-02-07T09:03:36Z</dcterms:created>
  <dcterms:modified xsi:type="dcterms:W3CDTF">2020-03-15T11:59:51Z</dcterms:modified>
</cp:coreProperties>
</file>