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71" r:id="rId3"/>
    <p:sldId id="257" r:id="rId4"/>
    <p:sldId id="258" r:id="rId5"/>
    <p:sldId id="259" r:id="rId6"/>
    <p:sldId id="260" r:id="rId7"/>
    <p:sldId id="264" r:id="rId8"/>
    <p:sldId id="261" r:id="rId9"/>
    <p:sldId id="263" r:id="rId10"/>
    <p:sldId id="265" r:id="rId11"/>
    <p:sldId id="262" r:id="rId12"/>
    <p:sldId id="268" r:id="rId13"/>
    <p:sldId id="269" r:id="rId14"/>
    <p:sldId id="270" r:id="rId15"/>
    <p:sldId id="272" r:id="rId16"/>
    <p:sldId id="274" r:id="rId17"/>
    <p:sldId id="275" r:id="rId18"/>
    <p:sldId id="273" r:id="rId19"/>
    <p:sldId id="266" r:id="rId20"/>
    <p:sldId id="27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64" d="100"/>
          <a:sy n="64" d="100"/>
        </p:scale>
        <p:origin x="6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A0848-9025-40E6-A9E9-2E376BB13A13}" type="doc">
      <dgm:prSet loTypeId="urn:microsoft.com/office/officeart/2005/8/layout/venn1" loCatId="relationship" qsTypeId="urn:microsoft.com/office/officeart/2005/8/quickstyle/simple1" qsCatId="simple" csTypeId="urn:microsoft.com/office/officeart/2005/8/colors/colorful1" csCatId="colorful" phldr="1"/>
      <dgm:spPr/>
    </dgm:pt>
    <dgm:pt modelId="{401F88C6-4630-4C45-A58A-81886A60E427}">
      <dgm:prSet phldrT="[ข้อความ]" custT="1"/>
      <dgm:spPr/>
      <dgm:t>
        <a:bodyPr/>
        <a:lstStyle/>
        <a:p>
          <a:r>
            <a:rPr lang="en-US" sz="2400" dirty="0">
              <a:latin typeface="Times New Roman" panose="02020603050405020304" pitchFamily="18" charset="0"/>
              <a:cs typeface="Times New Roman" panose="02020603050405020304" pitchFamily="18" charset="0"/>
            </a:rPr>
            <a:t>Foresight</a:t>
          </a:r>
        </a:p>
      </dgm:t>
    </dgm:pt>
    <dgm:pt modelId="{1AEFA1F9-5290-43DD-BD82-95E5E7150397}" type="parTrans" cxnId="{E65ECF0E-6524-49BB-B1A7-6211B1145403}">
      <dgm:prSet/>
      <dgm:spPr/>
      <dgm:t>
        <a:bodyPr/>
        <a:lstStyle/>
        <a:p>
          <a:endParaRPr lang="en-US"/>
        </a:p>
      </dgm:t>
    </dgm:pt>
    <dgm:pt modelId="{D7C1C2EB-5831-409D-AA77-E58B0EE35862}" type="sibTrans" cxnId="{E65ECF0E-6524-49BB-B1A7-6211B1145403}">
      <dgm:prSet/>
      <dgm:spPr/>
      <dgm:t>
        <a:bodyPr/>
        <a:lstStyle/>
        <a:p>
          <a:endParaRPr lang="en-US"/>
        </a:p>
      </dgm:t>
    </dgm:pt>
    <dgm:pt modelId="{710D301C-E471-46DF-A947-7DFF134FA631}">
      <dgm:prSet phldrT="[ข้อความ]" custT="1"/>
      <dgm:spPr/>
      <dgm:t>
        <a:bodyPr/>
        <a:lstStyle/>
        <a:p>
          <a:r>
            <a:rPr lang="en-US" sz="2400" dirty="0">
              <a:latin typeface="Times New Roman" panose="02020603050405020304" pitchFamily="18" charset="0"/>
              <a:cs typeface="Times New Roman" panose="02020603050405020304" pitchFamily="18" charset="0"/>
            </a:rPr>
            <a:t>Implement</a:t>
          </a:r>
        </a:p>
      </dgm:t>
    </dgm:pt>
    <dgm:pt modelId="{D97C7960-4AC5-4EA3-99F8-F650929427FE}" type="parTrans" cxnId="{90CA6736-65F6-4FA2-B44B-96903897C2EC}">
      <dgm:prSet/>
      <dgm:spPr/>
      <dgm:t>
        <a:bodyPr/>
        <a:lstStyle/>
        <a:p>
          <a:endParaRPr lang="en-US"/>
        </a:p>
      </dgm:t>
    </dgm:pt>
    <dgm:pt modelId="{B8869743-AA2A-42D2-A50B-8154F7E118E0}" type="sibTrans" cxnId="{90CA6736-65F6-4FA2-B44B-96903897C2EC}">
      <dgm:prSet/>
      <dgm:spPr/>
      <dgm:t>
        <a:bodyPr/>
        <a:lstStyle/>
        <a:p>
          <a:endParaRPr lang="en-US"/>
        </a:p>
      </dgm:t>
    </dgm:pt>
    <dgm:pt modelId="{EDCDC6E7-A536-4A9A-BFAB-FBF452CBB142}">
      <dgm:prSet phldrT="[ข้อความ]" custT="1"/>
      <dgm:spPr/>
      <dgm:t>
        <a:bodyPr/>
        <a:lstStyle/>
        <a:p>
          <a:r>
            <a:rPr lang="en-US" sz="2400" dirty="0">
              <a:latin typeface="Times New Roman" panose="02020603050405020304" pitchFamily="18" charset="0"/>
              <a:cs typeface="Times New Roman" panose="02020603050405020304" pitchFamily="18" charset="0"/>
            </a:rPr>
            <a:t>Idea</a:t>
          </a:r>
        </a:p>
      </dgm:t>
    </dgm:pt>
    <dgm:pt modelId="{2DC93A3F-96FF-4AC3-BAFA-4F031828413F}" type="parTrans" cxnId="{51D5566E-EABA-47F9-9141-D0D198A5E1B1}">
      <dgm:prSet/>
      <dgm:spPr/>
      <dgm:t>
        <a:bodyPr/>
        <a:lstStyle/>
        <a:p>
          <a:endParaRPr lang="en-US"/>
        </a:p>
      </dgm:t>
    </dgm:pt>
    <dgm:pt modelId="{12B49876-A762-44D6-A349-C10EED60C4FC}" type="sibTrans" cxnId="{51D5566E-EABA-47F9-9141-D0D198A5E1B1}">
      <dgm:prSet/>
      <dgm:spPr/>
      <dgm:t>
        <a:bodyPr/>
        <a:lstStyle/>
        <a:p>
          <a:endParaRPr lang="en-US"/>
        </a:p>
      </dgm:t>
    </dgm:pt>
    <dgm:pt modelId="{8342F746-FF2B-4D00-862D-029ADD099EEF}" type="pres">
      <dgm:prSet presAssocID="{C5DA0848-9025-40E6-A9E9-2E376BB13A13}" presName="compositeShape" presStyleCnt="0">
        <dgm:presLayoutVars>
          <dgm:chMax val="7"/>
          <dgm:dir/>
          <dgm:resizeHandles val="exact"/>
        </dgm:presLayoutVars>
      </dgm:prSet>
      <dgm:spPr/>
    </dgm:pt>
    <dgm:pt modelId="{DE9FC1F7-A358-4D19-8485-AE2BA324B732}" type="pres">
      <dgm:prSet presAssocID="{401F88C6-4630-4C45-A58A-81886A60E427}" presName="circ1" presStyleLbl="vennNode1" presStyleIdx="0" presStyleCnt="3"/>
      <dgm:spPr/>
    </dgm:pt>
    <dgm:pt modelId="{D3C2CDCB-687A-4569-BC9C-C5CE73223E58}" type="pres">
      <dgm:prSet presAssocID="{401F88C6-4630-4C45-A58A-81886A60E427}" presName="circ1Tx" presStyleLbl="revTx" presStyleIdx="0" presStyleCnt="0">
        <dgm:presLayoutVars>
          <dgm:chMax val="0"/>
          <dgm:chPref val="0"/>
          <dgm:bulletEnabled val="1"/>
        </dgm:presLayoutVars>
      </dgm:prSet>
      <dgm:spPr/>
    </dgm:pt>
    <dgm:pt modelId="{FC40444A-C817-42AE-B96A-0C78BD0F81A4}" type="pres">
      <dgm:prSet presAssocID="{710D301C-E471-46DF-A947-7DFF134FA631}" presName="circ2" presStyleLbl="vennNode1" presStyleIdx="1" presStyleCnt="3"/>
      <dgm:spPr/>
    </dgm:pt>
    <dgm:pt modelId="{46CE92A9-F0AC-459E-94C4-99FCBE21531A}" type="pres">
      <dgm:prSet presAssocID="{710D301C-E471-46DF-A947-7DFF134FA631}" presName="circ2Tx" presStyleLbl="revTx" presStyleIdx="0" presStyleCnt="0">
        <dgm:presLayoutVars>
          <dgm:chMax val="0"/>
          <dgm:chPref val="0"/>
          <dgm:bulletEnabled val="1"/>
        </dgm:presLayoutVars>
      </dgm:prSet>
      <dgm:spPr/>
    </dgm:pt>
    <dgm:pt modelId="{B0564590-7537-46EB-9A28-5AEFFA612AF1}" type="pres">
      <dgm:prSet presAssocID="{EDCDC6E7-A536-4A9A-BFAB-FBF452CBB142}" presName="circ3" presStyleLbl="vennNode1" presStyleIdx="2" presStyleCnt="3"/>
      <dgm:spPr/>
    </dgm:pt>
    <dgm:pt modelId="{0DEAA312-2093-49C9-B98C-BB7B92FB95F1}" type="pres">
      <dgm:prSet presAssocID="{EDCDC6E7-A536-4A9A-BFAB-FBF452CBB142}" presName="circ3Tx" presStyleLbl="revTx" presStyleIdx="0" presStyleCnt="0">
        <dgm:presLayoutVars>
          <dgm:chMax val="0"/>
          <dgm:chPref val="0"/>
          <dgm:bulletEnabled val="1"/>
        </dgm:presLayoutVars>
      </dgm:prSet>
      <dgm:spPr/>
    </dgm:pt>
  </dgm:ptLst>
  <dgm:cxnLst>
    <dgm:cxn modelId="{E65ECF0E-6524-49BB-B1A7-6211B1145403}" srcId="{C5DA0848-9025-40E6-A9E9-2E376BB13A13}" destId="{401F88C6-4630-4C45-A58A-81886A60E427}" srcOrd="0" destOrd="0" parTransId="{1AEFA1F9-5290-43DD-BD82-95E5E7150397}" sibTransId="{D7C1C2EB-5831-409D-AA77-E58B0EE35862}"/>
    <dgm:cxn modelId="{90CA6736-65F6-4FA2-B44B-96903897C2EC}" srcId="{C5DA0848-9025-40E6-A9E9-2E376BB13A13}" destId="{710D301C-E471-46DF-A947-7DFF134FA631}" srcOrd="1" destOrd="0" parTransId="{D97C7960-4AC5-4EA3-99F8-F650929427FE}" sibTransId="{B8869743-AA2A-42D2-A50B-8154F7E118E0}"/>
    <dgm:cxn modelId="{F433733A-724D-4B54-BF2A-C284C1D138F5}" type="presOf" srcId="{C5DA0848-9025-40E6-A9E9-2E376BB13A13}" destId="{8342F746-FF2B-4D00-862D-029ADD099EEF}" srcOrd="0" destOrd="0" presId="urn:microsoft.com/office/officeart/2005/8/layout/venn1"/>
    <dgm:cxn modelId="{2449ED5E-9778-4351-A5E1-F22FF2060F77}" type="presOf" srcId="{401F88C6-4630-4C45-A58A-81886A60E427}" destId="{DE9FC1F7-A358-4D19-8485-AE2BA324B732}" srcOrd="0" destOrd="0" presId="urn:microsoft.com/office/officeart/2005/8/layout/venn1"/>
    <dgm:cxn modelId="{51D5566E-EABA-47F9-9141-D0D198A5E1B1}" srcId="{C5DA0848-9025-40E6-A9E9-2E376BB13A13}" destId="{EDCDC6E7-A536-4A9A-BFAB-FBF452CBB142}" srcOrd="2" destOrd="0" parTransId="{2DC93A3F-96FF-4AC3-BAFA-4F031828413F}" sibTransId="{12B49876-A762-44D6-A349-C10EED60C4FC}"/>
    <dgm:cxn modelId="{297ACB72-6375-4AB8-887D-E01E182EA76E}" type="presOf" srcId="{401F88C6-4630-4C45-A58A-81886A60E427}" destId="{D3C2CDCB-687A-4569-BC9C-C5CE73223E58}" srcOrd="1" destOrd="0" presId="urn:microsoft.com/office/officeart/2005/8/layout/venn1"/>
    <dgm:cxn modelId="{1A44817C-F44A-4ED1-A255-3E5898E83AB7}" type="presOf" srcId="{710D301C-E471-46DF-A947-7DFF134FA631}" destId="{FC40444A-C817-42AE-B96A-0C78BD0F81A4}" srcOrd="0" destOrd="0" presId="urn:microsoft.com/office/officeart/2005/8/layout/venn1"/>
    <dgm:cxn modelId="{C56C6485-D6E9-4AC4-8379-CA304CA5E138}" type="presOf" srcId="{EDCDC6E7-A536-4A9A-BFAB-FBF452CBB142}" destId="{B0564590-7537-46EB-9A28-5AEFFA612AF1}" srcOrd="0" destOrd="0" presId="urn:microsoft.com/office/officeart/2005/8/layout/venn1"/>
    <dgm:cxn modelId="{5C4B5C93-C578-427A-8417-0F9E6725D910}" type="presOf" srcId="{EDCDC6E7-A536-4A9A-BFAB-FBF452CBB142}" destId="{0DEAA312-2093-49C9-B98C-BB7B92FB95F1}" srcOrd="1" destOrd="0" presId="urn:microsoft.com/office/officeart/2005/8/layout/venn1"/>
    <dgm:cxn modelId="{35D7E4A5-8AEA-4D10-BF0D-ADAC8AF3E44A}" type="presOf" srcId="{710D301C-E471-46DF-A947-7DFF134FA631}" destId="{46CE92A9-F0AC-459E-94C4-99FCBE21531A}" srcOrd="1" destOrd="0" presId="urn:microsoft.com/office/officeart/2005/8/layout/venn1"/>
    <dgm:cxn modelId="{7886B23B-C8E1-4231-ADB1-ED8790E8143E}" type="presParOf" srcId="{8342F746-FF2B-4D00-862D-029ADD099EEF}" destId="{DE9FC1F7-A358-4D19-8485-AE2BA324B732}" srcOrd="0" destOrd="0" presId="urn:microsoft.com/office/officeart/2005/8/layout/venn1"/>
    <dgm:cxn modelId="{C7DAAE5C-83D6-4709-A4E9-D9C9C33DDCB9}" type="presParOf" srcId="{8342F746-FF2B-4D00-862D-029ADD099EEF}" destId="{D3C2CDCB-687A-4569-BC9C-C5CE73223E58}" srcOrd="1" destOrd="0" presId="urn:microsoft.com/office/officeart/2005/8/layout/venn1"/>
    <dgm:cxn modelId="{3963CD74-58EB-46B2-9B25-40A3474A47AA}" type="presParOf" srcId="{8342F746-FF2B-4D00-862D-029ADD099EEF}" destId="{FC40444A-C817-42AE-B96A-0C78BD0F81A4}" srcOrd="2" destOrd="0" presId="urn:microsoft.com/office/officeart/2005/8/layout/venn1"/>
    <dgm:cxn modelId="{F6D519D1-E2ED-4969-AF7E-2A59F5961084}" type="presParOf" srcId="{8342F746-FF2B-4D00-862D-029ADD099EEF}" destId="{46CE92A9-F0AC-459E-94C4-99FCBE21531A}" srcOrd="3" destOrd="0" presId="urn:microsoft.com/office/officeart/2005/8/layout/venn1"/>
    <dgm:cxn modelId="{13B9665E-7F4A-4894-9E5C-5B2FC1658648}" type="presParOf" srcId="{8342F746-FF2B-4D00-862D-029ADD099EEF}" destId="{B0564590-7537-46EB-9A28-5AEFFA612AF1}" srcOrd="4" destOrd="0" presId="urn:microsoft.com/office/officeart/2005/8/layout/venn1"/>
    <dgm:cxn modelId="{782EE251-74E5-42A9-938D-1282485E14BE}" type="presParOf" srcId="{8342F746-FF2B-4D00-862D-029ADD099EEF}" destId="{0DEAA312-2093-49C9-B98C-BB7B92FB95F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FC1F7-A358-4D19-8485-AE2BA324B732}">
      <dsp:nvSpPr>
        <dsp:cNvPr id="0" name=""/>
        <dsp:cNvSpPr/>
      </dsp:nvSpPr>
      <dsp:spPr>
        <a:xfrm>
          <a:off x="1785509" y="46092"/>
          <a:ext cx="2212450" cy="2212450"/>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Foresight</a:t>
          </a:r>
        </a:p>
      </dsp:txBody>
      <dsp:txXfrm>
        <a:off x="2080503" y="433271"/>
        <a:ext cx="1622463" cy="995602"/>
      </dsp:txXfrm>
    </dsp:sp>
    <dsp:sp modelId="{FC40444A-C817-42AE-B96A-0C78BD0F81A4}">
      <dsp:nvSpPr>
        <dsp:cNvPr id="0" name=""/>
        <dsp:cNvSpPr/>
      </dsp:nvSpPr>
      <dsp:spPr>
        <a:xfrm>
          <a:off x="2583835" y="1428874"/>
          <a:ext cx="2212450" cy="2212450"/>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Implement</a:t>
          </a:r>
        </a:p>
      </dsp:txBody>
      <dsp:txXfrm>
        <a:off x="3260476" y="2000423"/>
        <a:ext cx="1327470" cy="1216847"/>
      </dsp:txXfrm>
    </dsp:sp>
    <dsp:sp modelId="{B0564590-7537-46EB-9A28-5AEFFA612AF1}">
      <dsp:nvSpPr>
        <dsp:cNvPr id="0" name=""/>
        <dsp:cNvSpPr/>
      </dsp:nvSpPr>
      <dsp:spPr>
        <a:xfrm>
          <a:off x="987184" y="1428874"/>
          <a:ext cx="2212450" cy="2212450"/>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Idea</a:t>
          </a:r>
        </a:p>
      </dsp:txBody>
      <dsp:txXfrm>
        <a:off x="1195523" y="2000423"/>
        <a:ext cx="1327470" cy="12168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CA027-4073-4A59-BA0F-26CD35AC4B76}" type="datetimeFigureOut">
              <a:rPr lang="en-US" smtClean="0"/>
              <a:t>02-Jun-22</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DD7DF-A255-49E7-BFD5-1A900C487C40}" type="slidenum">
              <a:rPr lang="en-US" smtClean="0"/>
              <a:t>‹#›</a:t>
            </a:fld>
            <a:endParaRPr lang="en-US"/>
          </a:p>
        </p:txBody>
      </p:sp>
    </p:spTree>
    <p:extLst>
      <p:ext uri="{BB962C8B-B14F-4D97-AF65-F5344CB8AC3E}">
        <p14:creationId xmlns:p14="http://schemas.microsoft.com/office/powerpoint/2010/main" val="380855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1235487F-8BC2-4924-9F64-A63D69518A64}"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36573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0CE143D6-08A4-4D04-9399-572778B41E42}"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98930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88D518E-E8CA-4C31-AB5B-4AF9D650576A}"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F729-390E-44E8-9AE0-137119F50AB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313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53AC8F87-C2CE-4933-A2C6-411B1B3A50B6}"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47356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00150082-6564-41F2-9FB8-331246915683}"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F729-390E-44E8-9AE0-137119F50AB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671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h-TH"/>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21B98F3E-2CF7-44A6-A47B-91DDA34FB105}"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23493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C0A93038-11BA-4C15-8D64-205FCE7E6322}"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14253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D267EFD-CE03-42D0-BFA7-D44BB908910A}"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52011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0291BAB9-7245-4654-B5B3-DC0562A021B7}"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33375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173E769E-F412-43B9-8829-80435D57D866}" type="datetime1">
              <a:rPr lang="en-US" smtClean="0"/>
              <a:t>02-Jun-22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302981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F8161066-1294-4515-A7A5-7334D4C4A6E8}"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284757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6E2A3C9C-1162-46B0-9C18-B98987259364}" type="datetime1">
              <a:rPr lang="en-US" smtClean="0"/>
              <a:t>02-Jun-22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98075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257CC269-91BC-4FB6-A183-24E6E7AB4506}" type="datetime1">
              <a:rPr lang="en-US" smtClean="0"/>
              <a:t>02-Jun-22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145124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F97AC-12B0-4227-B593-DE55B6AAC5CA}" type="datetime1">
              <a:rPr lang="en-US" smtClean="0"/>
              <a:t>02-Jun-22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63889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F7B0E9D3-AECC-4154-BCE2-99F38C03E0EE}"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40221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D602276-8543-473F-A64B-E776DF6359C7}" type="datetime1">
              <a:rPr lang="en-US" smtClean="0"/>
              <a:t>02-Jun-22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F729-390E-44E8-9AE0-137119F50AB2}" type="slidenum">
              <a:rPr lang="en-US" smtClean="0"/>
              <a:t>‹#›</a:t>
            </a:fld>
            <a:endParaRPr lang="en-US"/>
          </a:p>
        </p:txBody>
      </p:sp>
    </p:spTree>
    <p:extLst>
      <p:ext uri="{BB962C8B-B14F-4D97-AF65-F5344CB8AC3E}">
        <p14:creationId xmlns:p14="http://schemas.microsoft.com/office/powerpoint/2010/main" val="3239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D0AC10C-CF10-47D1-8E79-B53F4D0B470B}" type="datetime1">
              <a:rPr lang="en-US" smtClean="0"/>
              <a:t>02-Jun-22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42F729-390E-44E8-9AE0-137119F50AB2}" type="slidenum">
              <a:rPr lang="en-US" smtClean="0"/>
              <a:t>‹#›</a:t>
            </a:fld>
            <a:endParaRPr lang="en-US"/>
          </a:p>
        </p:txBody>
      </p:sp>
    </p:spTree>
    <p:extLst>
      <p:ext uri="{BB962C8B-B14F-4D97-AF65-F5344CB8AC3E}">
        <p14:creationId xmlns:p14="http://schemas.microsoft.com/office/powerpoint/2010/main" val="4088219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67C8E14-2D56-0AC5-BE70-4A6B1C17E2EE}"/>
              </a:ext>
            </a:extLst>
          </p:cNvPr>
          <p:cNvSpPr>
            <a:spLocks noGrp="1"/>
          </p:cNvSpPr>
          <p:nvPr>
            <p:ph type="ctrTitle"/>
          </p:nvPr>
        </p:nvSpPr>
        <p:spPr>
          <a:xfrm>
            <a:off x="2984326" y="1815700"/>
            <a:ext cx="6674057" cy="914400"/>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Chapter 2</a:t>
            </a:r>
          </a:p>
        </p:txBody>
      </p:sp>
      <p:sp>
        <p:nvSpPr>
          <p:cNvPr id="3" name="ชื่อเรื่องรอง 2">
            <a:extLst>
              <a:ext uri="{FF2B5EF4-FFF2-40B4-BE49-F238E27FC236}">
                <a16:creationId xmlns:a16="http://schemas.microsoft.com/office/drawing/2014/main" id="{05F40499-60A7-C9AC-4D9C-A1ED37C05889}"/>
              </a:ext>
            </a:extLst>
          </p:cNvPr>
          <p:cNvSpPr>
            <a:spLocks noGrp="1"/>
          </p:cNvSpPr>
          <p:nvPr>
            <p:ph type="subTitle" idx="1"/>
          </p:nvPr>
        </p:nvSpPr>
        <p:spPr>
          <a:xfrm>
            <a:off x="1540566" y="3187072"/>
            <a:ext cx="10172768" cy="1835502"/>
          </a:xfrm>
        </p:spPr>
        <p:txBody>
          <a:bodyPr>
            <a:no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Innovation and Technology in 21st Century Learning</a:t>
            </a:r>
          </a:p>
        </p:txBody>
      </p:sp>
    </p:spTree>
    <p:extLst>
      <p:ext uri="{BB962C8B-B14F-4D97-AF65-F5344CB8AC3E}">
        <p14:creationId xmlns:p14="http://schemas.microsoft.com/office/powerpoint/2010/main" val="312399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96A9209-8853-DF7E-75C2-5E9BE1ABF4A9}"/>
              </a:ext>
            </a:extLst>
          </p:cNvPr>
          <p:cNvSpPr txBox="1"/>
          <p:nvPr/>
        </p:nvSpPr>
        <p:spPr>
          <a:xfrm>
            <a:off x="1908313" y="556591"/>
            <a:ext cx="963433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Impact of Technology in Classrooms</a:t>
            </a:r>
          </a:p>
        </p:txBody>
      </p:sp>
      <p:sp>
        <p:nvSpPr>
          <p:cNvPr id="3" name="กล่องข้อความ 2">
            <a:extLst>
              <a:ext uri="{FF2B5EF4-FFF2-40B4-BE49-F238E27FC236}">
                <a16:creationId xmlns:a16="http://schemas.microsoft.com/office/drawing/2014/main" id="{25ED695C-9D80-9786-B5A0-6A9DF272312B}"/>
              </a:ext>
            </a:extLst>
          </p:cNvPr>
          <p:cNvSpPr txBox="1"/>
          <p:nvPr/>
        </p:nvSpPr>
        <p:spPr>
          <a:xfrm>
            <a:off x="1272209" y="1470991"/>
            <a:ext cx="10416208"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Using technology in classrooms has the potential to create increased student motivation, increased social interaction, positive outcomes, enhanced student learning, and enhanced student engagement. Technology is capable of unlocking keys of learning with all students.</a:t>
            </a:r>
          </a:p>
        </p:txBody>
      </p:sp>
      <p:sp>
        <p:nvSpPr>
          <p:cNvPr id="4" name="กล่องข้อความ 3">
            <a:extLst>
              <a:ext uri="{FF2B5EF4-FFF2-40B4-BE49-F238E27FC236}">
                <a16:creationId xmlns:a16="http://schemas.microsoft.com/office/drawing/2014/main" id="{10B6EE1F-F144-BBB2-3990-5D485515ECB0}"/>
              </a:ext>
            </a:extLst>
          </p:cNvPr>
          <p:cNvSpPr txBox="1"/>
          <p:nvPr/>
        </p:nvSpPr>
        <p:spPr>
          <a:xfrm>
            <a:off x="1537252" y="6109252"/>
            <a:ext cx="963433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https://files.eric.ed.gov/fulltext/ED554557.pdf</a:t>
            </a:r>
          </a:p>
        </p:txBody>
      </p:sp>
      <p:pic>
        <p:nvPicPr>
          <p:cNvPr id="1026" name="Picture 2" descr="How Technology Impacts Education">
            <a:extLst>
              <a:ext uri="{FF2B5EF4-FFF2-40B4-BE49-F238E27FC236}">
                <a16:creationId xmlns:a16="http://schemas.microsoft.com/office/drawing/2014/main" id="{F1EAF264-5278-A57A-E156-5D06C5A52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461" y="3600933"/>
            <a:ext cx="3507477" cy="2438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Impact of Technology in Modern Education">
            <a:extLst>
              <a:ext uri="{FF2B5EF4-FFF2-40B4-BE49-F238E27FC236}">
                <a16:creationId xmlns:a16="http://schemas.microsoft.com/office/drawing/2014/main" id="{076DE26B-5769-DB30-2169-1BEBAC59B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455" y="3810390"/>
            <a:ext cx="4177030" cy="2182835"/>
          </a:xfrm>
          <a:prstGeom prst="rect">
            <a:avLst/>
          </a:prstGeom>
          <a:noFill/>
          <a:extLst>
            <a:ext uri="{909E8E84-426E-40DD-AFC4-6F175D3DCCD1}">
              <a14:hiddenFill xmlns:a14="http://schemas.microsoft.com/office/drawing/2010/main">
                <a:solidFill>
                  <a:srgbClr val="FFFFFF"/>
                </a:solidFill>
              </a14:hiddenFill>
            </a:ext>
          </a:extLst>
        </p:spPr>
      </p:pic>
      <p:sp>
        <p:nvSpPr>
          <p:cNvPr id="6" name="ตัวแทนหมายเลขสไลด์ 5">
            <a:extLst>
              <a:ext uri="{FF2B5EF4-FFF2-40B4-BE49-F238E27FC236}">
                <a16:creationId xmlns:a16="http://schemas.microsoft.com/office/drawing/2014/main" id="{E68753DE-9F20-5AF8-DC38-E4625E828718}"/>
              </a:ext>
            </a:extLst>
          </p:cNvPr>
          <p:cNvSpPr>
            <a:spLocks noGrp="1"/>
          </p:cNvSpPr>
          <p:nvPr>
            <p:ph type="sldNum" sz="quarter" idx="12"/>
          </p:nvPr>
        </p:nvSpPr>
        <p:spPr/>
        <p:txBody>
          <a:bodyPr/>
          <a:lstStyle/>
          <a:p>
            <a:fld id="{B842F729-390E-44E8-9AE0-137119F50AB2}" type="slidenum">
              <a:rPr lang="en-US" smtClean="0"/>
              <a:t>10</a:t>
            </a:fld>
            <a:endParaRPr lang="en-US"/>
          </a:p>
        </p:txBody>
      </p:sp>
    </p:spTree>
    <p:extLst>
      <p:ext uri="{BB962C8B-B14F-4D97-AF65-F5344CB8AC3E}">
        <p14:creationId xmlns:p14="http://schemas.microsoft.com/office/powerpoint/2010/main" val="100236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56F41EC0-D7CF-D6DA-E524-D9196D7E4B16}"/>
              </a:ext>
            </a:extLst>
          </p:cNvPr>
          <p:cNvSpPr txBox="1"/>
          <p:nvPr/>
        </p:nvSpPr>
        <p:spPr>
          <a:xfrm>
            <a:off x="1802296" y="490330"/>
            <a:ext cx="8786191"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Principles of Educational Technology</a:t>
            </a:r>
          </a:p>
        </p:txBody>
      </p:sp>
      <p:sp>
        <p:nvSpPr>
          <p:cNvPr id="3" name="กล่องข้อความ 2">
            <a:extLst>
              <a:ext uri="{FF2B5EF4-FFF2-40B4-BE49-F238E27FC236}">
                <a16:creationId xmlns:a16="http://schemas.microsoft.com/office/drawing/2014/main" id="{8F60DFDA-2556-3999-A6A6-A0A1B71A17F6}"/>
              </a:ext>
            </a:extLst>
          </p:cNvPr>
          <p:cNvSpPr txBox="1"/>
          <p:nvPr/>
        </p:nvSpPr>
        <p:spPr>
          <a:xfrm>
            <a:off x="1378227" y="1364974"/>
            <a:ext cx="10111408" cy="2246769"/>
          </a:xfrm>
          <a:prstGeom prst="rect">
            <a:avLst/>
          </a:prstGeom>
          <a:noFill/>
        </p:spPr>
        <p:txBody>
          <a:bodyPr wrap="square" rtlCol="0">
            <a:sp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Considered implementation</a:t>
            </a:r>
          </a:p>
          <a:p>
            <a:pPr marL="514350" indent="-514350">
              <a:buAutoNum type="arabicPeriod"/>
            </a:pPr>
            <a:r>
              <a:rPr lang="en-US" sz="2800" dirty="0">
                <a:latin typeface="Times New Roman" panose="02020603050405020304" pitchFamily="18" charset="0"/>
                <a:cs typeface="Times New Roman" panose="02020603050405020304" pitchFamily="18" charset="0"/>
              </a:rPr>
              <a:t>Appropriate tools, techniques, or process</a:t>
            </a:r>
          </a:p>
          <a:p>
            <a:pPr marL="514350" indent="-514350">
              <a:buAutoNum type="arabicPeriod"/>
            </a:pPr>
            <a:r>
              <a:rPr lang="en-US" sz="2800" dirty="0">
                <a:latin typeface="Times New Roman" panose="02020603050405020304" pitchFamily="18" charset="0"/>
                <a:cs typeface="Times New Roman" panose="02020603050405020304" pitchFamily="18" charset="0"/>
              </a:rPr>
              <a:t>Facilitate the application of senses, memory and cognition</a:t>
            </a:r>
          </a:p>
          <a:p>
            <a:pPr marL="514350" indent="-514350">
              <a:buAutoNum type="arabicPeriod"/>
            </a:pPr>
            <a:r>
              <a:rPr lang="en-US" sz="2800" dirty="0">
                <a:latin typeface="Times New Roman" panose="02020603050405020304" pitchFamily="18" charset="0"/>
                <a:cs typeface="Times New Roman" panose="02020603050405020304" pitchFamily="18" charset="0"/>
              </a:rPr>
              <a:t>Enhance teaching practice</a:t>
            </a:r>
          </a:p>
          <a:p>
            <a:pPr marL="514350" indent="-514350">
              <a:buAutoNum type="arabicPeriod"/>
            </a:pPr>
            <a:r>
              <a:rPr lang="en-US" sz="2800" dirty="0">
                <a:latin typeface="Times New Roman" panose="02020603050405020304" pitchFamily="18" charset="0"/>
                <a:cs typeface="Times New Roman" panose="02020603050405020304" pitchFamily="18" charset="0"/>
              </a:rPr>
              <a:t>Improve learning outcomes</a:t>
            </a:r>
          </a:p>
        </p:txBody>
      </p:sp>
      <p:pic>
        <p:nvPicPr>
          <p:cNvPr id="6146" name="Picture 2" descr="Guiding Principles for Use of Technology with Early Learners - Office of Educational  Technology">
            <a:extLst>
              <a:ext uri="{FF2B5EF4-FFF2-40B4-BE49-F238E27FC236}">
                <a16:creationId xmlns:a16="http://schemas.microsoft.com/office/drawing/2014/main" id="{731F2DED-0513-F5A3-DC24-C2628C4DF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69" y="3840056"/>
            <a:ext cx="7076661" cy="2791042"/>
          </a:xfrm>
          <a:prstGeom prst="rect">
            <a:avLst/>
          </a:prstGeom>
          <a:noFill/>
          <a:extLst>
            <a:ext uri="{909E8E84-426E-40DD-AFC4-6F175D3DCCD1}">
              <a14:hiddenFill xmlns:a14="http://schemas.microsoft.com/office/drawing/2010/main">
                <a:solidFill>
                  <a:srgbClr val="FFFFFF"/>
                </a:solidFill>
              </a14:hiddenFill>
            </a:ext>
          </a:extLst>
        </p:spPr>
      </p:pic>
      <p:sp>
        <p:nvSpPr>
          <p:cNvPr id="5" name="ตัวแทนหมายเลขสไลด์ 4">
            <a:extLst>
              <a:ext uri="{FF2B5EF4-FFF2-40B4-BE49-F238E27FC236}">
                <a16:creationId xmlns:a16="http://schemas.microsoft.com/office/drawing/2014/main" id="{0E3A321E-1CAE-F8A6-C19B-CB97DEF07317}"/>
              </a:ext>
            </a:extLst>
          </p:cNvPr>
          <p:cNvSpPr>
            <a:spLocks noGrp="1"/>
          </p:cNvSpPr>
          <p:nvPr>
            <p:ph type="sldNum" sz="quarter" idx="12"/>
          </p:nvPr>
        </p:nvSpPr>
        <p:spPr/>
        <p:txBody>
          <a:bodyPr/>
          <a:lstStyle/>
          <a:p>
            <a:fld id="{B842F729-390E-44E8-9AE0-137119F50AB2}" type="slidenum">
              <a:rPr lang="en-US" smtClean="0"/>
              <a:t>11</a:t>
            </a:fld>
            <a:endParaRPr lang="en-US"/>
          </a:p>
        </p:txBody>
      </p:sp>
    </p:spTree>
    <p:extLst>
      <p:ext uri="{BB962C8B-B14F-4D97-AF65-F5344CB8AC3E}">
        <p14:creationId xmlns:p14="http://schemas.microsoft.com/office/powerpoint/2010/main" val="89093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D435A513-02C9-E25F-3031-FB3572CA3959}"/>
              </a:ext>
            </a:extLst>
          </p:cNvPr>
          <p:cNvSpPr txBox="1"/>
          <p:nvPr/>
        </p:nvSpPr>
        <p:spPr>
          <a:xfrm>
            <a:off x="1775791" y="636104"/>
            <a:ext cx="9037983"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Information Technology</a:t>
            </a:r>
          </a:p>
        </p:txBody>
      </p:sp>
      <p:sp>
        <p:nvSpPr>
          <p:cNvPr id="3" name="กล่องข้อความ 2">
            <a:extLst>
              <a:ext uri="{FF2B5EF4-FFF2-40B4-BE49-F238E27FC236}">
                <a16:creationId xmlns:a16="http://schemas.microsoft.com/office/drawing/2014/main" id="{AE6C7379-E422-600A-9C5C-9495F0E6E162}"/>
              </a:ext>
            </a:extLst>
          </p:cNvPr>
          <p:cNvSpPr txBox="1"/>
          <p:nvPr/>
        </p:nvSpPr>
        <p:spPr>
          <a:xfrm>
            <a:off x="1775791" y="1696278"/>
            <a:ext cx="8892209" cy="138499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Information technology </a:t>
            </a:r>
            <a:r>
              <a:rPr lang="en-US" sz="2800" dirty="0">
                <a:latin typeface="Times New Roman" panose="02020603050405020304" pitchFamily="18" charset="0"/>
                <a:cs typeface="Times New Roman" panose="02020603050405020304" pitchFamily="18" charset="0"/>
              </a:rPr>
              <a:t>is the use of computers and telecommunications to create, process, store, retrieve, and exchange all kinds of electronic data and information.</a:t>
            </a:r>
          </a:p>
        </p:txBody>
      </p:sp>
      <p:pic>
        <p:nvPicPr>
          <p:cNvPr id="1028" name="Picture 4" descr="Exploring Education through Information Communication Technologies in India">
            <a:extLst>
              <a:ext uri="{FF2B5EF4-FFF2-40B4-BE49-F238E27FC236}">
                <a16:creationId xmlns:a16="http://schemas.microsoft.com/office/drawing/2014/main" id="{3543D0A3-F7BE-2571-4CA7-7BF370A4F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015" y="3375163"/>
            <a:ext cx="5252061" cy="2941154"/>
          </a:xfrm>
          <a:prstGeom prst="rect">
            <a:avLst/>
          </a:prstGeom>
          <a:noFill/>
          <a:extLst>
            <a:ext uri="{909E8E84-426E-40DD-AFC4-6F175D3DCCD1}">
              <a14:hiddenFill xmlns:a14="http://schemas.microsoft.com/office/drawing/2010/main">
                <a:solidFill>
                  <a:srgbClr val="FFFFFF"/>
                </a:solidFill>
              </a14:hiddenFill>
            </a:ext>
          </a:extLst>
        </p:spPr>
      </p:pic>
      <p:sp>
        <p:nvSpPr>
          <p:cNvPr id="5" name="ตัวแทนหมายเลขสไลด์ 4">
            <a:extLst>
              <a:ext uri="{FF2B5EF4-FFF2-40B4-BE49-F238E27FC236}">
                <a16:creationId xmlns:a16="http://schemas.microsoft.com/office/drawing/2014/main" id="{10A97CFB-321C-76E2-51DA-AAC0A79CDE9C}"/>
              </a:ext>
            </a:extLst>
          </p:cNvPr>
          <p:cNvSpPr>
            <a:spLocks noGrp="1"/>
          </p:cNvSpPr>
          <p:nvPr>
            <p:ph type="sldNum" sz="quarter" idx="12"/>
          </p:nvPr>
        </p:nvSpPr>
        <p:spPr/>
        <p:txBody>
          <a:bodyPr/>
          <a:lstStyle/>
          <a:p>
            <a:fld id="{B842F729-390E-44E8-9AE0-137119F50AB2}" type="slidenum">
              <a:rPr lang="en-US" smtClean="0"/>
              <a:t>12</a:t>
            </a:fld>
            <a:endParaRPr lang="en-US"/>
          </a:p>
        </p:txBody>
      </p:sp>
    </p:spTree>
    <p:extLst>
      <p:ext uri="{BB962C8B-B14F-4D97-AF65-F5344CB8AC3E}">
        <p14:creationId xmlns:p14="http://schemas.microsoft.com/office/powerpoint/2010/main" val="338685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282EC79D-36E7-50DA-752B-04B1DDD44192}"/>
              </a:ext>
            </a:extLst>
          </p:cNvPr>
          <p:cNvSpPr txBox="1"/>
          <p:nvPr/>
        </p:nvSpPr>
        <p:spPr>
          <a:xfrm>
            <a:off x="1736035" y="516835"/>
            <a:ext cx="9462052"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School Environment and Effect of ICT </a:t>
            </a:r>
          </a:p>
        </p:txBody>
      </p:sp>
      <p:grpSp>
        <p:nvGrpSpPr>
          <p:cNvPr id="7" name="กลุ่ม 6">
            <a:extLst>
              <a:ext uri="{FF2B5EF4-FFF2-40B4-BE49-F238E27FC236}">
                <a16:creationId xmlns:a16="http://schemas.microsoft.com/office/drawing/2014/main" id="{591FDA0B-7DBB-A3B6-769C-3D503866D6CA}"/>
              </a:ext>
            </a:extLst>
          </p:cNvPr>
          <p:cNvGrpSpPr/>
          <p:nvPr/>
        </p:nvGrpSpPr>
        <p:grpSpPr>
          <a:xfrm>
            <a:off x="1736035" y="1613658"/>
            <a:ext cx="7832449" cy="4016985"/>
            <a:chOff x="1736035" y="1613658"/>
            <a:chExt cx="7832449" cy="4016985"/>
          </a:xfrm>
        </p:grpSpPr>
        <p:pic>
          <p:nvPicPr>
            <p:cNvPr id="2050" name="Picture 2" descr="Use of Information communication technology in teaching and learning  processes in secondary schools in Rachuonyo South District, Homa-Bay  County, Kenya | Semantic Scholar">
              <a:extLst>
                <a:ext uri="{FF2B5EF4-FFF2-40B4-BE49-F238E27FC236}">
                  <a16:creationId xmlns:a16="http://schemas.microsoft.com/office/drawing/2014/main" id="{9F3B2C99-9618-2552-C71E-EBB6C71CF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035" y="1613658"/>
              <a:ext cx="7832449" cy="40169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ตัวเชื่อมต่อตรง 4">
              <a:extLst>
                <a:ext uri="{FF2B5EF4-FFF2-40B4-BE49-F238E27FC236}">
                  <a16:creationId xmlns:a16="http://schemas.microsoft.com/office/drawing/2014/main" id="{FCEE534F-E67C-8A33-72D8-E845E5C9D936}"/>
                </a:ext>
              </a:extLst>
            </p:cNvPr>
            <p:cNvCxnSpPr>
              <a:cxnSpLocks/>
            </p:cNvCxnSpPr>
            <p:nvPr/>
          </p:nvCxnSpPr>
          <p:spPr>
            <a:xfrm>
              <a:off x="9568484" y="3508513"/>
              <a:ext cx="0" cy="705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กล่องข้อความ 7">
            <a:extLst>
              <a:ext uri="{FF2B5EF4-FFF2-40B4-BE49-F238E27FC236}">
                <a16:creationId xmlns:a16="http://schemas.microsoft.com/office/drawing/2014/main" id="{825DB74D-6571-6F54-F599-D1C743811620}"/>
              </a:ext>
            </a:extLst>
          </p:cNvPr>
          <p:cNvSpPr txBox="1"/>
          <p:nvPr/>
        </p:nvSpPr>
        <p:spPr>
          <a:xfrm>
            <a:off x="1736035" y="6261652"/>
            <a:ext cx="7427843"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Semantic Scholar</a:t>
            </a:r>
          </a:p>
        </p:txBody>
      </p:sp>
      <p:sp>
        <p:nvSpPr>
          <p:cNvPr id="10" name="ตัวแทนหมายเลขสไลด์ 9">
            <a:extLst>
              <a:ext uri="{FF2B5EF4-FFF2-40B4-BE49-F238E27FC236}">
                <a16:creationId xmlns:a16="http://schemas.microsoft.com/office/drawing/2014/main" id="{296F4CC1-435C-AB94-4169-6A92E4DF90A7}"/>
              </a:ext>
            </a:extLst>
          </p:cNvPr>
          <p:cNvSpPr>
            <a:spLocks noGrp="1"/>
          </p:cNvSpPr>
          <p:nvPr>
            <p:ph type="sldNum" sz="quarter" idx="12"/>
          </p:nvPr>
        </p:nvSpPr>
        <p:spPr/>
        <p:txBody>
          <a:bodyPr/>
          <a:lstStyle/>
          <a:p>
            <a:fld id="{B842F729-390E-44E8-9AE0-137119F50AB2}" type="slidenum">
              <a:rPr lang="en-US" smtClean="0"/>
              <a:t>13</a:t>
            </a:fld>
            <a:endParaRPr lang="en-US"/>
          </a:p>
        </p:txBody>
      </p:sp>
    </p:spTree>
    <p:extLst>
      <p:ext uri="{BB962C8B-B14F-4D97-AF65-F5344CB8AC3E}">
        <p14:creationId xmlns:p14="http://schemas.microsoft.com/office/powerpoint/2010/main" val="10704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C5207C81-A7F2-9C60-2800-E0DDFF501F26}"/>
              </a:ext>
            </a:extLst>
          </p:cNvPr>
          <p:cNvSpPr txBox="1"/>
          <p:nvPr/>
        </p:nvSpPr>
        <p:spPr>
          <a:xfrm>
            <a:off x="1696278" y="583096"/>
            <a:ext cx="955481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Principles of Using ICT in School </a:t>
            </a:r>
          </a:p>
        </p:txBody>
      </p:sp>
      <p:sp>
        <p:nvSpPr>
          <p:cNvPr id="3" name="กล่องข้อความ 2">
            <a:extLst>
              <a:ext uri="{FF2B5EF4-FFF2-40B4-BE49-F238E27FC236}">
                <a16:creationId xmlns:a16="http://schemas.microsoft.com/office/drawing/2014/main" id="{0157F620-317A-78F4-DA4E-BB79BEA78924}"/>
              </a:ext>
            </a:extLst>
          </p:cNvPr>
          <p:cNvSpPr txBox="1"/>
          <p:nvPr/>
        </p:nvSpPr>
        <p:spPr>
          <a:xfrm>
            <a:off x="1696278" y="1696278"/>
            <a:ext cx="4147931" cy="3108543"/>
          </a:xfrm>
          <a:prstGeom prst="rect">
            <a:avLst/>
          </a:prstGeom>
          <a:noFill/>
        </p:spPr>
        <p:txBody>
          <a:bodyPr wrap="square" rtlCol="0">
            <a:sp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Educational problems</a:t>
            </a:r>
          </a:p>
          <a:p>
            <a:pPr marL="514350" indent="-514350">
              <a:buAutoNum type="arabicPeriod"/>
            </a:pPr>
            <a:r>
              <a:rPr lang="en-US" sz="2800" dirty="0">
                <a:latin typeface="Times New Roman" panose="02020603050405020304" pitchFamily="18" charset="0"/>
                <a:cs typeface="Times New Roman" panose="02020603050405020304" pitchFamily="18" charset="0"/>
              </a:rPr>
              <a:t>Added value</a:t>
            </a:r>
          </a:p>
          <a:p>
            <a:pPr marL="514350" indent="-514350">
              <a:buAutoNum type="arabicPeriod"/>
            </a:pPr>
            <a:r>
              <a:rPr lang="en-US" sz="2800" dirty="0">
                <a:latin typeface="Times New Roman" panose="02020603050405020304" pitchFamily="18" charset="0"/>
                <a:cs typeface="Times New Roman" panose="02020603050405020304" pitchFamily="18" charset="0"/>
              </a:rPr>
              <a:t>Sustainability</a:t>
            </a:r>
          </a:p>
          <a:p>
            <a:pPr marL="514350" indent="-514350">
              <a:buAutoNum type="arabicPeriod"/>
            </a:pPr>
            <a:r>
              <a:rPr lang="en-US" sz="2800" dirty="0">
                <a:latin typeface="Times New Roman" panose="02020603050405020304" pitchFamily="18" charset="0"/>
                <a:cs typeface="Times New Roman" panose="02020603050405020304" pitchFamily="18" charset="0"/>
              </a:rPr>
              <a:t>Multiple uses</a:t>
            </a:r>
          </a:p>
          <a:p>
            <a:pPr marL="514350" indent="-514350">
              <a:buAutoNum type="arabicPeriod"/>
            </a:pPr>
            <a:r>
              <a:rPr lang="en-US" sz="2800" dirty="0">
                <a:latin typeface="Times New Roman" panose="02020603050405020304" pitchFamily="18" charset="0"/>
                <a:cs typeface="Times New Roman" panose="02020603050405020304" pitchFamily="18" charset="0"/>
              </a:rPr>
              <a:t>Lowest cost</a:t>
            </a:r>
          </a:p>
          <a:p>
            <a:pPr marL="514350" indent="-514350">
              <a:buAutoNum type="arabicPeriod"/>
            </a:pPr>
            <a:r>
              <a:rPr lang="en-US" sz="2800" dirty="0">
                <a:latin typeface="Times New Roman" panose="02020603050405020304" pitchFamily="18" charset="0"/>
                <a:cs typeface="Times New Roman" panose="02020603050405020304" pitchFamily="18" charset="0"/>
              </a:rPr>
              <a:t>Reliability</a:t>
            </a:r>
          </a:p>
          <a:p>
            <a:pPr marL="514350" indent="-514350">
              <a:buAutoNum type="arabicPeriod"/>
            </a:pPr>
            <a:r>
              <a:rPr lang="en-US" sz="2800" dirty="0">
                <a:latin typeface="Times New Roman" panose="02020603050405020304" pitchFamily="18" charset="0"/>
                <a:cs typeface="Times New Roman" panose="02020603050405020304" pitchFamily="18" charset="0"/>
              </a:rPr>
              <a:t>Ease of use</a:t>
            </a:r>
          </a:p>
        </p:txBody>
      </p:sp>
      <p:sp>
        <p:nvSpPr>
          <p:cNvPr id="4" name="กล่องข้อความ 3">
            <a:extLst>
              <a:ext uri="{FF2B5EF4-FFF2-40B4-BE49-F238E27FC236}">
                <a16:creationId xmlns:a16="http://schemas.microsoft.com/office/drawing/2014/main" id="{AD3227D6-9D44-0D85-B406-E5B699FBA43D}"/>
              </a:ext>
            </a:extLst>
          </p:cNvPr>
          <p:cNvSpPr txBox="1"/>
          <p:nvPr/>
        </p:nvSpPr>
        <p:spPr>
          <a:xfrm>
            <a:off x="1431235" y="5764696"/>
            <a:ext cx="98198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National University of Singapore (January 6, 2012)</a:t>
            </a:r>
          </a:p>
        </p:txBody>
      </p:sp>
      <p:pic>
        <p:nvPicPr>
          <p:cNvPr id="3074" name="Picture 2" descr="ICT Enabled Learning | δάσκαλος">
            <a:extLst>
              <a:ext uri="{FF2B5EF4-FFF2-40B4-BE49-F238E27FC236}">
                <a16:creationId xmlns:a16="http://schemas.microsoft.com/office/drawing/2014/main" id="{529BD82E-F8BD-874D-081D-E12BBF08B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165" y="1661724"/>
            <a:ext cx="4718809" cy="3534552"/>
          </a:xfrm>
          <a:prstGeom prst="rect">
            <a:avLst/>
          </a:prstGeom>
          <a:noFill/>
          <a:extLst>
            <a:ext uri="{909E8E84-426E-40DD-AFC4-6F175D3DCCD1}">
              <a14:hiddenFill xmlns:a14="http://schemas.microsoft.com/office/drawing/2010/main">
                <a:solidFill>
                  <a:srgbClr val="FFFFFF"/>
                </a:solidFill>
              </a14:hiddenFill>
            </a:ext>
          </a:extLst>
        </p:spPr>
      </p:pic>
      <p:sp>
        <p:nvSpPr>
          <p:cNvPr id="6" name="ตัวแทนหมายเลขสไลด์ 5">
            <a:extLst>
              <a:ext uri="{FF2B5EF4-FFF2-40B4-BE49-F238E27FC236}">
                <a16:creationId xmlns:a16="http://schemas.microsoft.com/office/drawing/2014/main" id="{74980740-856B-0B23-1E4E-9C996D355227}"/>
              </a:ext>
            </a:extLst>
          </p:cNvPr>
          <p:cNvSpPr>
            <a:spLocks noGrp="1"/>
          </p:cNvSpPr>
          <p:nvPr>
            <p:ph type="sldNum" sz="quarter" idx="12"/>
          </p:nvPr>
        </p:nvSpPr>
        <p:spPr/>
        <p:txBody>
          <a:bodyPr/>
          <a:lstStyle/>
          <a:p>
            <a:fld id="{B842F729-390E-44E8-9AE0-137119F50AB2}" type="slidenum">
              <a:rPr lang="en-US" smtClean="0"/>
              <a:t>14</a:t>
            </a:fld>
            <a:endParaRPr lang="en-US"/>
          </a:p>
        </p:txBody>
      </p:sp>
    </p:spTree>
    <p:extLst>
      <p:ext uri="{BB962C8B-B14F-4D97-AF65-F5344CB8AC3E}">
        <p14:creationId xmlns:p14="http://schemas.microsoft.com/office/powerpoint/2010/main" val="239775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หมายเลขสไลด์ 2">
            <a:extLst>
              <a:ext uri="{FF2B5EF4-FFF2-40B4-BE49-F238E27FC236}">
                <a16:creationId xmlns:a16="http://schemas.microsoft.com/office/drawing/2014/main" id="{4010B713-0FEC-D405-D5BF-5F04BC70031B}"/>
              </a:ext>
            </a:extLst>
          </p:cNvPr>
          <p:cNvSpPr>
            <a:spLocks noGrp="1"/>
          </p:cNvSpPr>
          <p:nvPr>
            <p:ph type="sldNum" sz="quarter" idx="12"/>
          </p:nvPr>
        </p:nvSpPr>
        <p:spPr/>
        <p:txBody>
          <a:bodyPr/>
          <a:lstStyle/>
          <a:p>
            <a:fld id="{B842F729-390E-44E8-9AE0-137119F50AB2}" type="slidenum">
              <a:rPr lang="en-US" smtClean="0"/>
              <a:t>15</a:t>
            </a:fld>
            <a:endParaRPr lang="en-US"/>
          </a:p>
        </p:txBody>
      </p:sp>
      <p:sp>
        <p:nvSpPr>
          <p:cNvPr id="4" name="กล่องข้อความ 3">
            <a:extLst>
              <a:ext uri="{FF2B5EF4-FFF2-40B4-BE49-F238E27FC236}">
                <a16:creationId xmlns:a16="http://schemas.microsoft.com/office/drawing/2014/main" id="{C59E23D2-64C4-A62E-8A31-397853B43C41}"/>
              </a:ext>
            </a:extLst>
          </p:cNvPr>
          <p:cNvSpPr txBox="1"/>
          <p:nvPr/>
        </p:nvSpPr>
        <p:spPr>
          <a:xfrm>
            <a:off x="1697935" y="1688861"/>
            <a:ext cx="932290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Technology provides additional opportunities for learners to see and interact with mathematical concepts. Students can explore and make discoveries with games, simulations and digital tools.</a:t>
            </a:r>
          </a:p>
        </p:txBody>
      </p:sp>
      <p:sp>
        <p:nvSpPr>
          <p:cNvPr id="5" name="กล่องข้อความ 4">
            <a:extLst>
              <a:ext uri="{FF2B5EF4-FFF2-40B4-BE49-F238E27FC236}">
                <a16:creationId xmlns:a16="http://schemas.microsoft.com/office/drawing/2014/main" id="{730C4221-360E-564C-777B-4F39A78BF617}"/>
              </a:ext>
            </a:extLst>
          </p:cNvPr>
          <p:cNvSpPr txBox="1"/>
          <p:nvPr/>
        </p:nvSpPr>
        <p:spPr>
          <a:xfrm>
            <a:off x="1779104" y="705678"/>
            <a:ext cx="9881084"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Innovation and Technology in Math Class</a:t>
            </a:r>
          </a:p>
        </p:txBody>
      </p:sp>
      <p:sp>
        <p:nvSpPr>
          <p:cNvPr id="7" name="กล่องข้อความ 6">
            <a:extLst>
              <a:ext uri="{FF2B5EF4-FFF2-40B4-BE49-F238E27FC236}">
                <a16:creationId xmlns:a16="http://schemas.microsoft.com/office/drawing/2014/main" id="{226EAC1C-E505-4AB5-4B28-2B4EDB3D82FD}"/>
              </a:ext>
            </a:extLst>
          </p:cNvPr>
          <p:cNvSpPr txBox="1"/>
          <p:nvPr/>
        </p:nvSpPr>
        <p:spPr>
          <a:xfrm>
            <a:off x="1679713" y="3013501"/>
            <a:ext cx="877625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teachers should </a:t>
            </a:r>
            <a:r>
              <a:rPr lang="en-US" sz="2400" dirty="0">
                <a:solidFill>
                  <a:srgbClr val="FF0000"/>
                </a:solidFill>
                <a:latin typeface="Times New Roman" panose="02020603050405020304" pitchFamily="18" charset="0"/>
                <a:cs typeface="Times New Roman" panose="02020603050405020304" pitchFamily="18" charset="0"/>
              </a:rPr>
              <a:t>produce very good teaching materials, and very innovative teaching ideas to engage the students in the classrooms</a:t>
            </a:r>
            <a:r>
              <a:rPr lang="en-US" sz="2400" dirty="0">
                <a:latin typeface="Times New Roman" panose="02020603050405020304" pitchFamily="18" charset="0"/>
                <a:cs typeface="Times New Roman" panose="02020603050405020304" pitchFamily="18" charset="0"/>
              </a:rPr>
              <a:t>.</a:t>
            </a:r>
          </a:p>
        </p:txBody>
      </p:sp>
      <p:pic>
        <p:nvPicPr>
          <p:cNvPr id="9" name="รูปภาพ 8">
            <a:extLst>
              <a:ext uri="{FF2B5EF4-FFF2-40B4-BE49-F238E27FC236}">
                <a16:creationId xmlns:a16="http://schemas.microsoft.com/office/drawing/2014/main" id="{C6E8DA28-26CA-D9F7-1091-D660AA4D0FA4}"/>
              </a:ext>
            </a:extLst>
          </p:cNvPr>
          <p:cNvPicPr>
            <a:picLocks noChangeAspect="1"/>
          </p:cNvPicPr>
          <p:nvPr/>
        </p:nvPicPr>
        <p:blipFill rotWithShape="1">
          <a:blip r:embed="rId2"/>
          <a:srcRect l="18750" t="24625" r="20109" b="13479"/>
          <a:stretch/>
        </p:blipFill>
        <p:spPr>
          <a:xfrm>
            <a:off x="4343400" y="4183294"/>
            <a:ext cx="3229033" cy="1838739"/>
          </a:xfrm>
          <a:prstGeom prst="rect">
            <a:avLst/>
          </a:prstGeom>
        </p:spPr>
      </p:pic>
      <p:sp>
        <p:nvSpPr>
          <p:cNvPr id="10" name="กล่องข้อความ 9">
            <a:extLst>
              <a:ext uri="{FF2B5EF4-FFF2-40B4-BE49-F238E27FC236}">
                <a16:creationId xmlns:a16="http://schemas.microsoft.com/office/drawing/2014/main" id="{B8626BBB-4900-20C9-0274-3A5123306FF0}"/>
              </a:ext>
            </a:extLst>
          </p:cNvPr>
          <p:cNvSpPr txBox="1"/>
          <p:nvPr/>
        </p:nvSpPr>
        <p:spPr>
          <a:xfrm>
            <a:off x="1779104" y="6152322"/>
            <a:ext cx="8428383"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https://www.edutopia.org/video/singapores-21st-century-teaching-strategies-education-everywhere-series</a:t>
            </a:r>
          </a:p>
        </p:txBody>
      </p:sp>
    </p:spTree>
    <p:extLst>
      <p:ext uri="{BB962C8B-B14F-4D97-AF65-F5344CB8AC3E}">
        <p14:creationId xmlns:p14="http://schemas.microsoft.com/office/powerpoint/2010/main" val="14633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หมายเลขสไลด์ 2">
            <a:extLst>
              <a:ext uri="{FF2B5EF4-FFF2-40B4-BE49-F238E27FC236}">
                <a16:creationId xmlns:a16="http://schemas.microsoft.com/office/drawing/2014/main" id="{41BC8FEC-6353-E6D4-C4D2-29BF0DE1DCBB}"/>
              </a:ext>
            </a:extLst>
          </p:cNvPr>
          <p:cNvSpPr>
            <a:spLocks noGrp="1"/>
          </p:cNvSpPr>
          <p:nvPr>
            <p:ph type="sldNum" sz="quarter" idx="12"/>
          </p:nvPr>
        </p:nvSpPr>
        <p:spPr/>
        <p:txBody>
          <a:bodyPr/>
          <a:lstStyle/>
          <a:p>
            <a:fld id="{B842F729-390E-44E8-9AE0-137119F50AB2}" type="slidenum">
              <a:rPr lang="en-US" smtClean="0"/>
              <a:t>16</a:t>
            </a:fld>
            <a:endParaRPr lang="en-US"/>
          </a:p>
        </p:txBody>
      </p:sp>
      <p:sp>
        <p:nvSpPr>
          <p:cNvPr id="4" name="กล่องข้อความ 3">
            <a:extLst>
              <a:ext uri="{FF2B5EF4-FFF2-40B4-BE49-F238E27FC236}">
                <a16:creationId xmlns:a16="http://schemas.microsoft.com/office/drawing/2014/main" id="{1C976AF5-0635-6014-270A-CD6788EA8093}"/>
              </a:ext>
            </a:extLst>
          </p:cNvPr>
          <p:cNvSpPr txBox="1"/>
          <p:nvPr/>
        </p:nvSpPr>
        <p:spPr>
          <a:xfrm>
            <a:off x="1779104" y="705678"/>
            <a:ext cx="9881084"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Innovation and Technology in Math Class (cont.)</a:t>
            </a:r>
          </a:p>
        </p:txBody>
      </p:sp>
      <p:sp>
        <p:nvSpPr>
          <p:cNvPr id="5" name="กล่องข้อความ 4">
            <a:extLst>
              <a:ext uri="{FF2B5EF4-FFF2-40B4-BE49-F238E27FC236}">
                <a16:creationId xmlns:a16="http://schemas.microsoft.com/office/drawing/2014/main" id="{C03CB6E1-77DD-6067-B535-EA0913E68471}"/>
              </a:ext>
            </a:extLst>
          </p:cNvPr>
          <p:cNvSpPr txBox="1"/>
          <p:nvPr/>
        </p:nvSpPr>
        <p:spPr>
          <a:xfrm>
            <a:off x="1659834" y="1490008"/>
            <a:ext cx="9094305"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Today, knowledge is no more a monopoly among the teachers. Because students can get knowledge from a myriad of sources. And hence, the role of </a:t>
            </a:r>
            <a:r>
              <a:rPr lang="en-US" sz="2400" dirty="0">
                <a:solidFill>
                  <a:srgbClr val="FF0000"/>
                </a:solidFill>
                <a:latin typeface="Times New Roman" panose="02020603050405020304" pitchFamily="18" charset="0"/>
                <a:cs typeface="Times New Roman" panose="02020603050405020304" pitchFamily="18" charset="0"/>
              </a:rPr>
              <a:t>the teacher today is facilitation</a:t>
            </a:r>
            <a:r>
              <a:rPr lang="en-US" sz="2400" dirty="0">
                <a:latin typeface="Times New Roman" panose="02020603050405020304" pitchFamily="18" charset="0"/>
                <a:cs typeface="Times New Roman" panose="02020603050405020304" pitchFamily="18" charset="0"/>
              </a:rPr>
              <a:t>. That means facilitate students </a:t>
            </a:r>
            <a:r>
              <a:rPr lang="en-US" sz="2400" dirty="0">
                <a:solidFill>
                  <a:srgbClr val="FF0000"/>
                </a:solidFill>
                <a:latin typeface="Times New Roman" panose="02020603050405020304" pitchFamily="18" charset="0"/>
                <a:cs typeface="Times New Roman" panose="02020603050405020304" pitchFamily="18" charset="0"/>
              </a:rPr>
              <a:t>where they could get the right knowledge, how they could synthesize things, how they could discern the information that they get</a:t>
            </a:r>
            <a:r>
              <a:rPr lang="en-US" sz="2400" dirty="0">
                <a:latin typeface="Times New Roman" panose="02020603050405020304" pitchFamily="18" charset="0"/>
                <a:cs typeface="Times New Roman" panose="02020603050405020304" pitchFamily="18" charset="0"/>
              </a:rPr>
              <a:t>.</a:t>
            </a:r>
          </a:p>
        </p:txBody>
      </p:sp>
      <p:sp>
        <p:nvSpPr>
          <p:cNvPr id="6" name="กล่องข้อความ 5">
            <a:extLst>
              <a:ext uri="{FF2B5EF4-FFF2-40B4-BE49-F238E27FC236}">
                <a16:creationId xmlns:a16="http://schemas.microsoft.com/office/drawing/2014/main" id="{15A78789-7FDE-9262-0B21-F88FB5DE4499}"/>
              </a:ext>
            </a:extLst>
          </p:cNvPr>
          <p:cNvSpPr txBox="1"/>
          <p:nvPr/>
        </p:nvSpPr>
        <p:spPr>
          <a:xfrm>
            <a:off x="1779104" y="6152322"/>
            <a:ext cx="8428383"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https://www.edutopia.org/video/singapores-21st-century-teaching-strategies-education-everywhere-series</a:t>
            </a:r>
          </a:p>
        </p:txBody>
      </p:sp>
      <p:pic>
        <p:nvPicPr>
          <p:cNvPr id="8" name="รูปภาพ 7">
            <a:extLst>
              <a:ext uri="{FF2B5EF4-FFF2-40B4-BE49-F238E27FC236}">
                <a16:creationId xmlns:a16="http://schemas.microsoft.com/office/drawing/2014/main" id="{EE4FE127-F450-9198-1AA6-744772A63FD0}"/>
              </a:ext>
            </a:extLst>
          </p:cNvPr>
          <p:cNvPicPr>
            <a:picLocks noChangeAspect="1"/>
          </p:cNvPicPr>
          <p:nvPr/>
        </p:nvPicPr>
        <p:blipFill rotWithShape="1">
          <a:blip r:embed="rId2"/>
          <a:srcRect l="19158" t="24783" r="20679" b="14203"/>
          <a:stretch/>
        </p:blipFill>
        <p:spPr>
          <a:xfrm>
            <a:off x="1799776" y="3702326"/>
            <a:ext cx="3815632" cy="2176669"/>
          </a:xfrm>
          <a:prstGeom prst="rect">
            <a:avLst/>
          </a:prstGeom>
        </p:spPr>
      </p:pic>
      <p:pic>
        <p:nvPicPr>
          <p:cNvPr id="10" name="รูปภาพ 9">
            <a:extLst>
              <a:ext uri="{FF2B5EF4-FFF2-40B4-BE49-F238E27FC236}">
                <a16:creationId xmlns:a16="http://schemas.microsoft.com/office/drawing/2014/main" id="{0B9501C2-31C1-43DA-0CC6-01BC710E4F9C}"/>
              </a:ext>
            </a:extLst>
          </p:cNvPr>
          <p:cNvPicPr>
            <a:picLocks noChangeAspect="1"/>
          </p:cNvPicPr>
          <p:nvPr/>
        </p:nvPicPr>
        <p:blipFill rotWithShape="1">
          <a:blip r:embed="rId3"/>
          <a:srcRect l="19076" t="25797" r="20353" b="14275"/>
          <a:stretch/>
        </p:blipFill>
        <p:spPr>
          <a:xfrm>
            <a:off x="6296327" y="3702325"/>
            <a:ext cx="3911160" cy="2176669"/>
          </a:xfrm>
          <a:prstGeom prst="rect">
            <a:avLst/>
          </a:prstGeom>
        </p:spPr>
      </p:pic>
    </p:spTree>
    <p:extLst>
      <p:ext uri="{BB962C8B-B14F-4D97-AF65-F5344CB8AC3E}">
        <p14:creationId xmlns:p14="http://schemas.microsoft.com/office/powerpoint/2010/main" val="408275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หมายเลขสไลด์ 2">
            <a:extLst>
              <a:ext uri="{FF2B5EF4-FFF2-40B4-BE49-F238E27FC236}">
                <a16:creationId xmlns:a16="http://schemas.microsoft.com/office/drawing/2014/main" id="{7309DC0E-E6BC-984C-7798-14E9A6165E75}"/>
              </a:ext>
            </a:extLst>
          </p:cNvPr>
          <p:cNvSpPr>
            <a:spLocks noGrp="1"/>
          </p:cNvSpPr>
          <p:nvPr>
            <p:ph type="sldNum" sz="quarter" idx="12"/>
          </p:nvPr>
        </p:nvSpPr>
        <p:spPr/>
        <p:txBody>
          <a:bodyPr/>
          <a:lstStyle/>
          <a:p>
            <a:fld id="{B842F729-390E-44E8-9AE0-137119F50AB2}" type="slidenum">
              <a:rPr lang="en-US" smtClean="0"/>
              <a:t>17</a:t>
            </a:fld>
            <a:endParaRPr lang="en-US"/>
          </a:p>
        </p:txBody>
      </p:sp>
      <p:sp>
        <p:nvSpPr>
          <p:cNvPr id="4" name="กล่องข้อความ 3">
            <a:extLst>
              <a:ext uri="{FF2B5EF4-FFF2-40B4-BE49-F238E27FC236}">
                <a16:creationId xmlns:a16="http://schemas.microsoft.com/office/drawing/2014/main" id="{92B33567-722A-38EC-DF65-C366A860BCD2}"/>
              </a:ext>
            </a:extLst>
          </p:cNvPr>
          <p:cNvSpPr txBox="1"/>
          <p:nvPr/>
        </p:nvSpPr>
        <p:spPr>
          <a:xfrm>
            <a:off x="1401418" y="1510748"/>
            <a:ext cx="98298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Students could ask questions at the same time, and the teacher could see their thinking on the technology tool that they use. And kids get more excited, because they are using the tools that they are very, very good in using. Not just a pen and pencil.</a:t>
            </a:r>
          </a:p>
        </p:txBody>
      </p:sp>
      <p:sp>
        <p:nvSpPr>
          <p:cNvPr id="5" name="กล่องข้อความ 4">
            <a:extLst>
              <a:ext uri="{FF2B5EF4-FFF2-40B4-BE49-F238E27FC236}">
                <a16:creationId xmlns:a16="http://schemas.microsoft.com/office/drawing/2014/main" id="{00C62C78-0EDD-EE28-C413-5BC7F175105A}"/>
              </a:ext>
            </a:extLst>
          </p:cNvPr>
          <p:cNvSpPr txBox="1"/>
          <p:nvPr/>
        </p:nvSpPr>
        <p:spPr>
          <a:xfrm>
            <a:off x="1779104" y="741330"/>
            <a:ext cx="9881084"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Innovation and Technology in Math Class (cont.)</a:t>
            </a:r>
          </a:p>
        </p:txBody>
      </p:sp>
      <p:sp>
        <p:nvSpPr>
          <p:cNvPr id="6" name="กล่องข้อความ 5">
            <a:extLst>
              <a:ext uri="{FF2B5EF4-FFF2-40B4-BE49-F238E27FC236}">
                <a16:creationId xmlns:a16="http://schemas.microsoft.com/office/drawing/2014/main" id="{8BDD3D30-17DD-3ADA-8973-ADEEC7D29286}"/>
              </a:ext>
            </a:extLst>
          </p:cNvPr>
          <p:cNvSpPr txBox="1"/>
          <p:nvPr/>
        </p:nvSpPr>
        <p:spPr>
          <a:xfrm>
            <a:off x="2017643" y="5913783"/>
            <a:ext cx="8428383"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https://www.edutopia.org/video/singapores-21st-century-teaching-strategies-education-everywhere-series</a:t>
            </a:r>
          </a:p>
        </p:txBody>
      </p:sp>
      <p:pic>
        <p:nvPicPr>
          <p:cNvPr id="8" name="รูปภาพ 7">
            <a:extLst>
              <a:ext uri="{FF2B5EF4-FFF2-40B4-BE49-F238E27FC236}">
                <a16:creationId xmlns:a16="http://schemas.microsoft.com/office/drawing/2014/main" id="{D9B20531-618E-0DA6-95BC-E32CF1E9EFB4}"/>
              </a:ext>
            </a:extLst>
          </p:cNvPr>
          <p:cNvPicPr>
            <a:picLocks noChangeAspect="1"/>
          </p:cNvPicPr>
          <p:nvPr/>
        </p:nvPicPr>
        <p:blipFill rotWithShape="1">
          <a:blip r:embed="rId2"/>
          <a:srcRect l="18669" t="25073" r="19864" b="13767"/>
          <a:stretch/>
        </p:blipFill>
        <p:spPr>
          <a:xfrm>
            <a:off x="4034345" y="3239147"/>
            <a:ext cx="4563946" cy="2554357"/>
          </a:xfrm>
          <a:prstGeom prst="rect">
            <a:avLst/>
          </a:prstGeom>
        </p:spPr>
      </p:pic>
    </p:spTree>
    <p:extLst>
      <p:ext uri="{BB962C8B-B14F-4D97-AF65-F5344CB8AC3E}">
        <p14:creationId xmlns:p14="http://schemas.microsoft.com/office/powerpoint/2010/main" val="216878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หมายเลขสไลด์ 2">
            <a:extLst>
              <a:ext uri="{FF2B5EF4-FFF2-40B4-BE49-F238E27FC236}">
                <a16:creationId xmlns:a16="http://schemas.microsoft.com/office/drawing/2014/main" id="{1CCBDBAD-B3B1-632B-6C58-DFDEBA5121BE}"/>
              </a:ext>
            </a:extLst>
          </p:cNvPr>
          <p:cNvSpPr>
            <a:spLocks noGrp="1"/>
          </p:cNvSpPr>
          <p:nvPr>
            <p:ph type="sldNum" sz="quarter" idx="12"/>
          </p:nvPr>
        </p:nvSpPr>
        <p:spPr/>
        <p:txBody>
          <a:bodyPr/>
          <a:lstStyle/>
          <a:p>
            <a:fld id="{B842F729-390E-44E8-9AE0-137119F50AB2}" type="slidenum">
              <a:rPr lang="en-US" smtClean="0"/>
              <a:t>18</a:t>
            </a:fld>
            <a:endParaRPr lang="en-US"/>
          </a:p>
        </p:txBody>
      </p:sp>
      <p:sp>
        <p:nvSpPr>
          <p:cNvPr id="6" name="กล่องข้อความ 5">
            <a:extLst>
              <a:ext uri="{FF2B5EF4-FFF2-40B4-BE49-F238E27FC236}">
                <a16:creationId xmlns:a16="http://schemas.microsoft.com/office/drawing/2014/main" id="{25BFFCD2-ABBA-B5E6-E00C-E2DA5A7FF266}"/>
              </a:ext>
            </a:extLst>
          </p:cNvPr>
          <p:cNvSpPr txBox="1"/>
          <p:nvPr/>
        </p:nvSpPr>
        <p:spPr>
          <a:xfrm>
            <a:off x="1618421" y="1411357"/>
            <a:ext cx="8955157"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world has changed. And teaching cannot stay stagnant. So the teachers recognize the fact that they cannot teach the same way that they are taught ten/twenty years ago. That they have to be </a:t>
            </a:r>
            <a:r>
              <a:rPr lang="en-US" sz="2400" dirty="0">
                <a:solidFill>
                  <a:srgbClr val="FF0000"/>
                </a:solidFill>
                <a:latin typeface="Times New Roman" panose="02020603050405020304" pitchFamily="18" charset="0"/>
                <a:cs typeface="Times New Roman" panose="02020603050405020304" pitchFamily="18" charset="0"/>
              </a:rPr>
              <a:t>very adaptive in their matters</a:t>
            </a:r>
            <a:r>
              <a:rPr lang="en-US" sz="2400" dirty="0">
                <a:latin typeface="Times New Roman" panose="02020603050405020304" pitchFamily="18" charset="0"/>
                <a:cs typeface="Times New Roman" panose="02020603050405020304" pitchFamily="18" charset="0"/>
              </a:rPr>
              <a:t>. And when they do that well, they know they're going to engage the kids. And when you </a:t>
            </a:r>
            <a:r>
              <a:rPr lang="en-US" sz="2400" dirty="0">
                <a:solidFill>
                  <a:srgbClr val="FF0000"/>
                </a:solidFill>
                <a:latin typeface="Times New Roman" panose="02020603050405020304" pitchFamily="18" charset="0"/>
                <a:cs typeface="Times New Roman" panose="02020603050405020304" pitchFamily="18" charset="0"/>
              </a:rPr>
              <a:t>engage the kids, that is where real learning takes place</a:t>
            </a:r>
            <a:r>
              <a:rPr lang="en-US" sz="2400" dirty="0">
                <a:latin typeface="Times New Roman" panose="02020603050405020304" pitchFamily="18" charset="0"/>
                <a:cs typeface="Times New Roman" panose="02020603050405020304" pitchFamily="18" charset="0"/>
              </a:rPr>
              <a:t>.</a:t>
            </a:r>
          </a:p>
        </p:txBody>
      </p:sp>
      <p:sp>
        <p:nvSpPr>
          <p:cNvPr id="7" name="กล่องข้อความ 6">
            <a:extLst>
              <a:ext uri="{FF2B5EF4-FFF2-40B4-BE49-F238E27FC236}">
                <a16:creationId xmlns:a16="http://schemas.microsoft.com/office/drawing/2014/main" id="{D71493FD-62DA-B49C-E39F-AE0E22CD0AAC}"/>
              </a:ext>
            </a:extLst>
          </p:cNvPr>
          <p:cNvSpPr txBox="1"/>
          <p:nvPr/>
        </p:nvSpPr>
        <p:spPr>
          <a:xfrm>
            <a:off x="1699591" y="647178"/>
            <a:ext cx="9881084"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Innovation and Technology in Math Class (cont.)</a:t>
            </a:r>
          </a:p>
        </p:txBody>
      </p:sp>
      <p:sp>
        <p:nvSpPr>
          <p:cNvPr id="8" name="กล่องข้อความ 7">
            <a:extLst>
              <a:ext uri="{FF2B5EF4-FFF2-40B4-BE49-F238E27FC236}">
                <a16:creationId xmlns:a16="http://schemas.microsoft.com/office/drawing/2014/main" id="{E542AAA2-08D8-EF3F-EA5E-E7A2C464D021}"/>
              </a:ext>
            </a:extLst>
          </p:cNvPr>
          <p:cNvSpPr txBox="1"/>
          <p:nvPr/>
        </p:nvSpPr>
        <p:spPr>
          <a:xfrm>
            <a:off x="2017643" y="5913783"/>
            <a:ext cx="8428383"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https://www.edutopia.org/video/singapores-21st-century-teaching-strategies-education-everywhere-series</a:t>
            </a:r>
          </a:p>
        </p:txBody>
      </p:sp>
      <p:pic>
        <p:nvPicPr>
          <p:cNvPr id="10" name="รูปภาพ 9">
            <a:extLst>
              <a:ext uri="{FF2B5EF4-FFF2-40B4-BE49-F238E27FC236}">
                <a16:creationId xmlns:a16="http://schemas.microsoft.com/office/drawing/2014/main" id="{9EAB4E12-D1D2-4141-3F4D-CFC8EC3399FA}"/>
              </a:ext>
            </a:extLst>
          </p:cNvPr>
          <p:cNvPicPr>
            <a:picLocks noChangeAspect="1"/>
          </p:cNvPicPr>
          <p:nvPr/>
        </p:nvPicPr>
        <p:blipFill rotWithShape="1">
          <a:blip r:embed="rId2"/>
          <a:srcRect l="18832" t="11487" r="20271" b="28261"/>
          <a:stretch/>
        </p:blipFill>
        <p:spPr>
          <a:xfrm>
            <a:off x="2136912" y="3837529"/>
            <a:ext cx="3250269" cy="1808922"/>
          </a:xfrm>
          <a:prstGeom prst="rect">
            <a:avLst/>
          </a:prstGeom>
        </p:spPr>
      </p:pic>
      <p:pic>
        <p:nvPicPr>
          <p:cNvPr id="12" name="รูปภาพ 11">
            <a:extLst>
              <a:ext uri="{FF2B5EF4-FFF2-40B4-BE49-F238E27FC236}">
                <a16:creationId xmlns:a16="http://schemas.microsoft.com/office/drawing/2014/main" id="{B9C4B68E-D110-F67E-9393-1A5EC7FD78FA}"/>
              </a:ext>
            </a:extLst>
          </p:cNvPr>
          <p:cNvPicPr>
            <a:picLocks noChangeAspect="1"/>
          </p:cNvPicPr>
          <p:nvPr/>
        </p:nvPicPr>
        <p:blipFill rotWithShape="1">
          <a:blip r:embed="rId3"/>
          <a:srcRect l="18750" t="11487" r="20027" b="27681"/>
          <a:stretch/>
        </p:blipFill>
        <p:spPr>
          <a:xfrm>
            <a:off x="6416145" y="3719681"/>
            <a:ext cx="3473290" cy="1941247"/>
          </a:xfrm>
          <a:prstGeom prst="rect">
            <a:avLst/>
          </a:prstGeom>
        </p:spPr>
      </p:pic>
    </p:spTree>
    <p:extLst>
      <p:ext uri="{BB962C8B-B14F-4D97-AF65-F5344CB8AC3E}">
        <p14:creationId xmlns:p14="http://schemas.microsoft.com/office/powerpoint/2010/main" val="177112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53F687AE-F546-83E1-A9E9-D312CD33627C}"/>
              </a:ext>
            </a:extLst>
          </p:cNvPr>
          <p:cNvSpPr txBox="1"/>
          <p:nvPr/>
        </p:nvSpPr>
        <p:spPr>
          <a:xfrm>
            <a:off x="1789043" y="715617"/>
            <a:ext cx="8666922"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Assignment</a:t>
            </a:r>
          </a:p>
        </p:txBody>
      </p:sp>
      <p:sp>
        <p:nvSpPr>
          <p:cNvPr id="3" name="กล่องข้อความ 2">
            <a:extLst>
              <a:ext uri="{FF2B5EF4-FFF2-40B4-BE49-F238E27FC236}">
                <a16:creationId xmlns:a16="http://schemas.microsoft.com/office/drawing/2014/main" id="{1BCBAE1E-2454-5E8C-56D3-8E85BCFB72F6}"/>
              </a:ext>
            </a:extLst>
          </p:cNvPr>
          <p:cNvSpPr txBox="1"/>
          <p:nvPr/>
        </p:nvSpPr>
        <p:spPr>
          <a:xfrm>
            <a:off x="1441173" y="1613525"/>
            <a:ext cx="913074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Watch on the suggested YouTube </a:t>
            </a:r>
          </a:p>
          <a:p>
            <a:r>
              <a:rPr lang="en-US" sz="2800" dirty="0">
                <a:latin typeface="Times New Roman" panose="02020603050405020304" pitchFamily="18" charset="0"/>
                <a:cs typeface="Times New Roman" panose="02020603050405020304" pitchFamily="18" charset="0"/>
              </a:rPr>
              <a:t>https://www.texthelp.com/resources/blog/what-are-the-benefits-of-using-technology-for-math/</a:t>
            </a:r>
          </a:p>
        </p:txBody>
      </p:sp>
      <p:sp>
        <p:nvSpPr>
          <p:cNvPr id="4" name="กล่องข้อความ 3">
            <a:extLst>
              <a:ext uri="{FF2B5EF4-FFF2-40B4-BE49-F238E27FC236}">
                <a16:creationId xmlns:a16="http://schemas.microsoft.com/office/drawing/2014/main" id="{0C7B8FA1-F61B-E642-AB9F-0AA995F53358}"/>
              </a:ext>
            </a:extLst>
          </p:cNvPr>
          <p:cNvSpPr txBox="1"/>
          <p:nvPr/>
        </p:nvSpPr>
        <p:spPr>
          <a:xfrm>
            <a:off x="1311579" y="3392562"/>
            <a:ext cx="10048847"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Topics for submission: (via E-mail Chaweewan.ka@ssru.ac.th)</a:t>
            </a:r>
          </a:p>
          <a:p>
            <a:r>
              <a:rPr lang="en-US" sz="2800" dirty="0">
                <a:solidFill>
                  <a:srgbClr val="FF0000"/>
                </a:solidFill>
                <a:latin typeface="Times New Roman" panose="02020603050405020304" pitchFamily="18" charset="0"/>
                <a:cs typeface="Times New Roman" panose="02020603050405020304" pitchFamily="18" charset="0"/>
              </a:rPr>
              <a:t>Connect Math Concepts to the Real Word</a:t>
            </a:r>
            <a:r>
              <a:rPr lang="en-US" sz="2800" dirty="0">
                <a:latin typeface="Times New Roman" panose="02020603050405020304" pitchFamily="18" charset="0"/>
                <a:cs typeface="Times New Roman" panose="02020603050405020304" pitchFamily="18" charset="0"/>
              </a:rPr>
              <a:t>: </a:t>
            </a:r>
          </a:p>
          <a:p>
            <a:pPr marL="514350" indent="-514350">
              <a:buAutoNum type="arabicPeriod"/>
            </a:pPr>
            <a:r>
              <a:rPr lang="en-US" sz="2800" dirty="0">
                <a:latin typeface="Times New Roman" panose="02020603050405020304" pitchFamily="18" charset="0"/>
                <a:cs typeface="Times New Roman" panose="02020603050405020304" pitchFamily="18" charset="0"/>
              </a:rPr>
              <a:t>Title : (at 0:01/1:40) ……………………………..</a:t>
            </a:r>
          </a:p>
          <a:p>
            <a:pPr marL="514350" indent="-514350">
              <a:buAutoNum type="arabicPeriod"/>
            </a:pPr>
            <a:r>
              <a:rPr lang="en-US" sz="2800" dirty="0">
                <a:latin typeface="Times New Roman" panose="02020603050405020304" pitchFamily="18" charset="0"/>
                <a:cs typeface="Times New Roman" panose="02020603050405020304" pitchFamily="18" charset="0"/>
              </a:rPr>
              <a:t>List of </a:t>
            </a:r>
            <a:r>
              <a:rPr lang="en-US" sz="2800" b="1" u="sng" dirty="0">
                <a:latin typeface="Times New Roman" panose="02020603050405020304" pitchFamily="18" charset="0"/>
                <a:cs typeface="Times New Roman" panose="02020603050405020304" pitchFamily="18" charset="0"/>
              </a:rPr>
              <a:t>two cheese brands and price</a:t>
            </a:r>
            <a:r>
              <a:rPr lang="en-US" sz="2800" dirty="0">
                <a:latin typeface="Times New Roman" panose="02020603050405020304" pitchFamily="18" charset="0"/>
                <a:cs typeface="Times New Roman" panose="02020603050405020304" pitchFamily="18" charset="0"/>
              </a:rPr>
              <a:t> used in the VDO</a:t>
            </a:r>
          </a:p>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(at 0:14/1:40) “sharp cheddar cheese” low price! $2.99.</a:t>
            </a:r>
          </a:p>
          <a:p>
            <a:r>
              <a:rPr lang="en-US" sz="2800" dirty="0">
                <a:latin typeface="Times New Roman" panose="02020603050405020304" pitchFamily="18" charset="0"/>
                <a:cs typeface="Times New Roman" panose="02020603050405020304" pitchFamily="18" charset="0"/>
              </a:rPr>
              <a:t>3. Which one is cheaper?  Explain (in Thai).</a:t>
            </a:r>
          </a:p>
        </p:txBody>
      </p:sp>
      <p:sp>
        <p:nvSpPr>
          <p:cNvPr id="6" name="ตัวแทนหมายเลขสไลด์ 5">
            <a:extLst>
              <a:ext uri="{FF2B5EF4-FFF2-40B4-BE49-F238E27FC236}">
                <a16:creationId xmlns:a16="http://schemas.microsoft.com/office/drawing/2014/main" id="{6093592F-1DE1-5743-11A3-1448CC83F72B}"/>
              </a:ext>
            </a:extLst>
          </p:cNvPr>
          <p:cNvSpPr>
            <a:spLocks noGrp="1"/>
          </p:cNvSpPr>
          <p:nvPr>
            <p:ph type="sldNum" sz="quarter" idx="12"/>
          </p:nvPr>
        </p:nvSpPr>
        <p:spPr/>
        <p:txBody>
          <a:bodyPr/>
          <a:lstStyle/>
          <a:p>
            <a:fld id="{B842F729-390E-44E8-9AE0-137119F50AB2}" type="slidenum">
              <a:rPr lang="en-US" smtClean="0"/>
              <a:t>19</a:t>
            </a:fld>
            <a:endParaRPr lang="en-US"/>
          </a:p>
        </p:txBody>
      </p:sp>
    </p:spTree>
    <p:extLst>
      <p:ext uri="{BB962C8B-B14F-4D97-AF65-F5344CB8AC3E}">
        <p14:creationId xmlns:p14="http://schemas.microsoft.com/office/powerpoint/2010/main" val="155060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47BF34B1-1EFC-4E4C-1A3F-7E464FDAAD57}"/>
              </a:ext>
            </a:extLst>
          </p:cNvPr>
          <p:cNvSpPr txBox="1"/>
          <p:nvPr/>
        </p:nvSpPr>
        <p:spPr>
          <a:xfrm>
            <a:off x="1775791" y="649357"/>
            <a:ext cx="895847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Technological Pedagogical Content Knowledge</a:t>
            </a:r>
          </a:p>
        </p:txBody>
      </p:sp>
      <p:sp>
        <p:nvSpPr>
          <p:cNvPr id="3" name="กล่องข้อความ 2">
            <a:extLst>
              <a:ext uri="{FF2B5EF4-FFF2-40B4-BE49-F238E27FC236}">
                <a16:creationId xmlns:a16="http://schemas.microsoft.com/office/drawing/2014/main" id="{7768A943-447D-F5BA-AED1-328B4B1D53C3}"/>
              </a:ext>
            </a:extLst>
          </p:cNvPr>
          <p:cNvSpPr txBox="1"/>
          <p:nvPr/>
        </p:nvSpPr>
        <p:spPr>
          <a:xfrm>
            <a:off x="1775791" y="1470991"/>
            <a:ext cx="5128592"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technological pedagogical content knowledge framework describes the kinds of knowledge required by teachers for the successful integration of technology in teaching. It suggests that teachers need to know about the intersections of technology, pedagogy, and content. </a:t>
            </a:r>
          </a:p>
        </p:txBody>
      </p:sp>
      <p:sp>
        <p:nvSpPr>
          <p:cNvPr id="4" name="กล่องข้อความ 3">
            <a:extLst>
              <a:ext uri="{FF2B5EF4-FFF2-40B4-BE49-F238E27FC236}">
                <a16:creationId xmlns:a16="http://schemas.microsoft.com/office/drawing/2014/main" id="{1D45E587-B4B6-8B9F-2E0B-DB6F3FEFEE83}"/>
              </a:ext>
            </a:extLst>
          </p:cNvPr>
          <p:cNvSpPr txBox="1"/>
          <p:nvPr/>
        </p:nvSpPr>
        <p:spPr>
          <a:xfrm>
            <a:off x="1775791" y="6109252"/>
            <a:ext cx="895847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https://en.wikipedia.org/wiki/Technological_pedagogical_content_knowledge</a:t>
            </a:r>
          </a:p>
        </p:txBody>
      </p:sp>
      <p:pic>
        <p:nvPicPr>
          <p:cNvPr id="4098" name="Picture 2" descr="TPACK - Integrating Technology in Music">
            <a:extLst>
              <a:ext uri="{FF2B5EF4-FFF2-40B4-BE49-F238E27FC236}">
                <a16:creationId xmlns:a16="http://schemas.microsoft.com/office/drawing/2014/main" id="{39B27770-F47F-CF20-499B-9A6B6E9E4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383" y="1470992"/>
            <a:ext cx="4913760" cy="3970318"/>
          </a:xfrm>
          <a:prstGeom prst="rect">
            <a:avLst/>
          </a:prstGeom>
          <a:noFill/>
          <a:extLst>
            <a:ext uri="{909E8E84-426E-40DD-AFC4-6F175D3DCCD1}">
              <a14:hiddenFill xmlns:a14="http://schemas.microsoft.com/office/drawing/2010/main">
                <a:solidFill>
                  <a:srgbClr val="FFFFFF"/>
                </a:solidFill>
              </a14:hiddenFill>
            </a:ext>
          </a:extLst>
        </p:spPr>
      </p:pic>
      <p:sp>
        <p:nvSpPr>
          <p:cNvPr id="6" name="ตัวแทนหมายเลขสไลด์ 5">
            <a:extLst>
              <a:ext uri="{FF2B5EF4-FFF2-40B4-BE49-F238E27FC236}">
                <a16:creationId xmlns:a16="http://schemas.microsoft.com/office/drawing/2014/main" id="{2CF80A96-2AC5-23AF-8756-3D7CB78701B2}"/>
              </a:ext>
            </a:extLst>
          </p:cNvPr>
          <p:cNvSpPr>
            <a:spLocks noGrp="1"/>
          </p:cNvSpPr>
          <p:nvPr>
            <p:ph type="sldNum" sz="quarter" idx="12"/>
          </p:nvPr>
        </p:nvSpPr>
        <p:spPr/>
        <p:txBody>
          <a:bodyPr/>
          <a:lstStyle/>
          <a:p>
            <a:fld id="{B842F729-390E-44E8-9AE0-137119F50AB2}" type="slidenum">
              <a:rPr lang="en-US" smtClean="0"/>
              <a:t>2</a:t>
            </a:fld>
            <a:endParaRPr lang="en-US"/>
          </a:p>
        </p:txBody>
      </p:sp>
    </p:spTree>
    <p:extLst>
      <p:ext uri="{BB962C8B-B14F-4D97-AF65-F5344CB8AC3E}">
        <p14:creationId xmlns:p14="http://schemas.microsoft.com/office/powerpoint/2010/main" val="344063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C68011F3-A8E9-6C60-8D2B-AA39000ECD9A}"/>
              </a:ext>
            </a:extLst>
          </p:cNvPr>
          <p:cNvSpPr/>
          <p:nvPr/>
        </p:nvSpPr>
        <p:spPr>
          <a:xfrm>
            <a:off x="4721104" y="2397492"/>
            <a:ext cx="2749792"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Q &amp; A</a:t>
            </a:r>
            <a:endParaRPr lang="th-TH" sz="7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ndParaRPr>
          </a:p>
        </p:txBody>
      </p:sp>
      <p:sp>
        <p:nvSpPr>
          <p:cNvPr id="3" name="ตัวแทนหมายเลขสไลด์ 2">
            <a:extLst>
              <a:ext uri="{FF2B5EF4-FFF2-40B4-BE49-F238E27FC236}">
                <a16:creationId xmlns:a16="http://schemas.microsoft.com/office/drawing/2014/main" id="{2F65B86D-6921-D09B-B7F4-E5FF47E1BB10}"/>
              </a:ext>
            </a:extLst>
          </p:cNvPr>
          <p:cNvSpPr>
            <a:spLocks noGrp="1"/>
          </p:cNvSpPr>
          <p:nvPr>
            <p:ph type="sldNum" sz="quarter" idx="12"/>
          </p:nvPr>
        </p:nvSpPr>
        <p:spPr/>
        <p:txBody>
          <a:bodyPr/>
          <a:lstStyle/>
          <a:p>
            <a:fld id="{B842F729-390E-44E8-9AE0-137119F50AB2}" type="slidenum">
              <a:rPr lang="en-US" smtClean="0"/>
              <a:t>20</a:t>
            </a:fld>
            <a:endParaRPr lang="en-US"/>
          </a:p>
        </p:txBody>
      </p:sp>
    </p:spTree>
    <p:extLst>
      <p:ext uri="{BB962C8B-B14F-4D97-AF65-F5344CB8AC3E}">
        <p14:creationId xmlns:p14="http://schemas.microsoft.com/office/powerpoint/2010/main" val="247702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C68011F3-A8E9-6C60-8D2B-AA39000ECD9A}"/>
              </a:ext>
            </a:extLst>
          </p:cNvPr>
          <p:cNvSpPr/>
          <p:nvPr/>
        </p:nvSpPr>
        <p:spPr>
          <a:xfrm>
            <a:off x="5029040" y="2397492"/>
            <a:ext cx="2133919"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END</a:t>
            </a:r>
            <a:endParaRPr lang="th-TH" sz="72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ndParaRPr>
          </a:p>
        </p:txBody>
      </p:sp>
      <p:sp>
        <p:nvSpPr>
          <p:cNvPr id="3" name="ตัวแทนหมายเลขสไลด์ 2">
            <a:extLst>
              <a:ext uri="{FF2B5EF4-FFF2-40B4-BE49-F238E27FC236}">
                <a16:creationId xmlns:a16="http://schemas.microsoft.com/office/drawing/2014/main" id="{2F65B86D-6921-D09B-B7F4-E5FF47E1BB10}"/>
              </a:ext>
            </a:extLst>
          </p:cNvPr>
          <p:cNvSpPr>
            <a:spLocks noGrp="1"/>
          </p:cNvSpPr>
          <p:nvPr>
            <p:ph type="sldNum" sz="quarter" idx="12"/>
          </p:nvPr>
        </p:nvSpPr>
        <p:spPr/>
        <p:txBody>
          <a:bodyPr/>
          <a:lstStyle/>
          <a:p>
            <a:fld id="{B842F729-390E-44E8-9AE0-137119F50AB2}" type="slidenum">
              <a:rPr lang="en-US" smtClean="0"/>
              <a:t>21</a:t>
            </a:fld>
            <a:endParaRPr lang="en-US"/>
          </a:p>
        </p:txBody>
      </p:sp>
    </p:spTree>
    <p:extLst>
      <p:ext uri="{BB962C8B-B14F-4D97-AF65-F5344CB8AC3E}">
        <p14:creationId xmlns:p14="http://schemas.microsoft.com/office/powerpoint/2010/main" val="401639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22FC9EB4-6C05-ED08-BF47-B755E313C03E}"/>
              </a:ext>
            </a:extLst>
          </p:cNvPr>
          <p:cNvSpPr txBox="1"/>
          <p:nvPr/>
        </p:nvSpPr>
        <p:spPr>
          <a:xfrm>
            <a:off x="1792356" y="682488"/>
            <a:ext cx="9395792"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Concepts of Educational Innovation</a:t>
            </a:r>
          </a:p>
        </p:txBody>
      </p:sp>
      <p:sp>
        <p:nvSpPr>
          <p:cNvPr id="5" name="กล่องข้อความ 4">
            <a:extLst>
              <a:ext uri="{FF2B5EF4-FFF2-40B4-BE49-F238E27FC236}">
                <a16:creationId xmlns:a16="http://schemas.microsoft.com/office/drawing/2014/main" id="{381EBFDA-19FA-7614-820B-6EE0652A4B0A}"/>
              </a:ext>
            </a:extLst>
          </p:cNvPr>
          <p:cNvSpPr txBox="1"/>
          <p:nvPr/>
        </p:nvSpPr>
        <p:spPr>
          <a:xfrm>
            <a:off x="1315278" y="1494327"/>
            <a:ext cx="987287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Educational innovation</a:t>
            </a:r>
            <a:r>
              <a:rPr lang="en-US" sz="2800" dirty="0">
                <a:latin typeface="Times New Roman" panose="02020603050405020304" pitchFamily="18" charset="0"/>
                <a:cs typeface="Times New Roman" panose="02020603050405020304" pitchFamily="18" charset="0"/>
              </a:rPr>
              <a:t>” means the adoption of new ideas, new methods, or new things, or the development, improvement, change or addition of old ideas, old methods, or old things that help the learning process for the prosperity of a person. and society continuously throughout life.</a:t>
            </a:r>
          </a:p>
        </p:txBody>
      </p:sp>
      <p:pic>
        <p:nvPicPr>
          <p:cNvPr id="1028" name="Picture 4" descr="How can we teach innovation? - Quora">
            <a:extLst>
              <a:ext uri="{FF2B5EF4-FFF2-40B4-BE49-F238E27FC236}">
                <a16:creationId xmlns:a16="http://schemas.microsoft.com/office/drawing/2014/main" id="{439432DD-A85C-87A4-342E-565BDE031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687" y="3906605"/>
            <a:ext cx="5142759" cy="2808217"/>
          </a:xfrm>
          <a:prstGeom prst="rect">
            <a:avLst/>
          </a:prstGeom>
          <a:noFill/>
          <a:extLst>
            <a:ext uri="{909E8E84-426E-40DD-AFC4-6F175D3DCCD1}">
              <a14:hiddenFill xmlns:a14="http://schemas.microsoft.com/office/drawing/2010/main">
                <a:solidFill>
                  <a:srgbClr val="FFFFFF"/>
                </a:solidFill>
              </a14:hiddenFill>
            </a:ext>
          </a:extLst>
        </p:spPr>
      </p:pic>
      <p:sp>
        <p:nvSpPr>
          <p:cNvPr id="2" name="ตัวแทนท้ายกระดาษ 1">
            <a:extLst>
              <a:ext uri="{FF2B5EF4-FFF2-40B4-BE49-F238E27FC236}">
                <a16:creationId xmlns:a16="http://schemas.microsoft.com/office/drawing/2014/main" id="{89FD0617-645C-E628-6CD9-E5DCB23B5969}"/>
              </a:ext>
            </a:extLst>
          </p:cNvPr>
          <p:cNvSpPr>
            <a:spLocks noGrp="1"/>
          </p:cNvSpPr>
          <p:nvPr>
            <p:ph type="ftr" sz="quarter" idx="11"/>
          </p:nvPr>
        </p:nvSpPr>
        <p:spPr/>
        <p:txBody>
          <a:bodyPr/>
          <a:lstStyle/>
          <a:p>
            <a:endParaRPr lang="en-US"/>
          </a:p>
        </p:txBody>
      </p:sp>
      <p:sp>
        <p:nvSpPr>
          <p:cNvPr id="3" name="ตัวแทนหมายเลขสไลด์ 2">
            <a:extLst>
              <a:ext uri="{FF2B5EF4-FFF2-40B4-BE49-F238E27FC236}">
                <a16:creationId xmlns:a16="http://schemas.microsoft.com/office/drawing/2014/main" id="{C4325749-EBB5-6A85-DE7A-2394D40E12E1}"/>
              </a:ext>
            </a:extLst>
          </p:cNvPr>
          <p:cNvSpPr>
            <a:spLocks noGrp="1"/>
          </p:cNvSpPr>
          <p:nvPr>
            <p:ph type="sldNum" sz="quarter" idx="12"/>
          </p:nvPr>
        </p:nvSpPr>
        <p:spPr/>
        <p:txBody>
          <a:bodyPr/>
          <a:lstStyle/>
          <a:p>
            <a:fld id="{B842F729-390E-44E8-9AE0-137119F50AB2}" type="slidenum">
              <a:rPr lang="en-US" smtClean="0"/>
              <a:t>3</a:t>
            </a:fld>
            <a:endParaRPr lang="en-US"/>
          </a:p>
        </p:txBody>
      </p:sp>
    </p:spTree>
    <p:extLst>
      <p:ext uri="{BB962C8B-B14F-4D97-AF65-F5344CB8AC3E}">
        <p14:creationId xmlns:p14="http://schemas.microsoft.com/office/powerpoint/2010/main" val="186820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7D21518-A087-0B81-327E-9CF022AAAFE2}"/>
              </a:ext>
            </a:extLst>
          </p:cNvPr>
          <p:cNvSpPr txBox="1"/>
          <p:nvPr/>
        </p:nvSpPr>
        <p:spPr>
          <a:xfrm>
            <a:off x="1858616" y="596348"/>
            <a:ext cx="9819861"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Successful 3 Elements of Educational Innovation</a:t>
            </a:r>
          </a:p>
        </p:txBody>
      </p:sp>
      <p:grpSp>
        <p:nvGrpSpPr>
          <p:cNvPr id="6" name="กลุ่ม 5">
            <a:extLst>
              <a:ext uri="{FF2B5EF4-FFF2-40B4-BE49-F238E27FC236}">
                <a16:creationId xmlns:a16="http://schemas.microsoft.com/office/drawing/2014/main" id="{F9DB44A7-3FB0-042B-EE84-B91BA3040245}"/>
              </a:ext>
            </a:extLst>
          </p:cNvPr>
          <p:cNvGrpSpPr/>
          <p:nvPr/>
        </p:nvGrpSpPr>
        <p:grpSpPr>
          <a:xfrm>
            <a:off x="163445" y="1659835"/>
            <a:ext cx="7243309" cy="3687417"/>
            <a:chOff x="1038088" y="1659835"/>
            <a:chExt cx="7243309" cy="3687417"/>
          </a:xfrm>
        </p:grpSpPr>
        <p:graphicFrame>
          <p:nvGraphicFramePr>
            <p:cNvPr id="3" name="ไดอะแกรม 2">
              <a:extLst>
                <a:ext uri="{FF2B5EF4-FFF2-40B4-BE49-F238E27FC236}">
                  <a16:creationId xmlns:a16="http://schemas.microsoft.com/office/drawing/2014/main" id="{845A2530-B2F9-A56A-69CE-CED137F08999}"/>
                </a:ext>
              </a:extLst>
            </p:cNvPr>
            <p:cNvGraphicFramePr/>
            <p:nvPr>
              <p:extLst>
                <p:ext uri="{D42A27DB-BD31-4B8C-83A1-F6EECF244321}">
                  <p14:modId xmlns:p14="http://schemas.microsoft.com/office/powerpoint/2010/main" val="3951501232"/>
                </p:ext>
              </p:extLst>
            </p:nvPr>
          </p:nvGraphicFramePr>
          <p:xfrm>
            <a:off x="1038088" y="1659835"/>
            <a:ext cx="5783470" cy="3687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ลูกศร: ขวา 3">
              <a:extLst>
                <a:ext uri="{FF2B5EF4-FFF2-40B4-BE49-F238E27FC236}">
                  <a16:creationId xmlns:a16="http://schemas.microsoft.com/office/drawing/2014/main" id="{FC54DAAE-1E6A-E8FC-E48B-6E88261A5107}"/>
                </a:ext>
              </a:extLst>
            </p:cNvPr>
            <p:cNvSpPr/>
            <p:nvPr/>
          </p:nvSpPr>
          <p:spPr>
            <a:xfrm rot="20403918">
              <a:off x="3879132" y="3178870"/>
              <a:ext cx="2239617" cy="26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กล่องข้อความ 4">
              <a:extLst>
                <a:ext uri="{FF2B5EF4-FFF2-40B4-BE49-F238E27FC236}">
                  <a16:creationId xmlns:a16="http://schemas.microsoft.com/office/drawing/2014/main" id="{F95A6045-1432-2AAA-410A-FB741E87BBDF}"/>
                </a:ext>
              </a:extLst>
            </p:cNvPr>
            <p:cNvSpPr txBox="1"/>
            <p:nvPr/>
          </p:nvSpPr>
          <p:spPr>
            <a:xfrm>
              <a:off x="6087278" y="2590892"/>
              <a:ext cx="2194119"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Innovation</a:t>
              </a:r>
            </a:p>
          </p:txBody>
        </p:sp>
      </p:grpSp>
      <p:sp>
        <p:nvSpPr>
          <p:cNvPr id="7" name="กล่องข้อความ 6">
            <a:extLst>
              <a:ext uri="{FF2B5EF4-FFF2-40B4-BE49-F238E27FC236}">
                <a16:creationId xmlns:a16="http://schemas.microsoft.com/office/drawing/2014/main" id="{F3E7C111-D276-2D7A-F696-79E9EE261268}"/>
              </a:ext>
            </a:extLst>
          </p:cNvPr>
          <p:cNvSpPr txBox="1"/>
          <p:nvPr/>
        </p:nvSpPr>
        <p:spPr>
          <a:xfrm>
            <a:off x="7166113" y="1755713"/>
            <a:ext cx="4273826"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Successful innovation needs all three elements: idea, implement, and </a:t>
            </a:r>
            <a:r>
              <a:rPr lang="en-US" sz="2800" dirty="0">
                <a:solidFill>
                  <a:srgbClr val="FF0000"/>
                </a:solidFill>
                <a:latin typeface="Times New Roman" panose="02020603050405020304" pitchFamily="18" charset="0"/>
                <a:cs typeface="Times New Roman" panose="02020603050405020304" pitchFamily="18" charset="0"/>
              </a:rPr>
              <a:t>foresight</a:t>
            </a:r>
            <a:r>
              <a:rPr lang="en-US" sz="2800" dirty="0">
                <a:latin typeface="Times New Roman" panose="02020603050405020304" pitchFamily="18" charset="0"/>
                <a:cs typeface="Times New Roman" panose="02020603050405020304" pitchFamily="18" charset="0"/>
              </a:rPr>
              <a:t>.</a:t>
            </a:r>
          </a:p>
        </p:txBody>
      </p:sp>
      <p:sp>
        <p:nvSpPr>
          <p:cNvPr id="8" name="กล่องข้อความ 7">
            <a:extLst>
              <a:ext uri="{FF2B5EF4-FFF2-40B4-BE49-F238E27FC236}">
                <a16:creationId xmlns:a16="http://schemas.microsoft.com/office/drawing/2014/main" id="{158764F9-E5CF-7D22-2FD5-69A475C8E0F5}"/>
              </a:ext>
            </a:extLst>
          </p:cNvPr>
          <p:cNvSpPr txBox="1"/>
          <p:nvPr/>
        </p:nvSpPr>
        <p:spPr>
          <a:xfrm>
            <a:off x="7166113" y="3503543"/>
            <a:ext cx="4353340"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Foresight in education </a:t>
            </a:r>
            <a:r>
              <a:rPr lang="en-US" sz="2800" dirty="0">
                <a:latin typeface="Times New Roman" panose="02020603050405020304" pitchFamily="18" charset="0"/>
                <a:cs typeface="Times New Roman" panose="02020603050405020304" pitchFamily="18" charset="0"/>
              </a:rPr>
              <a:t>focuses on success for improvement students’  learning behaviors.</a:t>
            </a:r>
          </a:p>
        </p:txBody>
      </p:sp>
      <p:sp>
        <p:nvSpPr>
          <p:cNvPr id="10" name="ตัวแทนหมายเลขสไลด์ 9">
            <a:extLst>
              <a:ext uri="{FF2B5EF4-FFF2-40B4-BE49-F238E27FC236}">
                <a16:creationId xmlns:a16="http://schemas.microsoft.com/office/drawing/2014/main" id="{10B1709E-B9C0-403B-6A77-F325A13B22BD}"/>
              </a:ext>
            </a:extLst>
          </p:cNvPr>
          <p:cNvSpPr>
            <a:spLocks noGrp="1"/>
          </p:cNvSpPr>
          <p:nvPr>
            <p:ph type="sldNum" sz="quarter" idx="12"/>
          </p:nvPr>
        </p:nvSpPr>
        <p:spPr/>
        <p:txBody>
          <a:bodyPr/>
          <a:lstStyle/>
          <a:p>
            <a:fld id="{B842F729-390E-44E8-9AE0-137119F50AB2}" type="slidenum">
              <a:rPr lang="en-US" smtClean="0"/>
              <a:t>4</a:t>
            </a:fld>
            <a:endParaRPr lang="en-US"/>
          </a:p>
        </p:txBody>
      </p:sp>
    </p:spTree>
    <p:extLst>
      <p:ext uri="{BB962C8B-B14F-4D97-AF65-F5344CB8AC3E}">
        <p14:creationId xmlns:p14="http://schemas.microsoft.com/office/powerpoint/2010/main" val="154940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744EE264-8C17-E165-769A-D2183F611C1D}"/>
              </a:ext>
            </a:extLst>
          </p:cNvPr>
          <p:cNvSpPr txBox="1"/>
          <p:nvPr/>
        </p:nvSpPr>
        <p:spPr>
          <a:xfrm>
            <a:off x="1818861" y="556591"/>
            <a:ext cx="8557591"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Bloom’s Taxonomy for Learning</a:t>
            </a:r>
          </a:p>
        </p:txBody>
      </p:sp>
      <p:sp>
        <p:nvSpPr>
          <p:cNvPr id="3" name="กล่องข้อความ 2">
            <a:extLst>
              <a:ext uri="{FF2B5EF4-FFF2-40B4-BE49-F238E27FC236}">
                <a16:creationId xmlns:a16="http://schemas.microsoft.com/office/drawing/2014/main" id="{AF9DE837-28BC-E8C6-A6CB-2D5609E8BBD8}"/>
              </a:ext>
            </a:extLst>
          </p:cNvPr>
          <p:cNvSpPr txBox="1"/>
          <p:nvPr/>
        </p:nvSpPr>
        <p:spPr>
          <a:xfrm>
            <a:off x="1686340" y="1510747"/>
            <a:ext cx="9326217"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Bloom’s taxonomy </a:t>
            </a:r>
            <a:r>
              <a:rPr lang="en-US" sz="2800" dirty="0">
                <a:latin typeface="Times New Roman" panose="02020603050405020304" pitchFamily="18" charset="0"/>
                <a:cs typeface="Times New Roman" panose="02020603050405020304" pitchFamily="18" charset="0"/>
              </a:rPr>
              <a:t>is a hierarchical framework for cognition and learning objectives.</a:t>
            </a:r>
          </a:p>
        </p:txBody>
      </p:sp>
      <p:pic>
        <p:nvPicPr>
          <p:cNvPr id="2050" name="Picture 2" descr="Bloom's Revised Taxonomy (2001) | Sirikanya 926">
            <a:extLst>
              <a:ext uri="{FF2B5EF4-FFF2-40B4-BE49-F238E27FC236}">
                <a16:creationId xmlns:a16="http://schemas.microsoft.com/office/drawing/2014/main" id="{EFBCCA73-A9B7-6EE0-F659-D269311F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710" y="2464804"/>
            <a:ext cx="6834186" cy="4298534"/>
          </a:xfrm>
          <a:prstGeom prst="rect">
            <a:avLst/>
          </a:prstGeom>
          <a:noFill/>
          <a:extLst>
            <a:ext uri="{909E8E84-426E-40DD-AFC4-6F175D3DCCD1}">
              <a14:hiddenFill xmlns:a14="http://schemas.microsoft.com/office/drawing/2010/main">
                <a:solidFill>
                  <a:srgbClr val="FFFFFF"/>
                </a:solidFill>
              </a14:hiddenFill>
            </a:ext>
          </a:extLst>
        </p:spPr>
      </p:pic>
      <p:sp>
        <p:nvSpPr>
          <p:cNvPr id="5" name="ตัวแทนหมายเลขสไลด์ 4">
            <a:extLst>
              <a:ext uri="{FF2B5EF4-FFF2-40B4-BE49-F238E27FC236}">
                <a16:creationId xmlns:a16="http://schemas.microsoft.com/office/drawing/2014/main" id="{7692BCA7-404E-E85F-ED9A-BA4877F676CA}"/>
              </a:ext>
            </a:extLst>
          </p:cNvPr>
          <p:cNvSpPr>
            <a:spLocks noGrp="1"/>
          </p:cNvSpPr>
          <p:nvPr>
            <p:ph type="sldNum" sz="quarter" idx="12"/>
          </p:nvPr>
        </p:nvSpPr>
        <p:spPr/>
        <p:txBody>
          <a:bodyPr/>
          <a:lstStyle/>
          <a:p>
            <a:fld id="{B842F729-390E-44E8-9AE0-137119F50AB2}" type="slidenum">
              <a:rPr lang="en-US" smtClean="0"/>
              <a:t>5</a:t>
            </a:fld>
            <a:endParaRPr lang="en-US"/>
          </a:p>
        </p:txBody>
      </p:sp>
    </p:spTree>
    <p:extLst>
      <p:ext uri="{BB962C8B-B14F-4D97-AF65-F5344CB8AC3E}">
        <p14:creationId xmlns:p14="http://schemas.microsoft.com/office/powerpoint/2010/main" val="300688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50618864-BCDE-4B6A-49FB-1AE8541E0E05}"/>
              </a:ext>
            </a:extLst>
          </p:cNvPr>
          <p:cNvSpPr txBox="1"/>
          <p:nvPr/>
        </p:nvSpPr>
        <p:spPr>
          <a:xfrm>
            <a:off x="1855304" y="649357"/>
            <a:ext cx="8772939"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Principles of Educational Innovation</a:t>
            </a:r>
          </a:p>
        </p:txBody>
      </p:sp>
      <p:pic>
        <p:nvPicPr>
          <p:cNvPr id="3074" name="Picture 2" descr="Jennifer Groff, the 7 principles of learning">
            <a:extLst>
              <a:ext uri="{FF2B5EF4-FFF2-40B4-BE49-F238E27FC236}">
                <a16:creationId xmlns:a16="http://schemas.microsoft.com/office/drawing/2014/main" id="{FD5DCF46-FEFC-D55B-1AB6-FDB21E725E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07" t="18360" r="20188" b="33423"/>
          <a:stretch/>
        </p:blipFill>
        <p:spPr bwMode="auto">
          <a:xfrm>
            <a:off x="1563757" y="1295688"/>
            <a:ext cx="9638031" cy="5420139"/>
          </a:xfrm>
          <a:prstGeom prst="rect">
            <a:avLst/>
          </a:prstGeom>
          <a:noFill/>
          <a:extLst>
            <a:ext uri="{909E8E84-426E-40DD-AFC4-6F175D3DCCD1}">
              <a14:hiddenFill xmlns:a14="http://schemas.microsoft.com/office/drawing/2010/main">
                <a:solidFill>
                  <a:srgbClr val="FFFFFF"/>
                </a:solidFill>
              </a14:hiddenFill>
            </a:ext>
          </a:extLst>
        </p:spPr>
      </p:pic>
      <p:sp>
        <p:nvSpPr>
          <p:cNvPr id="3" name="ตัวแทนหมายเลขสไลด์ 2">
            <a:extLst>
              <a:ext uri="{FF2B5EF4-FFF2-40B4-BE49-F238E27FC236}">
                <a16:creationId xmlns:a16="http://schemas.microsoft.com/office/drawing/2014/main" id="{C11DB54A-0CE1-BDAE-2DC8-0B01A309ED98}"/>
              </a:ext>
            </a:extLst>
          </p:cNvPr>
          <p:cNvSpPr>
            <a:spLocks noGrp="1"/>
          </p:cNvSpPr>
          <p:nvPr>
            <p:ph type="sldNum" sz="quarter" idx="12"/>
          </p:nvPr>
        </p:nvSpPr>
        <p:spPr/>
        <p:txBody>
          <a:bodyPr/>
          <a:lstStyle/>
          <a:p>
            <a:fld id="{B842F729-390E-44E8-9AE0-137119F50AB2}" type="slidenum">
              <a:rPr lang="en-US" smtClean="0"/>
              <a:t>6</a:t>
            </a:fld>
            <a:endParaRPr lang="en-US"/>
          </a:p>
        </p:txBody>
      </p:sp>
    </p:spTree>
    <p:extLst>
      <p:ext uri="{BB962C8B-B14F-4D97-AF65-F5344CB8AC3E}">
        <p14:creationId xmlns:p14="http://schemas.microsoft.com/office/powerpoint/2010/main" val="91543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F8C9A0B9-7469-69B1-9253-007C4B9EC65D}"/>
              </a:ext>
            </a:extLst>
          </p:cNvPr>
          <p:cNvSpPr txBox="1"/>
          <p:nvPr/>
        </p:nvSpPr>
        <p:spPr>
          <a:xfrm>
            <a:off x="1815548" y="556591"/>
            <a:ext cx="1024393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Deep Learning and Teaching for Mastery in Singapore</a:t>
            </a:r>
          </a:p>
        </p:txBody>
      </p:sp>
      <p:sp>
        <p:nvSpPr>
          <p:cNvPr id="3" name="กล่องข้อความ 2">
            <a:extLst>
              <a:ext uri="{FF2B5EF4-FFF2-40B4-BE49-F238E27FC236}">
                <a16:creationId xmlns:a16="http://schemas.microsoft.com/office/drawing/2014/main" id="{521742AB-B313-4D79-FF99-8245699A3028}"/>
              </a:ext>
            </a:extLst>
          </p:cNvPr>
          <p:cNvSpPr txBox="1"/>
          <p:nvPr/>
        </p:nvSpPr>
        <p:spPr>
          <a:xfrm>
            <a:off x="1537252" y="1524001"/>
            <a:ext cx="9607827" cy="3970318"/>
          </a:xfrm>
          <a:prstGeom prst="rect">
            <a:avLst/>
          </a:prstGeom>
          <a:noFill/>
        </p:spPr>
        <p:txBody>
          <a:bodyPr wrap="square" rtlCol="0">
            <a:spAutoFit/>
          </a:bodyPr>
          <a:lstStyle/>
          <a:p>
            <a:pPr marL="457200" indent="-457200">
              <a:buFontTx/>
              <a:buChar char="-"/>
            </a:pPr>
            <a:r>
              <a:rPr lang="en-US" sz="2800" dirty="0">
                <a:latin typeface="Times New Roman" panose="02020603050405020304" pitchFamily="18" charset="0"/>
                <a:cs typeface="Times New Roman" panose="02020603050405020304" pitchFamily="18" charset="0"/>
              </a:rPr>
              <a:t>Actively processing, not passive receiving</a:t>
            </a:r>
          </a:p>
          <a:p>
            <a:pPr marL="457200" indent="-457200">
              <a:buFontTx/>
              <a:buChar char="-"/>
            </a:pPr>
            <a:r>
              <a:rPr lang="en-US" sz="2800" dirty="0">
                <a:latin typeface="Times New Roman" panose="02020603050405020304" pitchFamily="18" charset="0"/>
                <a:cs typeface="Times New Roman" panose="02020603050405020304" pitchFamily="18" charset="0"/>
              </a:rPr>
              <a:t>Questioning information, not uncritically scanning</a:t>
            </a:r>
          </a:p>
          <a:p>
            <a:pPr marL="457200" indent="-457200">
              <a:buFontTx/>
              <a:buChar char="-"/>
            </a:pPr>
            <a:r>
              <a:rPr lang="en-US" sz="2800" dirty="0">
                <a:latin typeface="Times New Roman" panose="02020603050405020304" pitchFamily="18" charset="0"/>
                <a:cs typeface="Times New Roman" panose="02020603050405020304" pitchFamily="18" charset="0"/>
              </a:rPr>
              <a:t>Using and testing ideas, not just memorizing</a:t>
            </a:r>
          </a:p>
          <a:p>
            <a:pPr marL="457200" indent="-457200">
              <a:buFontTx/>
              <a:buChar char="-"/>
            </a:pPr>
            <a:r>
              <a:rPr lang="en-US" sz="2800" dirty="0">
                <a:latin typeface="Times New Roman" panose="02020603050405020304" pitchFamily="18" charset="0"/>
                <a:cs typeface="Times New Roman" panose="02020603050405020304" pitchFamily="18" charset="0"/>
              </a:rPr>
              <a:t>Thinking broadly, not narrowly</a:t>
            </a:r>
          </a:p>
          <a:p>
            <a:pPr marL="457200" indent="-457200">
              <a:buFontTx/>
              <a:buChar char="-"/>
            </a:pPr>
            <a:r>
              <a:rPr lang="en-US" sz="2800" dirty="0">
                <a:latin typeface="Times New Roman" panose="02020603050405020304" pitchFamily="18" charset="0"/>
                <a:cs typeface="Times New Roman" panose="02020603050405020304" pitchFamily="18" charset="0"/>
              </a:rPr>
              <a:t>Motivated by ideas, not by tests</a:t>
            </a:r>
          </a:p>
          <a:p>
            <a:pPr marL="457200" indent="-457200">
              <a:buFontTx/>
              <a:buChar char="-"/>
            </a:pPr>
            <a:r>
              <a:rPr lang="en-US" sz="2800" dirty="0">
                <a:latin typeface="Times New Roman" panose="02020603050405020304" pitchFamily="18" charset="0"/>
                <a:cs typeface="Times New Roman" panose="02020603050405020304" pitchFamily="18" charset="0"/>
              </a:rPr>
              <a:t>Ideas taken forward, not left behind</a:t>
            </a:r>
          </a:p>
          <a:p>
            <a:pPr marL="457200" indent="-457200">
              <a:buFontTx/>
              <a:buChar char="-"/>
            </a:pPr>
            <a:r>
              <a:rPr lang="en-US" sz="2800" dirty="0">
                <a:latin typeface="Times New Roman" panose="02020603050405020304" pitchFamily="18" charset="0"/>
                <a:cs typeface="Times New Roman" panose="02020603050405020304" pitchFamily="18" charset="0"/>
              </a:rPr>
              <a:t>Interactive whole-class teaching</a:t>
            </a:r>
          </a:p>
          <a:p>
            <a:pPr marL="457200" indent="-457200">
              <a:buFontTx/>
              <a:buChar char="-"/>
            </a:pPr>
            <a:r>
              <a:rPr lang="en-US" sz="2800" dirty="0">
                <a:latin typeface="Times New Roman" panose="02020603050405020304" pitchFamily="18" charset="0"/>
                <a:cs typeface="Times New Roman" panose="02020603050405020304" pitchFamily="18" charset="0"/>
              </a:rPr>
              <a:t>Collaboration</a:t>
            </a:r>
          </a:p>
          <a:p>
            <a:pPr marL="457200" indent="-457200">
              <a:buFontTx/>
              <a:buChar char="-"/>
            </a:pPr>
            <a:endParaRPr lang="en-US" sz="2800" dirty="0">
              <a:latin typeface="Times New Roman" panose="02020603050405020304" pitchFamily="18" charset="0"/>
              <a:cs typeface="Times New Roman" panose="02020603050405020304" pitchFamily="18" charset="0"/>
            </a:endParaRPr>
          </a:p>
        </p:txBody>
      </p:sp>
      <p:sp>
        <p:nvSpPr>
          <p:cNvPr id="4" name="กล่องข้อความ 3">
            <a:extLst>
              <a:ext uri="{FF2B5EF4-FFF2-40B4-BE49-F238E27FC236}">
                <a16:creationId xmlns:a16="http://schemas.microsoft.com/office/drawing/2014/main" id="{AAD7AA2D-5395-4987-F060-EE484024E15C}"/>
              </a:ext>
            </a:extLst>
          </p:cNvPr>
          <p:cNvSpPr txBox="1"/>
          <p:nvPr/>
        </p:nvSpPr>
        <p:spPr>
          <a:xfrm>
            <a:off x="1537252" y="5932077"/>
            <a:ext cx="9647583"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https://www.youtube.com/watch?v=zL7w0LFYezk</a:t>
            </a:r>
          </a:p>
        </p:txBody>
      </p:sp>
      <p:sp>
        <p:nvSpPr>
          <p:cNvPr id="6" name="ตัวแทนหมายเลขสไลด์ 5">
            <a:extLst>
              <a:ext uri="{FF2B5EF4-FFF2-40B4-BE49-F238E27FC236}">
                <a16:creationId xmlns:a16="http://schemas.microsoft.com/office/drawing/2014/main" id="{1DE3C4D9-5480-0169-8C5C-D0BB3E0F8C4C}"/>
              </a:ext>
            </a:extLst>
          </p:cNvPr>
          <p:cNvSpPr>
            <a:spLocks noGrp="1"/>
          </p:cNvSpPr>
          <p:nvPr>
            <p:ph type="sldNum" sz="quarter" idx="12"/>
          </p:nvPr>
        </p:nvSpPr>
        <p:spPr/>
        <p:txBody>
          <a:bodyPr/>
          <a:lstStyle/>
          <a:p>
            <a:fld id="{B842F729-390E-44E8-9AE0-137119F50AB2}" type="slidenum">
              <a:rPr lang="en-US" smtClean="0"/>
              <a:t>7</a:t>
            </a:fld>
            <a:endParaRPr lang="en-US"/>
          </a:p>
        </p:txBody>
      </p:sp>
    </p:spTree>
    <p:extLst>
      <p:ext uri="{BB962C8B-B14F-4D97-AF65-F5344CB8AC3E}">
        <p14:creationId xmlns:p14="http://schemas.microsoft.com/office/powerpoint/2010/main" val="188236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E3086923-B3AD-BDD8-1810-F21950659B22}"/>
              </a:ext>
            </a:extLst>
          </p:cNvPr>
          <p:cNvSpPr txBox="1"/>
          <p:nvPr/>
        </p:nvSpPr>
        <p:spPr>
          <a:xfrm>
            <a:off x="1749287" y="463827"/>
            <a:ext cx="8375374"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Concepts of Educational Technology</a:t>
            </a:r>
          </a:p>
        </p:txBody>
      </p:sp>
      <p:pic>
        <p:nvPicPr>
          <p:cNvPr id="4098" name="Picture 2" descr="Electronics Tech -">
            <a:extLst>
              <a:ext uri="{FF2B5EF4-FFF2-40B4-BE49-F238E27FC236}">
                <a16:creationId xmlns:a16="http://schemas.microsoft.com/office/drawing/2014/main" id="{67838A21-D806-F0F7-55C6-2333EEB1E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821" y="3644607"/>
            <a:ext cx="4316358" cy="2749566"/>
          </a:xfrm>
          <a:prstGeom prst="rect">
            <a:avLst/>
          </a:prstGeom>
          <a:noFill/>
          <a:extLst>
            <a:ext uri="{909E8E84-426E-40DD-AFC4-6F175D3DCCD1}">
              <a14:hiddenFill xmlns:a14="http://schemas.microsoft.com/office/drawing/2010/main">
                <a:solidFill>
                  <a:srgbClr val="FFFFFF"/>
                </a:solidFill>
              </a14:hiddenFill>
            </a:ext>
          </a:extLst>
        </p:spPr>
      </p:pic>
      <p:sp>
        <p:nvSpPr>
          <p:cNvPr id="3" name="กล่องข้อความ 2">
            <a:extLst>
              <a:ext uri="{FF2B5EF4-FFF2-40B4-BE49-F238E27FC236}">
                <a16:creationId xmlns:a16="http://schemas.microsoft.com/office/drawing/2014/main" id="{F821291F-1B0F-8086-71B4-40D4C7C4B246}"/>
              </a:ext>
            </a:extLst>
          </p:cNvPr>
          <p:cNvSpPr txBox="1"/>
          <p:nvPr/>
        </p:nvSpPr>
        <p:spPr>
          <a:xfrm>
            <a:off x="1354495" y="1692447"/>
            <a:ext cx="9883348"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Educational technology </a:t>
            </a:r>
            <a:r>
              <a:rPr lang="en-US" sz="2800" dirty="0">
                <a:latin typeface="Times New Roman" panose="02020603050405020304" pitchFamily="18" charset="0"/>
                <a:cs typeface="Times New Roman" panose="02020603050405020304" pitchFamily="18" charset="0"/>
              </a:rPr>
              <a:t>means the use of technology in teaching and learning to provide additional opportunities for learners to explore and make discoveries mathematical concepts more efficient and effective. </a:t>
            </a:r>
          </a:p>
        </p:txBody>
      </p:sp>
      <p:sp>
        <p:nvSpPr>
          <p:cNvPr id="5" name="ตัวแทนหมายเลขสไลด์ 4">
            <a:extLst>
              <a:ext uri="{FF2B5EF4-FFF2-40B4-BE49-F238E27FC236}">
                <a16:creationId xmlns:a16="http://schemas.microsoft.com/office/drawing/2014/main" id="{0167DF84-5C8A-3754-80CD-82FD2F0A6234}"/>
              </a:ext>
            </a:extLst>
          </p:cNvPr>
          <p:cNvSpPr>
            <a:spLocks noGrp="1"/>
          </p:cNvSpPr>
          <p:nvPr>
            <p:ph type="sldNum" sz="quarter" idx="12"/>
          </p:nvPr>
        </p:nvSpPr>
        <p:spPr/>
        <p:txBody>
          <a:bodyPr/>
          <a:lstStyle/>
          <a:p>
            <a:fld id="{B842F729-390E-44E8-9AE0-137119F50AB2}" type="slidenum">
              <a:rPr lang="en-US" smtClean="0"/>
              <a:t>8</a:t>
            </a:fld>
            <a:endParaRPr lang="en-US"/>
          </a:p>
        </p:txBody>
      </p:sp>
    </p:spTree>
    <p:extLst>
      <p:ext uri="{BB962C8B-B14F-4D97-AF65-F5344CB8AC3E}">
        <p14:creationId xmlns:p14="http://schemas.microsoft.com/office/powerpoint/2010/main" val="183728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กล่องข้อความ 2">
            <a:extLst>
              <a:ext uri="{FF2B5EF4-FFF2-40B4-BE49-F238E27FC236}">
                <a16:creationId xmlns:a16="http://schemas.microsoft.com/office/drawing/2014/main" id="{F84C8FF5-255B-DB8E-6EA4-CCFF4617DBB6}"/>
              </a:ext>
            </a:extLst>
          </p:cNvPr>
          <p:cNvSpPr txBox="1"/>
          <p:nvPr/>
        </p:nvSpPr>
        <p:spPr>
          <a:xfrm>
            <a:off x="1749287" y="556591"/>
            <a:ext cx="8666922"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Examples of Educational Technology</a:t>
            </a:r>
          </a:p>
        </p:txBody>
      </p:sp>
      <p:pic>
        <p:nvPicPr>
          <p:cNvPr id="5122" name="Picture 2" descr="Educational Technology - Best Practices Guide to Converting Face to Face  Courses to a Distance Learning Format - 1">
            <a:extLst>
              <a:ext uri="{FF2B5EF4-FFF2-40B4-BE49-F238E27FC236}">
                <a16:creationId xmlns:a16="http://schemas.microsoft.com/office/drawing/2014/main" id="{42C98EF7-E0AC-E485-6B60-8E8AB77FC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13" y="1467965"/>
            <a:ext cx="8523034" cy="5098487"/>
          </a:xfrm>
          <a:prstGeom prst="rect">
            <a:avLst/>
          </a:prstGeom>
          <a:noFill/>
          <a:extLst>
            <a:ext uri="{909E8E84-426E-40DD-AFC4-6F175D3DCCD1}">
              <a14:hiddenFill xmlns:a14="http://schemas.microsoft.com/office/drawing/2010/main">
                <a:solidFill>
                  <a:srgbClr val="FFFFFF"/>
                </a:solidFill>
              </a14:hiddenFill>
            </a:ext>
          </a:extLst>
        </p:spPr>
      </p:pic>
      <p:sp>
        <p:nvSpPr>
          <p:cNvPr id="4" name="ตัวแทนหมายเลขสไลด์ 3">
            <a:extLst>
              <a:ext uri="{FF2B5EF4-FFF2-40B4-BE49-F238E27FC236}">
                <a16:creationId xmlns:a16="http://schemas.microsoft.com/office/drawing/2014/main" id="{2322C0B5-0653-30B1-0A8E-8E5B8D1F6AEE}"/>
              </a:ext>
            </a:extLst>
          </p:cNvPr>
          <p:cNvSpPr>
            <a:spLocks noGrp="1"/>
          </p:cNvSpPr>
          <p:nvPr>
            <p:ph type="sldNum" sz="quarter" idx="12"/>
          </p:nvPr>
        </p:nvSpPr>
        <p:spPr/>
        <p:txBody>
          <a:bodyPr/>
          <a:lstStyle/>
          <a:p>
            <a:fld id="{B842F729-390E-44E8-9AE0-137119F50AB2}" type="slidenum">
              <a:rPr lang="en-US" smtClean="0"/>
              <a:t>9</a:t>
            </a:fld>
            <a:endParaRPr lang="en-US"/>
          </a:p>
        </p:txBody>
      </p:sp>
    </p:spTree>
    <p:extLst>
      <p:ext uri="{BB962C8B-B14F-4D97-AF65-F5344CB8AC3E}">
        <p14:creationId xmlns:p14="http://schemas.microsoft.com/office/powerpoint/2010/main" val="2627680533"/>
      </p:ext>
    </p:extLst>
  </p:cSld>
  <p:clrMapOvr>
    <a:masterClrMapping/>
  </p:clrMapOvr>
</p:sld>
</file>

<file path=ppt/theme/theme1.xml><?xml version="1.0" encoding="utf-8"?>
<a:theme xmlns:a="http://schemas.openxmlformats.org/drawingml/2006/main" name="ช่อ">
  <a:themeElements>
    <a:clrScheme name="ช่อ">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ช่อ">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ช่อ">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644</TotalTime>
  <Words>898</Words>
  <Application>Microsoft Office PowerPoint</Application>
  <PresentationFormat>แบบจอกว้าง</PresentationFormat>
  <Paragraphs>96</Paragraphs>
  <Slides>21</Slides>
  <Notes>0</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21</vt:i4>
      </vt:variant>
    </vt:vector>
  </HeadingPairs>
  <TitlesOfParts>
    <vt:vector size="27" baseType="lpstr">
      <vt:lpstr>Arial</vt:lpstr>
      <vt:lpstr>Calibri</vt:lpstr>
      <vt:lpstr>Century Gothic</vt:lpstr>
      <vt:lpstr>Times New Roman</vt:lpstr>
      <vt:lpstr>Wingdings 3</vt:lpstr>
      <vt:lpstr>ช่อ</vt:lpstr>
      <vt:lpstr>Chapter 2</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Chaweewan</dc:creator>
  <cp:lastModifiedBy>Chaweewan</cp:lastModifiedBy>
  <cp:revision>15</cp:revision>
  <dcterms:created xsi:type="dcterms:W3CDTF">2022-05-28T11:49:19Z</dcterms:created>
  <dcterms:modified xsi:type="dcterms:W3CDTF">2022-06-02T04:58:59Z</dcterms:modified>
</cp:coreProperties>
</file>