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59" r:id="rId11"/>
    <p:sldId id="260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7867-8838-4269-B041-3DD7409A7FC6}" type="datetimeFigureOut">
              <a:rPr lang="th-TH" smtClean="0"/>
              <a:t>05/01/66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F1CE3DF-040B-4467-A1A6-927FBE5104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7439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7867-8838-4269-B041-3DD7409A7FC6}" type="datetimeFigureOut">
              <a:rPr lang="th-TH" smtClean="0"/>
              <a:t>05/01/66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F1CE3DF-040B-4467-A1A6-927FBE5104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731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7867-8838-4269-B041-3DD7409A7FC6}" type="datetimeFigureOut">
              <a:rPr lang="th-TH" smtClean="0"/>
              <a:t>05/01/66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F1CE3DF-040B-4467-A1A6-927FBE510480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15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7867-8838-4269-B041-3DD7409A7FC6}" type="datetimeFigureOut">
              <a:rPr lang="th-TH" smtClean="0"/>
              <a:t>05/01/66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1CE3DF-040B-4467-A1A6-927FBE5104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4357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7867-8838-4269-B041-3DD7409A7FC6}" type="datetimeFigureOut">
              <a:rPr lang="th-TH" smtClean="0"/>
              <a:t>05/01/66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1CE3DF-040B-4467-A1A6-927FBE510480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776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7867-8838-4269-B041-3DD7409A7FC6}" type="datetimeFigureOut">
              <a:rPr lang="th-TH" smtClean="0"/>
              <a:t>05/01/66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1CE3DF-040B-4467-A1A6-927FBE5104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9180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7867-8838-4269-B041-3DD7409A7FC6}" type="datetimeFigureOut">
              <a:rPr lang="th-TH" smtClean="0"/>
              <a:t>05/01/66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E3DF-040B-4467-A1A6-927FBE5104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9606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7867-8838-4269-B041-3DD7409A7FC6}" type="datetimeFigureOut">
              <a:rPr lang="th-TH" smtClean="0"/>
              <a:t>05/01/66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E3DF-040B-4467-A1A6-927FBE5104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8186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7867-8838-4269-B041-3DD7409A7FC6}" type="datetimeFigureOut">
              <a:rPr lang="th-TH" smtClean="0"/>
              <a:t>05/01/66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E3DF-040B-4467-A1A6-927FBE5104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620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7867-8838-4269-B041-3DD7409A7FC6}" type="datetimeFigureOut">
              <a:rPr lang="th-TH" smtClean="0"/>
              <a:t>05/01/66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F1CE3DF-040B-4467-A1A6-927FBE5104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624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7867-8838-4269-B041-3DD7409A7FC6}" type="datetimeFigureOut">
              <a:rPr lang="th-TH" smtClean="0"/>
              <a:t>05/01/66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F1CE3DF-040B-4467-A1A6-927FBE5104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176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7867-8838-4269-B041-3DD7409A7FC6}" type="datetimeFigureOut">
              <a:rPr lang="th-TH" smtClean="0"/>
              <a:t>05/01/66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F1CE3DF-040B-4467-A1A6-927FBE5104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579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7867-8838-4269-B041-3DD7409A7FC6}" type="datetimeFigureOut">
              <a:rPr lang="th-TH" smtClean="0"/>
              <a:t>05/01/66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E3DF-040B-4467-A1A6-927FBE5104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8203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7867-8838-4269-B041-3DD7409A7FC6}" type="datetimeFigureOut">
              <a:rPr lang="th-TH" smtClean="0"/>
              <a:t>05/01/66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E3DF-040B-4467-A1A6-927FBE5104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9823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7867-8838-4269-B041-3DD7409A7FC6}" type="datetimeFigureOut">
              <a:rPr lang="th-TH" smtClean="0"/>
              <a:t>05/01/66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E3DF-040B-4467-A1A6-927FBE5104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1628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7867-8838-4269-B041-3DD7409A7FC6}" type="datetimeFigureOut">
              <a:rPr lang="th-TH" smtClean="0"/>
              <a:t>05/01/66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1CE3DF-040B-4467-A1A6-927FBE5104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993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C7867-8838-4269-B041-3DD7409A7FC6}" type="datetimeFigureOut">
              <a:rPr lang="th-TH" smtClean="0"/>
              <a:t>05/01/66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F1CE3DF-040B-4467-A1A6-927FBE5104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4605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BD7B8B-D555-40BE-A4DE-B896E4C4E7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393363"/>
            <a:ext cx="10590212" cy="1956124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Specification (TQF3)</a:t>
            </a:r>
            <a:b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EDM2102: Research for Learning Development</a:t>
            </a:r>
            <a:b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Credits: 2(1-2-3)</a:t>
            </a:r>
            <a:endParaRPr lang="th-TH" sz="40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C4EB0DE0-D4BA-4BB2-BD9E-13A1F2E18D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248616"/>
            <a:ext cx="8915399" cy="780584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Lecturer: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Asst.Prof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Dr.Krongthong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Khairiree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th-TH" sz="32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658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E6F9C56-3133-4DCB-B7CF-BB76F791B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8099" y="604370"/>
            <a:ext cx="8911687" cy="803246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Activities</a:t>
            </a:r>
            <a:endParaRPr lang="th-TH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F1997D3-CAF9-4C49-8420-36583802B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1692641"/>
            <a:ext cx="8915400" cy="2283011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 Learning: Demonstration, Group Work, Problem-Based Learning, Blended Learning, Technology Based Learning, Discussion.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Internet-Based Learning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th-TH" sz="2800" dirty="0">
              <a:latin typeface="Times New Roman" panose="02020603050405020304" pitchFamily="18" charset="0"/>
            </a:endParaRPr>
          </a:p>
        </p:txBody>
      </p:sp>
      <p:pic>
        <p:nvPicPr>
          <p:cNvPr id="4" name="Picture 2" descr="10 Essential &amp; Effective Team Management Skills for Leaders | HIGH5">
            <a:extLst>
              <a:ext uri="{FF2B5EF4-FFF2-40B4-BE49-F238E27FC236}">
                <a16:creationId xmlns:a16="http://schemas.microsoft.com/office/drawing/2014/main" id="{C57B5AB5-15B0-33FB-DBA6-A438A938F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191" y="4572000"/>
            <a:ext cx="2732648" cy="168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Management Skills Training Online | Colorado State University">
            <a:extLst>
              <a:ext uri="{FF2B5EF4-FFF2-40B4-BE49-F238E27FC236}">
                <a16:creationId xmlns:a16="http://schemas.microsoft.com/office/drawing/2014/main" id="{1C3ED632-F184-5E75-D808-0D7982937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567" y="4572000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941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68FA6D5-6960-40B6-BBD9-96FCB039C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3899" y="693684"/>
            <a:ext cx="8911687" cy="803246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Assessment</a:t>
            </a:r>
            <a:endParaRPr lang="th-TH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A61D0C3-07C9-49EA-9478-FB7BFD49E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3899" y="1665411"/>
            <a:ext cx="8915400" cy="4305446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Attendance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Quiz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Assignment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Midterm Examination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 Examination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 and Presentation</a:t>
            </a:r>
            <a:endParaRPr lang="th-TH" sz="2800" dirty="0">
              <a:latin typeface="Times New Roman" panose="02020603050405020304" pitchFamily="18" charset="0"/>
            </a:endParaRPr>
          </a:p>
        </p:txBody>
      </p:sp>
      <p:pic>
        <p:nvPicPr>
          <p:cNvPr id="6146" name="Picture 2" descr="Creating Successful Assessments For eLearning – Part 1 - eLearning Industry">
            <a:extLst>
              <a:ext uri="{FF2B5EF4-FFF2-40B4-BE49-F238E27FC236}">
                <a16:creationId xmlns:a16="http://schemas.microsoft.com/office/drawing/2014/main" id="{5358ED47-C059-B41D-B2F2-C060542D91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177" y="2292645"/>
            <a:ext cx="4058409" cy="2272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921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B6F0EFA-C3D6-4BE7-A39B-76FF53867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3527" y="647139"/>
            <a:ext cx="8911687" cy="859002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Grading</a:t>
            </a:r>
            <a:endParaRPr lang="th-TH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5C21C5D-8F2F-45FD-A8D1-DBFFE7F0CD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622875"/>
              </p:ext>
            </p:extLst>
          </p:nvPr>
        </p:nvGraphicFramePr>
        <p:xfrm>
          <a:off x="2201153" y="1711332"/>
          <a:ext cx="7415562" cy="4499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1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1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1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344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376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86.00 –100.00 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82.00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85.00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78.00 – 81.00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74.00 – 77.00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70.00 – 73.00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66.00 – 69.00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62.00 – 65.00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58.00 – 61.00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54.00 – 57.00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50.00 – 53.00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46.00 – 49.00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0.00 – 45.00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A</a:t>
                      </a:r>
                    </a:p>
                    <a:p>
                      <a:pPr algn="l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A-</a:t>
                      </a:r>
                    </a:p>
                    <a:p>
                      <a:pPr algn="l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B+</a:t>
                      </a:r>
                    </a:p>
                    <a:p>
                      <a:pPr algn="l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B</a:t>
                      </a:r>
                    </a:p>
                    <a:p>
                      <a:pPr algn="l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B-</a:t>
                      </a:r>
                    </a:p>
                    <a:p>
                      <a:pPr algn="l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C+</a:t>
                      </a:r>
                    </a:p>
                    <a:p>
                      <a:pPr algn="l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C</a:t>
                      </a:r>
                    </a:p>
                    <a:p>
                      <a:pPr algn="l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C-</a:t>
                      </a:r>
                    </a:p>
                    <a:p>
                      <a:pPr algn="l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D+</a:t>
                      </a:r>
                    </a:p>
                    <a:p>
                      <a:pPr algn="l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D </a:t>
                      </a:r>
                    </a:p>
                    <a:p>
                      <a:pPr algn="l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D-</a:t>
                      </a:r>
                    </a:p>
                    <a:p>
                      <a:pPr algn="l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F</a:t>
                      </a:r>
                    </a:p>
                    <a:p>
                      <a:pPr algn="l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I </a:t>
                      </a:r>
                    </a:p>
                    <a:p>
                      <a:pPr algn="l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4.00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3.75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3.50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3.00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2.75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2.50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2.00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1.75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1.50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Incomplete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Withdraw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777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7F60131-56A0-4B71-8807-D35BE3B3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983" y="663867"/>
            <a:ext cx="8911687" cy="680583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Outline</a:t>
            </a:r>
            <a:endParaRPr lang="th-TH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9C73431-807A-4032-975D-A9664F101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8983" y="1616927"/>
            <a:ext cx="9705629" cy="4011713"/>
          </a:xfrm>
        </p:spPr>
        <p:txBody>
          <a:bodyPr>
            <a:noAutofit/>
          </a:bodyPr>
          <a:lstStyle/>
          <a:p>
            <a:pPr marL="0" marR="0" indent="457200" algn="thaiDi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Principles, concepts, and techniques in conducting educational research; Statistics for research; Characteristics of good research; Classroom action research; Research ethics; Search and study on research for development of learning management process; Use of research process for problem solving; Project proposal for research; Research presentation.</a:t>
            </a:r>
          </a:p>
        </p:txBody>
      </p:sp>
    </p:spTree>
    <p:extLst>
      <p:ext uri="{BB962C8B-B14F-4D97-AF65-F5344CB8AC3E}">
        <p14:creationId xmlns:p14="http://schemas.microsoft.com/office/powerpoint/2010/main" val="1841862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4462DBD-B682-4AF4-BD60-B4BD98587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7734" y="663866"/>
            <a:ext cx="8911687" cy="736339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endParaRPr lang="th-TH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C095E4F-8053-46E9-8B3F-20E274B80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1561171"/>
            <a:ext cx="8915400" cy="4350051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Domain 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Morals and Ethics</a:t>
            </a:r>
          </a:p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Domain 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Knowledge</a:t>
            </a:r>
          </a:p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Domain 3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Cognitive Skills</a:t>
            </a:r>
          </a:p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Domain 4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Interpersonal Skills and Responsibility</a:t>
            </a:r>
          </a:p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Domain 5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Numerical Analysis, Communication</a:t>
            </a:r>
          </a:p>
          <a:p>
            <a:pPr marL="2119313" indent="-2119313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	and Information Technology Skills</a:t>
            </a:r>
          </a:p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Domain 6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Learning Management Skills</a:t>
            </a:r>
          </a:p>
          <a:p>
            <a:pPr marL="2119313" indent="-2119313">
              <a:buNone/>
            </a:pPr>
            <a:endParaRPr lang="th-TH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35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390F5882-049F-61C9-46BE-1EBEF6BCAD00}"/>
              </a:ext>
            </a:extLst>
          </p:cNvPr>
          <p:cNvSpPr txBox="1"/>
          <p:nvPr/>
        </p:nvSpPr>
        <p:spPr>
          <a:xfrm>
            <a:off x="1790700" y="558800"/>
            <a:ext cx="887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Morals and Ethics</a:t>
            </a: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1E399923-4B4D-7C35-A5C9-1F829244385B}"/>
              </a:ext>
            </a:extLst>
          </p:cNvPr>
          <p:cNvSpPr txBox="1"/>
          <p:nvPr/>
        </p:nvSpPr>
        <p:spPr>
          <a:xfrm>
            <a:off x="1524000" y="1509931"/>
            <a:ext cx="9474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Have integrity, honesty and teaching profession ethics;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Have discipline, self and social responsibility;</a:t>
            </a:r>
          </a:p>
          <a:p>
            <a:pPr marL="520700" indent="-52070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Have knowledge and understanding of Regulation of Teachers Council of Thailand on Professional Standards and Ethics and Principles of research ethics.</a:t>
            </a:r>
          </a:p>
        </p:txBody>
      </p:sp>
      <p:pic>
        <p:nvPicPr>
          <p:cNvPr id="5" name="Picture 2" descr="Moral education builds moral values | theindependentbd.com">
            <a:extLst>
              <a:ext uri="{FF2B5EF4-FFF2-40B4-BE49-F238E27FC236}">
                <a16:creationId xmlns:a16="http://schemas.microsoft.com/office/drawing/2014/main" id="{D7FC6E00-4D0D-70A8-4F19-0D3A6B9595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379" y="4063225"/>
            <a:ext cx="3601496" cy="201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Free photo Morality Shield Ethics Humanity Credibility - Max Pixel">
            <a:extLst>
              <a:ext uri="{FF2B5EF4-FFF2-40B4-BE49-F238E27FC236}">
                <a16:creationId xmlns:a16="http://schemas.microsoft.com/office/drawing/2014/main" id="{782875AC-3C84-D66E-C1EF-2033583F03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528" y="393693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728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478C54A3-7346-F656-0014-1ABB51F06DFB}"/>
              </a:ext>
            </a:extLst>
          </p:cNvPr>
          <p:cNvSpPr txBox="1"/>
          <p:nvPr/>
        </p:nvSpPr>
        <p:spPr>
          <a:xfrm>
            <a:off x="1790700" y="558800"/>
            <a:ext cx="887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C67CCD28-B289-8BF4-2184-E5080B21C103}"/>
              </a:ext>
            </a:extLst>
          </p:cNvPr>
          <p:cNvSpPr txBox="1"/>
          <p:nvPr/>
        </p:nvSpPr>
        <p:spPr>
          <a:xfrm>
            <a:off x="1502796" y="1580984"/>
            <a:ext cx="101070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7525" indent="-517525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Be able to use the core principles of research for the learning quality development.</a:t>
            </a:r>
          </a:p>
          <a:p>
            <a:pPr marL="517525" indent="-517525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Be able to describe research theory, model, design, and process.</a:t>
            </a:r>
          </a:p>
          <a:p>
            <a:pPr marL="517525" indent="-517525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Be able to identify statistics for research and classroom action research.</a:t>
            </a:r>
          </a:p>
        </p:txBody>
      </p:sp>
      <p:pic>
        <p:nvPicPr>
          <p:cNvPr id="2050" name="Picture 2" descr="TPACK framework | This representation taken from Mishra and … | Flickr">
            <a:extLst>
              <a:ext uri="{FF2B5EF4-FFF2-40B4-BE49-F238E27FC236}">
                <a16:creationId xmlns:a16="http://schemas.microsoft.com/office/drawing/2014/main" id="{4BADEB62-C6AB-A670-6454-BAE423C86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186" y="3980180"/>
            <a:ext cx="4086118" cy="2593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7 Advanced Tactics For SEO Keyword Research | DEANLONG.io">
            <a:extLst>
              <a:ext uri="{FF2B5EF4-FFF2-40B4-BE49-F238E27FC236}">
                <a16:creationId xmlns:a16="http://schemas.microsoft.com/office/drawing/2014/main" id="{11C6B264-EF04-9606-62FE-092AFA367C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242" y="4052431"/>
            <a:ext cx="4313242" cy="2246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448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49B76331-1B85-6D89-0CB6-2DA33115159D}"/>
              </a:ext>
            </a:extLst>
          </p:cNvPr>
          <p:cNvSpPr txBox="1"/>
          <p:nvPr/>
        </p:nvSpPr>
        <p:spPr>
          <a:xfrm>
            <a:off x="1790700" y="558800"/>
            <a:ext cx="887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Cognitive Skills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754FAE59-0B6A-96F3-95F8-D3B8D0E43BE6}"/>
              </a:ext>
            </a:extLst>
          </p:cNvPr>
          <p:cNvSpPr txBox="1"/>
          <p:nvPr/>
        </p:nvSpPr>
        <p:spPr>
          <a:xfrm>
            <a:off x="1436094" y="1380434"/>
            <a:ext cx="89982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7525" indent="-517525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Have ability to search for knowledge: research on teaching and learning mathematics.</a:t>
            </a:r>
          </a:p>
          <a:p>
            <a:pPr marL="517525" indent="-517525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Have analytical thinking to select the research topics for development of learning mathematical process.</a:t>
            </a:r>
          </a:p>
          <a:p>
            <a:pPr marL="517525" indent="-517525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Be able to search information about related research for doing classroom action research. </a:t>
            </a:r>
          </a:p>
        </p:txBody>
      </p:sp>
      <p:pic>
        <p:nvPicPr>
          <p:cNvPr id="3074" name="Picture 2" descr="Why educational technology is important in teaching? | ILikeIT2">
            <a:extLst>
              <a:ext uri="{FF2B5EF4-FFF2-40B4-BE49-F238E27FC236}">
                <a16:creationId xmlns:a16="http://schemas.microsoft.com/office/drawing/2014/main" id="{92B5A3E7-D27B-7570-9556-D8C4DDBFA8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51" y="4233393"/>
            <a:ext cx="3104355" cy="2065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946D9725-8473-7C7E-5A03-B347550A4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316" y="4175558"/>
            <a:ext cx="4308415" cy="2181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360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ED6EA628-33CA-75FD-3051-A374669899DF}"/>
              </a:ext>
            </a:extLst>
          </p:cNvPr>
          <p:cNvSpPr txBox="1"/>
          <p:nvPr/>
        </p:nvSpPr>
        <p:spPr>
          <a:xfrm>
            <a:off x="1741004" y="648252"/>
            <a:ext cx="10225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Interpersonal Skills and Responsibilities</a:t>
            </a: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840F3D74-80AE-C972-0BF7-CDA56663D498}"/>
              </a:ext>
            </a:extLst>
          </p:cNvPr>
          <p:cNvSpPr txBox="1"/>
          <p:nvPr/>
        </p:nvSpPr>
        <p:spPr>
          <a:xfrm>
            <a:off x="1588604" y="1421296"/>
            <a:ext cx="974215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6263" indent="-576263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Have responsibility for building positive attitude towards using educational research to develop teaching and learning mathematics.</a:t>
            </a:r>
          </a:p>
          <a:p>
            <a:pPr marL="576263" indent="-576263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Have ability to work in team both as leader and follower.</a:t>
            </a:r>
          </a:p>
          <a:p>
            <a:pPr marL="576263" indent="-576263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Be able to identify problems and seek best solutions to </a:t>
            </a:r>
          </a:p>
          <a:p>
            <a:pPr marL="568325" indent="-5080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strengthen teachers’ potentiality and capabilities in academic and professional career by using research concept.</a:t>
            </a:r>
          </a:p>
        </p:txBody>
      </p:sp>
      <p:pic>
        <p:nvPicPr>
          <p:cNvPr id="2050" name="Picture 2" descr="Teacher job description template | Workable">
            <a:extLst>
              <a:ext uri="{FF2B5EF4-FFF2-40B4-BE49-F238E27FC236}">
                <a16:creationId xmlns:a16="http://schemas.microsoft.com/office/drawing/2014/main" id="{066A31F1-995D-9F0F-0FEF-95AAEFA260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609" y="4656552"/>
            <a:ext cx="3653749" cy="2039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5994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1AE28D53-447D-E8B5-6D16-0AFD99927E64}"/>
              </a:ext>
            </a:extLst>
          </p:cNvPr>
          <p:cNvSpPr txBox="1"/>
          <p:nvPr/>
        </p:nvSpPr>
        <p:spPr>
          <a:xfrm>
            <a:off x="1552162" y="270565"/>
            <a:ext cx="9221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Numerical Analysis, Communication and Information Technology Skills</a:t>
            </a: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67AF9399-25E3-F9D9-112E-1BEE112F15E7}"/>
              </a:ext>
            </a:extLst>
          </p:cNvPr>
          <p:cNvSpPr txBox="1"/>
          <p:nvPr/>
        </p:nvSpPr>
        <p:spPr>
          <a:xfrm>
            <a:off x="1613452" y="1451112"/>
            <a:ext cx="99562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Be able to apply numerical analysis in problem solving.</a:t>
            </a:r>
          </a:p>
          <a:p>
            <a:pPr marL="517525" indent="-517525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Have ability to use computer and IT for searching data base related to the research purposes.</a:t>
            </a:r>
          </a:p>
          <a:p>
            <a:pPr marL="517525" indent="-517525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Be able to use correct language in oral and written research presentation.</a:t>
            </a:r>
          </a:p>
        </p:txBody>
      </p:sp>
      <p:pic>
        <p:nvPicPr>
          <p:cNvPr id="5122" name="Picture 2" descr="ICT Literacy in the classroom">
            <a:extLst>
              <a:ext uri="{FF2B5EF4-FFF2-40B4-BE49-F238E27FC236}">
                <a16:creationId xmlns:a16="http://schemas.microsoft.com/office/drawing/2014/main" id="{1335DBEC-8F25-EDCD-CC1B-F98EFF1E3F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130" y="4198129"/>
            <a:ext cx="3788878" cy="1992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ICT Skills | Baz International Consultancy Services">
            <a:extLst>
              <a:ext uri="{FF2B5EF4-FFF2-40B4-BE49-F238E27FC236}">
                <a16:creationId xmlns:a16="http://schemas.microsoft.com/office/drawing/2014/main" id="{1299168E-6C6F-349B-865C-C680229143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354" y="4153711"/>
            <a:ext cx="3060516" cy="203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457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D897D273-6C79-7752-ECF9-ED85E97A8E95}"/>
              </a:ext>
            </a:extLst>
          </p:cNvPr>
          <p:cNvSpPr txBox="1"/>
          <p:nvPr/>
        </p:nvSpPr>
        <p:spPr>
          <a:xfrm>
            <a:off x="1741004" y="648252"/>
            <a:ext cx="10225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Management Skills</a:t>
            </a: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93DE35C9-CE3D-8567-4D88-C3989D6B9435}"/>
              </a:ext>
            </a:extLst>
          </p:cNvPr>
          <p:cNvSpPr txBox="1"/>
          <p:nvPr/>
        </p:nvSpPr>
        <p:spPr>
          <a:xfrm>
            <a:off x="1520687" y="1431236"/>
            <a:ext cx="962483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Be able to design research model for learner’s development.</a:t>
            </a:r>
          </a:p>
          <a:p>
            <a:pPr marL="457200" indent="-45720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Be able to provide the learners with essential opportunities to enhance learning concepts and motivate active engagement in mathematical process for problem solving through research process. </a:t>
            </a:r>
          </a:p>
          <a:p>
            <a:pPr marL="457200" indent="-45720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Be able to use a variety of data base to solve problems in mathematics classroom.</a:t>
            </a:r>
          </a:p>
        </p:txBody>
      </p:sp>
      <p:pic>
        <p:nvPicPr>
          <p:cNvPr id="4098" name="Picture 2" descr="Research Impact Summaries – IRDL">
            <a:extLst>
              <a:ext uri="{FF2B5EF4-FFF2-40B4-BE49-F238E27FC236}">
                <a16:creationId xmlns:a16="http://schemas.microsoft.com/office/drawing/2014/main" id="{D8BABF82-EF77-FF4D-5384-363EB8E8A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367" y="4845739"/>
            <a:ext cx="393382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Penn State Beaver adds new majors, certifications | Penn State Beaver">
            <a:extLst>
              <a:ext uri="{FF2B5EF4-FFF2-40B4-BE49-F238E27FC236}">
                <a16:creationId xmlns:a16="http://schemas.microsoft.com/office/drawing/2014/main" id="{45375282-73D0-24EF-817F-2AEDB896D1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557" y="4432182"/>
            <a:ext cx="3552076" cy="198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796563"/>
      </p:ext>
    </p:extLst>
  </p:cSld>
  <p:clrMapOvr>
    <a:masterClrMapping/>
  </p:clrMapOvr>
</p:sld>
</file>

<file path=ppt/theme/theme1.xml><?xml version="1.0" encoding="utf-8"?>
<a:theme xmlns:a="http://schemas.openxmlformats.org/drawingml/2006/main" name="ช่อ">
  <a:themeElements>
    <a:clrScheme name="ช่อ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ช่อ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ช่อ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506</TotalTime>
  <Words>608</Words>
  <Application>Microsoft Office PowerPoint</Application>
  <PresentationFormat>Widescreen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Times New Roman</vt:lpstr>
      <vt:lpstr>Wingdings 3</vt:lpstr>
      <vt:lpstr>ช่อ</vt:lpstr>
      <vt:lpstr>Course Specification (TQF3) EDM2102: Research for Learning Development Credits: 2(1-2-3)</vt:lpstr>
      <vt:lpstr>Course Outline</vt:lpstr>
      <vt:lpstr>Learning Outcomes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Learning Activities</vt:lpstr>
      <vt:lpstr>Learning Assessment</vt:lpstr>
      <vt:lpstr>Grading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Specification (TQF3)</dc:title>
  <dc:creator>Chaweewan</dc:creator>
  <cp:lastModifiedBy>Chaweewan  Kaewsaiha</cp:lastModifiedBy>
  <cp:revision>25</cp:revision>
  <dcterms:created xsi:type="dcterms:W3CDTF">2019-08-13T13:02:29Z</dcterms:created>
  <dcterms:modified xsi:type="dcterms:W3CDTF">2023-01-05T09:54:45Z</dcterms:modified>
</cp:coreProperties>
</file>