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38" r:id="rId1"/>
  </p:sldMasterIdLst>
  <p:sldIdLst>
    <p:sldId id="256" r:id="rId2"/>
    <p:sldId id="316" r:id="rId3"/>
    <p:sldId id="315" r:id="rId4"/>
    <p:sldId id="303" r:id="rId5"/>
    <p:sldId id="304" r:id="rId6"/>
    <p:sldId id="328" r:id="rId7"/>
    <p:sldId id="306" r:id="rId8"/>
    <p:sldId id="317" r:id="rId9"/>
    <p:sldId id="324" r:id="rId10"/>
    <p:sldId id="342" r:id="rId11"/>
    <p:sldId id="307" r:id="rId12"/>
    <p:sldId id="319" r:id="rId13"/>
    <p:sldId id="325" r:id="rId14"/>
    <p:sldId id="326" r:id="rId15"/>
    <p:sldId id="329" r:id="rId16"/>
    <p:sldId id="331" r:id="rId17"/>
    <p:sldId id="332" r:id="rId18"/>
    <p:sldId id="341" r:id="rId19"/>
    <p:sldId id="343" r:id="rId20"/>
    <p:sldId id="333" r:id="rId21"/>
    <p:sldId id="335" r:id="rId22"/>
    <p:sldId id="337" r:id="rId23"/>
    <p:sldId id="338" r:id="rId24"/>
    <p:sldId id="339" r:id="rId25"/>
    <p:sldId id="34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19"/>
    <p:restoredTop sz="94088"/>
  </p:normalViewPr>
  <p:slideViewPr>
    <p:cSldViewPr snapToGrid="0" snapToObjects="1">
      <p:cViewPr>
        <p:scale>
          <a:sx n="104" d="100"/>
          <a:sy n="104" d="100"/>
        </p:scale>
        <p:origin x="2208" y="1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FB9B-9FB8-469E-96F9-4D32314110B6}" type="datetimeFigureOut">
              <a:rPr lang="en-US" smtClean="0"/>
              <a:pPr/>
              <a:t>10/3/22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6898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pPr/>
              <a:t>10/3/22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31888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pPr/>
              <a:t>10/3/22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998983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pPr/>
              <a:t>10/3/22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56390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pPr/>
              <a:t>10/3/22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315607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pPr/>
              <a:t>10/3/22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16053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smtClean="0"/>
              <a:pPr/>
              <a:t>10/3/22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3267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smtClean="0"/>
              <a:pPr/>
              <a:t>10/3/22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039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smtClean="0"/>
              <a:pPr/>
              <a:t>10/3/22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059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  <a:pPr/>
              <a:t>10/3/22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751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smtClean="0"/>
              <a:pPr/>
              <a:t>10/3/22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11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smtClean="0"/>
              <a:pPr/>
              <a:t>10/3/22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075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pPr/>
              <a:t>10/3/22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536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pPr/>
              <a:t>10/3/22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2499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smtClean="0"/>
              <a:pPr/>
              <a:t>10/3/22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0547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/>
              <a:pPr/>
              <a:t>10/3/22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756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smtClean="0"/>
              <a:pPr/>
              <a:t>10/3/22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665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9" r:id="rId1"/>
    <p:sldLayoutId id="2147484240" r:id="rId2"/>
    <p:sldLayoutId id="2147484241" r:id="rId3"/>
    <p:sldLayoutId id="2147484242" r:id="rId4"/>
    <p:sldLayoutId id="2147484243" r:id="rId5"/>
    <p:sldLayoutId id="2147484244" r:id="rId6"/>
    <p:sldLayoutId id="2147484245" r:id="rId7"/>
    <p:sldLayoutId id="2147484246" r:id="rId8"/>
    <p:sldLayoutId id="2147484247" r:id="rId9"/>
    <p:sldLayoutId id="2147484248" r:id="rId10"/>
    <p:sldLayoutId id="2147484249" r:id="rId11"/>
    <p:sldLayoutId id="2147484250" r:id="rId12"/>
    <p:sldLayoutId id="2147484251" r:id="rId13"/>
    <p:sldLayoutId id="2147484252" r:id="rId14"/>
    <p:sldLayoutId id="2147484253" r:id="rId15"/>
    <p:sldLayoutId id="2147484254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utqpup_X4o" TargetMode="External"/><Relationship Id="rId4" Type="http://schemas.openxmlformats.org/officeDocument/2006/relationships/hyperlink" Target="https://youtu.be/-IBKI6RDH-s" TargetMode="External"/><Relationship Id="rId5" Type="http://schemas.openxmlformats.org/officeDocument/2006/relationships/hyperlink" Target="https://youtu.be/nIq8Zjwzi2Y" TargetMode="External"/><Relationship Id="rId6" Type="http://schemas.openxmlformats.org/officeDocument/2006/relationships/hyperlink" Target="https://youtu.be/3FYPevALUME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youtu.be/mQKVvfgU_Yc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6226" y="-442913"/>
            <a:ext cx="8915399" cy="2262781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IAC3306 Cabin crew management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80875" y="2420918"/>
            <a:ext cx="8915399" cy="112628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Unit </a:t>
            </a:r>
            <a:r>
              <a:rPr lang="en-US" sz="3200" b="1" dirty="0" smtClean="0">
                <a:solidFill>
                  <a:schemeClr val="tx1"/>
                </a:solidFill>
              </a:rPr>
              <a:t>7 </a:t>
            </a:r>
            <a:r>
              <a:rPr lang="en-US" sz="3200" b="1" dirty="0" smtClean="0">
                <a:solidFill>
                  <a:schemeClr val="tx1"/>
                </a:solidFill>
              </a:rPr>
              <a:t>: </a:t>
            </a:r>
            <a:r>
              <a:rPr lang="en-US" sz="3200" b="1" dirty="0" smtClean="0">
                <a:solidFill>
                  <a:schemeClr val="tx1"/>
                </a:solidFill>
              </a:rPr>
              <a:t>Duty Assignment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50514" y="5704114"/>
            <a:ext cx="16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 smtClean="0"/>
              <a:t>AJ.Korawin</a:t>
            </a:r>
            <a:r>
              <a:rPr lang="en-US" dirty="0" smtClean="0"/>
              <a:t> K.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147" y="3547201"/>
            <a:ext cx="4082778" cy="2475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238" y="3445727"/>
            <a:ext cx="2249952" cy="305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0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youtu.be/mQKVvfgU_Yc</a:t>
            </a:r>
            <a:r>
              <a:rPr lang="en-US" dirty="0" smtClean="0"/>
              <a:t> ATR flight safety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youtu.be/Yutqpup_X4o</a:t>
            </a:r>
            <a:r>
              <a:rPr lang="en-US" dirty="0" smtClean="0"/>
              <a:t> Plan Evac</a:t>
            </a:r>
          </a:p>
          <a:p>
            <a:endParaRPr lang="en-US" dirty="0"/>
          </a:p>
          <a:p>
            <a:r>
              <a:rPr lang="en-US" dirty="0">
                <a:hlinkClick r:id="rId4"/>
              </a:rPr>
              <a:t>https://youtu.be/-</a:t>
            </a:r>
            <a:r>
              <a:rPr lang="en-US" dirty="0" smtClean="0">
                <a:hlinkClick r:id="rId4"/>
              </a:rPr>
              <a:t>IBKI6RDH-s</a:t>
            </a:r>
            <a:r>
              <a:rPr lang="en-US" dirty="0" smtClean="0"/>
              <a:t> A320 Evac</a:t>
            </a:r>
          </a:p>
          <a:p>
            <a:endParaRPr lang="en-US" dirty="0"/>
          </a:p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youtu.be/nIq8Zjwzi2Y</a:t>
            </a:r>
            <a:r>
              <a:rPr lang="en-US" dirty="0" smtClean="0"/>
              <a:t>  slide </a:t>
            </a:r>
            <a:r>
              <a:rPr lang="en-US" dirty="0" err="1" smtClean="0"/>
              <a:t>depoly</a:t>
            </a:r>
            <a:endParaRPr lang="en-US" dirty="0" smtClean="0"/>
          </a:p>
          <a:p>
            <a:endParaRPr lang="en-US" dirty="0"/>
          </a:p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youtu.be/3FYPevALUME</a:t>
            </a:r>
            <a:r>
              <a:rPr lang="en-US" dirty="0" smtClean="0"/>
              <a:t> 737 Ditching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739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Door Primary</a:t>
            </a:r>
            <a:endParaRPr lang="th-TH" dirty="0"/>
          </a:p>
        </p:txBody>
      </p:sp>
      <p:pic>
        <p:nvPicPr>
          <p:cNvPr id="9218" name="Picture 2" descr="Image result for Door Primary airbus a3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95209" y="530588"/>
            <a:ext cx="4232336" cy="6327412"/>
          </a:xfrm>
          <a:prstGeom prst="rect">
            <a:avLst/>
          </a:prstGeom>
          <a:noFill/>
        </p:spPr>
      </p:pic>
      <p:sp>
        <p:nvSpPr>
          <p:cNvPr id="9220" name="AutoShape 4" descr="Related image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2" descr="Image result for Door Primary airbus a3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8431" y="924591"/>
            <a:ext cx="9253781" cy="58373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98431" y="199292"/>
            <a:ext cx="124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Hatch</a:t>
            </a:r>
            <a:endParaRPr lang="en-US" sz="2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2661" y="1185333"/>
            <a:ext cx="8402696" cy="472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31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2711" y="466419"/>
            <a:ext cx="3195990" cy="1280890"/>
          </a:xfrm>
        </p:spPr>
        <p:txBody>
          <a:bodyPr/>
          <a:lstStyle/>
          <a:p>
            <a:r>
              <a:rPr lang="en-US" dirty="0" smtClean="0"/>
              <a:t>Jump Seat</a:t>
            </a:r>
            <a:br>
              <a:rPr lang="en-US" dirty="0" smtClean="0"/>
            </a:br>
            <a:r>
              <a:rPr lang="en-US" dirty="0" smtClean="0"/>
              <a:t>Primary seat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7555" y="0"/>
            <a:ext cx="364631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867" y="2139950"/>
            <a:ext cx="4272844" cy="4718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007556" cy="68580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9787467" y="1354667"/>
            <a:ext cx="316089" cy="31443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589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6303" y="172554"/>
            <a:ext cx="2340320" cy="1280890"/>
          </a:xfrm>
        </p:spPr>
        <p:txBody>
          <a:bodyPr/>
          <a:lstStyle/>
          <a:p>
            <a:r>
              <a:rPr lang="en-US" dirty="0" smtClean="0"/>
              <a:t>Working Position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000" y="0"/>
            <a:ext cx="82296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4811" y="2359378"/>
            <a:ext cx="20024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 : primary</a:t>
            </a:r>
          </a:p>
          <a:p>
            <a:r>
              <a:rPr lang="en-US" sz="2800" dirty="0" smtClean="0"/>
              <a:t>A: Assist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199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3934175" y="-1924758"/>
            <a:ext cx="4346225" cy="105664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1378" y="688619"/>
            <a:ext cx="779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1R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48784" y="633357"/>
            <a:ext cx="49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44089" y="982133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566400" y="1095022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23911" y="5915378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11194" y="5908133"/>
            <a:ext cx="1425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8310744" y="5636357"/>
            <a:ext cx="1171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372276" y="6028267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4L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5" idx="2"/>
          </p:cNvCxnSpPr>
          <p:nvPr/>
        </p:nvCxnSpPr>
        <p:spPr>
          <a:xfrm flipH="1">
            <a:off x="2010235" y="1057951"/>
            <a:ext cx="231016" cy="1730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623733" y="1185330"/>
            <a:ext cx="287461" cy="1365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8489244" y="1377244"/>
            <a:ext cx="146756" cy="11740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8" idx="2"/>
          </p:cNvCxnSpPr>
          <p:nvPr/>
        </p:nvCxnSpPr>
        <p:spPr>
          <a:xfrm flipH="1">
            <a:off x="10543822" y="1464354"/>
            <a:ext cx="248762" cy="13240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9" idx="0"/>
          </p:cNvCxnSpPr>
          <p:nvPr/>
        </p:nvCxnSpPr>
        <p:spPr>
          <a:xfrm flipH="1" flipV="1">
            <a:off x="2010235" y="4436533"/>
            <a:ext cx="423830" cy="14788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3623733" y="4673600"/>
            <a:ext cx="417689" cy="12417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8444089" y="4436533"/>
            <a:ext cx="45155" cy="11587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10566400" y="4526844"/>
            <a:ext cx="0" cy="13885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643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6634" y="1117600"/>
            <a:ext cx="8915400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800" b="1" dirty="0" smtClean="0"/>
          </a:p>
          <a:p>
            <a:pPr marL="0" indent="0" algn="ctr">
              <a:buNone/>
            </a:pPr>
            <a:endParaRPr lang="en-US" sz="2800" b="1" dirty="0"/>
          </a:p>
          <a:p>
            <a:pPr marL="0" indent="0" algn="ctr">
              <a:buNone/>
            </a:pPr>
            <a:endParaRPr lang="en-US" sz="2800" b="1" dirty="0" smtClean="0"/>
          </a:p>
          <a:p>
            <a:pPr marL="0" indent="0" algn="ctr">
              <a:buNone/>
            </a:pPr>
            <a:endParaRPr lang="en-US" sz="2800" b="1" dirty="0"/>
          </a:p>
          <a:p>
            <a:pPr marL="0" indent="0" algn="ctr">
              <a:buNone/>
            </a:pPr>
            <a:r>
              <a:rPr lang="en-US" sz="2800" b="1" dirty="0" smtClean="0"/>
              <a:t>WORKING ROUTINE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20233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768" y="444843"/>
            <a:ext cx="11380573" cy="5466379"/>
          </a:xfrm>
        </p:spPr>
        <p:txBody>
          <a:bodyPr>
            <a:noAutofit/>
          </a:bodyPr>
          <a:lstStyle/>
          <a:p>
            <a:r>
              <a:rPr lang="en-US" sz="2800" dirty="0"/>
              <a:t>The air cabin crew of a commercial airline share responsibility for the safety and comfort of its passengers. </a:t>
            </a:r>
            <a:endParaRPr lang="en-US" sz="2800" dirty="0" smtClean="0"/>
          </a:p>
          <a:p>
            <a:r>
              <a:rPr lang="en-US" sz="2800" b="1" dirty="0" smtClean="0"/>
              <a:t>Duties </a:t>
            </a:r>
            <a:r>
              <a:rPr lang="en-US" sz="2800" b="1" dirty="0"/>
              <a:t>include:</a:t>
            </a:r>
          </a:p>
          <a:p>
            <a:r>
              <a:rPr lang="en-US" sz="2800" dirty="0"/>
              <a:t>greeting passengers as they board and exit the plane</a:t>
            </a:r>
          </a:p>
          <a:p>
            <a:r>
              <a:rPr lang="en-US" sz="2800" dirty="0"/>
              <a:t>showing passengers to their seats and providing special attention to certain passengers, such as the elderly or disabled</a:t>
            </a:r>
          </a:p>
          <a:p>
            <a:r>
              <a:rPr lang="en-US" sz="2800" dirty="0"/>
              <a:t>serving meals and refreshments</a:t>
            </a:r>
          </a:p>
          <a:p>
            <a:r>
              <a:rPr lang="en-US" sz="2800" dirty="0"/>
              <a:t>checking the condition and provision of emergency equipment and information for passengers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5679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686" y="963826"/>
            <a:ext cx="11302314" cy="5318098"/>
          </a:xfrm>
        </p:spPr>
        <p:txBody>
          <a:bodyPr>
            <a:normAutofit/>
          </a:bodyPr>
          <a:lstStyle/>
          <a:p>
            <a:r>
              <a:rPr lang="en-US" sz="2800" dirty="0"/>
              <a:t>demonstrating emergency equipment and safety procedures</a:t>
            </a:r>
          </a:p>
          <a:p>
            <a:r>
              <a:rPr lang="en-US" sz="2800" dirty="0"/>
              <a:t>administering first aid</a:t>
            </a:r>
          </a:p>
          <a:p>
            <a:r>
              <a:rPr lang="en-US" sz="2800" dirty="0"/>
              <a:t>dealing with emergencies</a:t>
            </a:r>
          </a:p>
          <a:p>
            <a:r>
              <a:rPr lang="en-US" sz="2800" dirty="0"/>
              <a:t>supplying passengers with newspapers, magazines and in-flight entertainment</a:t>
            </a:r>
          </a:p>
          <a:p>
            <a:r>
              <a:rPr lang="en-US" sz="2800" dirty="0"/>
              <a:t>selling duty-free commercial goods and pursuing sales targets</a:t>
            </a:r>
          </a:p>
          <a:p>
            <a:r>
              <a:rPr lang="en-US" sz="2800" dirty="0"/>
              <a:t>producing written flight reports after completing a journey</a:t>
            </a:r>
          </a:p>
        </p:txBody>
      </p:sp>
    </p:spTree>
    <p:extLst>
      <p:ext uri="{BB962C8B-B14F-4D97-AF65-F5344CB8AC3E}">
        <p14:creationId xmlns:p14="http://schemas.microsoft.com/office/powerpoint/2010/main" val="283973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6" descr="Image result for Chain of command Capta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5385" y="93786"/>
            <a:ext cx="10234246" cy="6090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6889" y="337484"/>
            <a:ext cx="9539112" cy="435133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Prior to flight duty</a:t>
            </a: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, cabin attendants confirm their individual roles for </a:t>
            </a:r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safety </a:t>
            </a: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in the cabin, and directions on how to use emergency equipment, etc. To prepare for an emergency, they carry out image training of evacuating passengers by watching a video</a:t>
            </a:r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.</a:t>
            </a:r>
          </a:p>
          <a:p>
            <a:endParaRPr lang="en-US" sz="2800" dirty="0" smtClean="0">
              <a:solidFill>
                <a:srgbClr val="FF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Before </a:t>
            </a:r>
            <a:r>
              <a:rPr lang="en-US" sz="2800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every flight</a:t>
            </a: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, they confirm the emergency procedure and check the emergency </a:t>
            </a:r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equipment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701" y="4489077"/>
            <a:ext cx="3149600" cy="236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35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2356" y="361245"/>
            <a:ext cx="9418884" cy="4482984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Security Check</a:t>
            </a:r>
          </a:p>
          <a:p>
            <a:pPr marL="0" indent="0">
              <a:buNone/>
            </a:pPr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10 mins before boarding cabin crew will check cabin galley toilet to search for any </a:t>
            </a:r>
            <a:r>
              <a:rPr lang="en-US" sz="2800" dirty="0" smtClean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suspicious items.</a:t>
            </a:r>
          </a:p>
          <a:p>
            <a:pPr marL="0" indent="0">
              <a:buNone/>
            </a:pPr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-Seat ; on/under ,seat pocket , overhead bin, Galley, Toilet</a:t>
            </a:r>
            <a:endParaRPr lang="en-US" sz="2800" dirty="0">
              <a:solidFill>
                <a:srgbClr val="FF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endParaRPr lang="en-US" sz="2800" dirty="0">
              <a:solidFill>
                <a:srgbClr val="FF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After </a:t>
            </a:r>
            <a:r>
              <a:rPr lang="en-US" sz="2800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 security check </a:t>
            </a: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of the cabin and make sure preparations are complete, they welcome the passengers </a:t>
            </a:r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onboard</a:t>
            </a: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and that time will not allow no authorized person to enter the cabin </a:t>
            </a:r>
            <a:r>
              <a:rPr lang="en-US" sz="2800" dirty="0" smtClean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except under permission.</a:t>
            </a: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/>
            </a:r>
            <a:b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</a:br>
            <a:endParaRPr lang="en-US" sz="2800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12467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1310" y="133817"/>
            <a:ext cx="947473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Prior to take-off and </a:t>
            </a:r>
            <a:r>
              <a:rPr lang="en-US" sz="2800" dirty="0" smtClean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landing</a:t>
            </a: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;cabin </a:t>
            </a: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attendants check </a:t>
            </a:r>
            <a:endParaRPr lang="en-US" sz="2800" dirty="0" smtClean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>
              <a:buFont typeface="Arial" charset="0"/>
              <a:buChar char="•"/>
            </a:pP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P</a:t>
            </a:r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assengers fastened seat belts,</a:t>
            </a:r>
          </a:p>
          <a:p>
            <a:pPr>
              <a:buFont typeface="Arial" charset="0"/>
              <a:buChar char="•"/>
            </a:pP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B</a:t>
            </a:r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aggage </a:t>
            </a: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are stored properly, </a:t>
            </a:r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Infant life-vest distributed incase of oversea flight.</a:t>
            </a:r>
          </a:p>
          <a:p>
            <a:pPr>
              <a:buFont typeface="Arial" charset="0"/>
              <a:buChar char="•"/>
            </a:pPr>
            <a:endParaRPr lang="en-US" sz="2800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During </a:t>
            </a:r>
            <a:r>
              <a:rPr lang="en-US" sz="2800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flight</a:t>
            </a:r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,</a:t>
            </a:r>
          </a:p>
          <a:p>
            <a:pPr>
              <a:buFont typeface="Arial" charset="0"/>
              <a:buChar char="•"/>
            </a:pPr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They </a:t>
            </a: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pay attention to any trouble in the cabin, </a:t>
            </a:r>
            <a:endParaRPr lang="en-US" sz="2800" dirty="0" smtClean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>
              <a:buFont typeface="Arial" charset="0"/>
              <a:buChar char="•"/>
            </a:pP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S</a:t>
            </a:r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ick </a:t>
            </a: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passengers, etc. If there is a sick or injured passenger, they provide first aid using the medical kit always kept in the </a:t>
            </a:r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cabin fill in log book.</a:t>
            </a: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/>
            </a:r>
            <a:b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</a:br>
            <a:endParaRPr lang="en-US" sz="28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412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2190" y="496711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After arrival at the destination</a:t>
            </a: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,</a:t>
            </a:r>
          </a:p>
          <a:p>
            <a:pPr>
              <a:buFont typeface="Arial" charset="0"/>
              <a:buChar char="•"/>
            </a:pP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The cabin attendants review the general flight,</a:t>
            </a:r>
          </a:p>
          <a:p>
            <a:pPr>
              <a:buFont typeface="Arial" charset="0"/>
              <a:buChar char="•"/>
            </a:pP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 Discuss things they noticed, </a:t>
            </a:r>
          </a:p>
          <a:p>
            <a:pPr>
              <a:buFont typeface="Arial" charset="0"/>
              <a:buChar char="•"/>
            </a:pP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Prepare for the next flight duty.</a:t>
            </a:r>
          </a:p>
        </p:txBody>
      </p:sp>
    </p:spTree>
    <p:extLst>
      <p:ext uri="{BB962C8B-B14F-4D97-AF65-F5344CB8AC3E}">
        <p14:creationId xmlns:p14="http://schemas.microsoft.com/office/powerpoint/2010/main" val="1800214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0860" y="420130"/>
            <a:ext cx="7567346" cy="36561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4908" y="4949264"/>
            <a:ext cx="111952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0" i="0" dirty="0" smtClean="0">
                <a:solidFill>
                  <a:srgbClr val="222222"/>
                </a:solidFill>
                <a:effectLst/>
                <a:latin typeface="Arial Rounded MT Bold" charset="0"/>
                <a:ea typeface="Arial Rounded MT Bold" charset="0"/>
                <a:cs typeface="Arial Rounded MT Bold" charset="0"/>
              </a:rPr>
              <a:t>Check whether baggage are stored properly by hands and eyes</a:t>
            </a:r>
            <a:br>
              <a:rPr lang="en-US" sz="2800" b="0" i="0" dirty="0" smtClean="0">
                <a:solidFill>
                  <a:srgbClr val="222222"/>
                </a:solidFill>
                <a:effectLst/>
                <a:latin typeface="Arial Rounded MT Bold" charset="0"/>
                <a:ea typeface="Arial Rounded MT Bold" charset="0"/>
                <a:cs typeface="Arial Rounded MT Bold" charset="0"/>
              </a:rPr>
            </a:br>
            <a:endParaRPr lang="en-US" sz="2800" b="0" i="0" dirty="0">
              <a:solidFill>
                <a:srgbClr val="222222"/>
              </a:solidFill>
              <a:effectLst/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762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677332"/>
            <a:ext cx="8915400" cy="1227667"/>
          </a:xfrm>
        </p:spPr>
        <p:txBody>
          <a:bodyPr/>
          <a:lstStyle/>
          <a:p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POST FLIGHT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Security Check</a:t>
            </a:r>
          </a:p>
          <a:p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Debrief</a:t>
            </a:r>
            <a:endParaRPr lang="en-US" sz="28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723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Picture 2" descr="Image result for Chain of command Captain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03235" y="122663"/>
            <a:ext cx="10687682" cy="65680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0323" y="356839"/>
            <a:ext cx="1022471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The flight crew includes the captain (or commander) and the co-pilot or first officer.</a:t>
            </a:r>
          </a:p>
          <a:p>
            <a:endParaRPr lang="en-US" sz="2800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Captain</a:t>
            </a:r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 is in charge of the team including the </a:t>
            </a: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passengers. </a:t>
            </a:r>
            <a:endParaRPr lang="en-US" sz="2800" dirty="0" smtClean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endParaRPr lang="en-US" sz="2800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The </a:t>
            </a: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captain is responsible for and has authority over everything that happens on an aircraft before, during and at the end of a flight. </a:t>
            </a:r>
            <a:endParaRPr lang="th-TH" sz="28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949" y="4193826"/>
            <a:ext cx="3492500" cy="23241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0320" y="328246"/>
            <a:ext cx="10411680" cy="3777622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The leader of the cabin crew is the </a:t>
            </a:r>
            <a:r>
              <a:rPr lang="en-US" sz="2800" dirty="0" smtClean="0">
                <a:solidFill>
                  <a:srgbClr val="FF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purser or in-charge flight attendant </a:t>
            </a:r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and take order directly from captain. </a:t>
            </a:r>
            <a:endParaRPr lang="th-TH" sz="28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2290" name="AutoShape 2" descr="Image result for Head of cabin crew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2292" name="AutoShape 4" descr="Image result for Head of cabin crew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2294" name="Picture 6" descr="Image result for Head of cabin cr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4931" y="2533023"/>
            <a:ext cx="2736117" cy="4172578"/>
          </a:xfrm>
          <a:prstGeom prst="rect">
            <a:avLst/>
          </a:prstGeom>
          <a:noFill/>
        </p:spPr>
      </p:pic>
      <p:pic>
        <p:nvPicPr>
          <p:cNvPr id="9" name="Picture 10" descr="Related 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1694" y="2533023"/>
            <a:ext cx="3125406" cy="4172578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730501"/>
            <a:ext cx="3644900" cy="39751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9402" y="172555"/>
            <a:ext cx="8911687" cy="1280890"/>
          </a:xfrm>
        </p:spPr>
        <p:txBody>
          <a:bodyPr/>
          <a:lstStyle/>
          <a:p>
            <a:r>
              <a:rPr lang="en-US">
                <a:latin typeface="Arial Rounded MT Bold" charset="0"/>
                <a:ea typeface="Arial Rounded MT Bold" charset="0"/>
                <a:cs typeface="Arial Rounded MT Bold" charset="0"/>
              </a:rPr>
              <a:t>Cabin Crew Team Structure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378" y="1117600"/>
            <a:ext cx="10521243" cy="3777622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Cabin crew members play a key role with regard to passenger and operational safety. </a:t>
            </a:r>
            <a:endParaRPr lang="en-US" sz="2800" dirty="0" smtClean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endParaRPr lang="en-US" sz="2800" dirty="0" smtClean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The </a:t>
            </a: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number of cabin crew on board, and their performance, are significant factors in the successful evacuation of aircraft. </a:t>
            </a:r>
            <a:endParaRPr lang="en-US" sz="2800" dirty="0" smtClean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endParaRPr lang="en-US" sz="2800" dirty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Therefore</a:t>
            </a: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, a minimum number of cabin crew members are required to effectively conduct a timely evacuation and increase the survivability of passengers during an </a:t>
            </a:r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accident.</a:t>
            </a:r>
          </a:p>
          <a:p>
            <a:endParaRPr lang="en-US" sz="28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959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6992" y="312615"/>
            <a:ext cx="10636548" cy="4082423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The number of cabin crew on each flight depends on the size and type of the aircraft. A </a:t>
            </a:r>
            <a:r>
              <a:rPr lang="en-US" sz="2800" dirty="0">
                <a:latin typeface="Arial Rounded MT Bold" charset="0"/>
                <a:ea typeface="Arial Rounded MT Bold" charset="0"/>
                <a:cs typeface="Arial Rounded MT Bold" charset="0"/>
              </a:rPr>
              <a:t>bigger aircraft will need more crew. For instance an Emirates A380 will need 24 crew members to operate at its full potential with a full cabin of </a:t>
            </a:r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passenger.</a:t>
            </a:r>
          </a:p>
          <a:p>
            <a:endParaRPr lang="en-US" sz="2800" dirty="0" smtClean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Airlines will sometimes add cabin crew based on the number of passengers on board and the service level required for the flight. </a:t>
            </a:r>
          </a:p>
          <a:p>
            <a:endParaRPr lang="en-US" sz="2800" dirty="0" smtClean="0"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The cabin crew is a team that must work in harmony in order to ensure safety and comfort of the passengers.</a:t>
            </a:r>
            <a:endParaRPr lang="th-TH" sz="28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Image result for Aircraft type and number of cr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4698" y="752920"/>
            <a:ext cx="5287191" cy="4233968"/>
          </a:xfrm>
          <a:prstGeom prst="rect">
            <a:avLst/>
          </a:prstGeom>
          <a:noFill/>
        </p:spPr>
      </p:pic>
      <p:sp>
        <p:nvSpPr>
          <p:cNvPr id="43012" name="AutoShape 4" descr="Related image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43014" name="Picture 6" descr="Related 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91889" y="1142091"/>
            <a:ext cx="4912723" cy="37459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467" y="100360"/>
            <a:ext cx="11875911" cy="675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70169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3503</TotalTime>
  <Words>583</Words>
  <Application>Microsoft Macintosh PowerPoint</Application>
  <PresentationFormat>Widescreen</PresentationFormat>
  <Paragraphs>85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 Rounded MT Bold</vt:lpstr>
      <vt:lpstr>Century Gothic</vt:lpstr>
      <vt:lpstr>DilleniaUPC</vt:lpstr>
      <vt:lpstr>Wingdings 3</vt:lpstr>
      <vt:lpstr>Arial</vt:lpstr>
      <vt:lpstr>Wisp</vt:lpstr>
      <vt:lpstr>IAC3306 Cabin crew management</vt:lpstr>
      <vt:lpstr>PowerPoint Presentation</vt:lpstr>
      <vt:lpstr>PowerPoint Presentation</vt:lpstr>
      <vt:lpstr>PowerPoint Presentation</vt:lpstr>
      <vt:lpstr>PowerPoint Presentation</vt:lpstr>
      <vt:lpstr>Cabin Crew Team Structure</vt:lpstr>
      <vt:lpstr>PowerPoint Presentation</vt:lpstr>
      <vt:lpstr>PowerPoint Presentation</vt:lpstr>
      <vt:lpstr>PowerPoint Presentation</vt:lpstr>
      <vt:lpstr>PowerPoint Presentation</vt:lpstr>
      <vt:lpstr>Door Primary</vt:lpstr>
      <vt:lpstr>PowerPoint Presentation</vt:lpstr>
      <vt:lpstr>PowerPoint Presentation</vt:lpstr>
      <vt:lpstr>Jump Seat Primary seat</vt:lpstr>
      <vt:lpstr>Working Position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POST FLIGHT</vt:lpstr>
    </vt:vector>
  </TitlesOfParts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IAC3308 Cabin crew management</dc:title>
  <dc:creator>nok korawin</dc:creator>
  <cp:lastModifiedBy>Microsoft Office User</cp:lastModifiedBy>
  <cp:revision>66</cp:revision>
  <cp:lastPrinted>2022-10-03T15:50:56Z</cp:lastPrinted>
  <dcterms:created xsi:type="dcterms:W3CDTF">2019-08-25T12:18:48Z</dcterms:created>
  <dcterms:modified xsi:type="dcterms:W3CDTF">2022-10-05T13:56:53Z</dcterms:modified>
</cp:coreProperties>
</file>