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94" r:id="rId3"/>
    <p:sldId id="296" r:id="rId4"/>
    <p:sldId id="257" r:id="rId5"/>
    <p:sldId id="289" r:id="rId6"/>
    <p:sldId id="290" r:id="rId7"/>
    <p:sldId id="256" r:id="rId8"/>
    <p:sldId id="259" r:id="rId9"/>
    <p:sldId id="262" r:id="rId10"/>
    <p:sldId id="260" r:id="rId11"/>
    <p:sldId id="261" r:id="rId12"/>
    <p:sldId id="292" r:id="rId13"/>
    <p:sldId id="297" r:id="rId14"/>
    <p:sldId id="304" r:id="rId15"/>
    <p:sldId id="298" r:id="rId16"/>
    <p:sldId id="300" r:id="rId17"/>
    <p:sldId id="301" r:id="rId18"/>
    <p:sldId id="264" r:id="rId19"/>
    <p:sldId id="265" r:id="rId20"/>
    <p:sldId id="266" r:id="rId21"/>
    <p:sldId id="267" r:id="rId22"/>
    <p:sldId id="268" r:id="rId23"/>
    <p:sldId id="269" r:id="rId24"/>
    <p:sldId id="302" r:id="rId25"/>
    <p:sldId id="270" r:id="rId26"/>
    <p:sldId id="271" r:id="rId27"/>
    <p:sldId id="272" r:id="rId28"/>
    <p:sldId id="281"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51" autoAdjust="0"/>
    <p:restoredTop sz="94660"/>
  </p:normalViewPr>
  <p:slideViewPr>
    <p:cSldViewPr snapToGrid="0">
      <p:cViewPr>
        <p:scale>
          <a:sx n="129" d="100"/>
          <a:sy n="129" d="100"/>
        </p:scale>
        <p:origin x="1264"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DD2072-BD8C-49F0-A46F-2469EE475CCD}" type="datetimeFigureOut">
              <a:rPr lang="th-TH" smtClean="0"/>
              <a:t>18/08/65</a:t>
            </a:fld>
            <a:endParaRPr lang="th-TH"/>
          </a:p>
        </p:txBody>
      </p:sp>
      <p:sp>
        <p:nvSpPr>
          <p:cNvPr id="5" name="Footer Placeholder 4"/>
          <p:cNvSpPr>
            <a:spLocks noGrp="1"/>
          </p:cNvSpPr>
          <p:nvPr>
            <p:ph type="ftr" sz="quarter" idx="11"/>
          </p:nvPr>
        </p:nvSpPr>
        <p:spPr>
          <a:xfrm>
            <a:off x="2416500" y="329307"/>
            <a:ext cx="4973915" cy="309201"/>
          </a:xfrm>
        </p:spPr>
        <p:txBody>
          <a:bodyPr/>
          <a:lstStyle/>
          <a:p>
            <a:endParaRPr lang="th-TH"/>
          </a:p>
        </p:txBody>
      </p:sp>
      <p:sp>
        <p:nvSpPr>
          <p:cNvPr id="6" name="Slide Number Placeholder 5"/>
          <p:cNvSpPr>
            <a:spLocks noGrp="1"/>
          </p:cNvSpPr>
          <p:nvPr>
            <p:ph type="sldNum" sz="quarter" idx="12"/>
          </p:nvPr>
        </p:nvSpPr>
        <p:spPr>
          <a:xfrm>
            <a:off x="1437664" y="798973"/>
            <a:ext cx="811019" cy="503578"/>
          </a:xfrm>
        </p:spPr>
        <p:txBody>
          <a:bodyPr/>
          <a:lstStyle/>
          <a:p>
            <a:fld id="{4A219299-995D-414C-B5FA-4FB3C2C34D32}" type="slidenum">
              <a:rPr lang="th-TH" smtClean="0"/>
              <a:t>‹#›</a:t>
            </a:fld>
            <a:endParaRPr lang="th-TH"/>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313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D2072-BD8C-49F0-A46F-2469EE475CCD}" type="datetimeFigureOut">
              <a:rPr lang="th-TH" smtClean="0"/>
              <a:t>18/08/65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A219299-995D-414C-B5FA-4FB3C2C34D32}" type="slidenum">
              <a:rPr lang="th-TH" smtClean="0"/>
              <a:t>‹#›</a:t>
            </a:fld>
            <a:endParaRPr lang="th-TH"/>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76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D2072-BD8C-49F0-A46F-2469EE475CCD}" type="datetimeFigureOut">
              <a:rPr lang="th-TH" smtClean="0"/>
              <a:t>18/08/65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A219299-995D-414C-B5FA-4FB3C2C34D32}" type="slidenum">
              <a:rPr lang="th-TH" smtClean="0"/>
              <a:t>‹#›</a:t>
            </a:fld>
            <a:endParaRPr lang="th-TH"/>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845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D2072-BD8C-49F0-A46F-2469EE475CCD}" type="datetimeFigureOut">
              <a:rPr lang="th-TH" smtClean="0"/>
              <a:t>18/08/65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A219299-995D-414C-B5FA-4FB3C2C34D32}" type="slidenum">
              <a:rPr lang="th-TH" smtClean="0"/>
              <a:t>‹#›</a:t>
            </a:fld>
            <a:endParaRPr lang="th-TH"/>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231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D2072-BD8C-49F0-A46F-2469EE475CCD}" type="datetimeFigureOut">
              <a:rPr lang="th-TH" smtClean="0"/>
              <a:t>18/08/65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A219299-995D-414C-B5FA-4FB3C2C34D32}" type="slidenum">
              <a:rPr lang="th-TH" smtClean="0"/>
              <a:t>‹#›</a:t>
            </a:fld>
            <a:endParaRPr lang="th-TH"/>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637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D2072-BD8C-49F0-A46F-2469EE475CCD}" type="datetimeFigureOut">
              <a:rPr lang="th-TH" smtClean="0"/>
              <a:t>18/08/65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A219299-995D-414C-B5FA-4FB3C2C34D32}" type="slidenum">
              <a:rPr lang="th-TH" smtClean="0"/>
              <a:t>‹#›</a:t>
            </a:fld>
            <a:endParaRPr lang="th-TH"/>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828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D2072-BD8C-49F0-A46F-2469EE475CCD}" type="datetimeFigureOut">
              <a:rPr lang="th-TH" smtClean="0"/>
              <a:t>18/08/65</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4A219299-995D-414C-B5FA-4FB3C2C34D32}" type="slidenum">
              <a:rPr lang="th-TH" smtClean="0"/>
              <a:t>‹#›</a:t>
            </a:fld>
            <a:endParaRPr lang="th-TH"/>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206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D2072-BD8C-49F0-A46F-2469EE475CCD}" type="datetimeFigureOut">
              <a:rPr lang="th-TH" smtClean="0"/>
              <a:t>18/08/65</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4A219299-995D-414C-B5FA-4FB3C2C34D32}" type="slidenum">
              <a:rPr lang="th-TH" smtClean="0"/>
              <a:t>‹#›</a:t>
            </a:fld>
            <a:endParaRPr lang="th-TH"/>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285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D2072-BD8C-49F0-A46F-2469EE475CCD}" type="datetimeFigureOut">
              <a:rPr lang="th-TH" smtClean="0"/>
              <a:t>18/08/65</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4A219299-995D-414C-B5FA-4FB3C2C34D32}" type="slidenum">
              <a:rPr lang="th-TH" smtClean="0"/>
              <a:t>‹#›</a:t>
            </a:fld>
            <a:endParaRPr lang="th-TH"/>
          </a:p>
        </p:txBody>
      </p:sp>
    </p:spTree>
    <p:extLst>
      <p:ext uri="{BB962C8B-B14F-4D97-AF65-F5344CB8AC3E}">
        <p14:creationId xmlns:p14="http://schemas.microsoft.com/office/powerpoint/2010/main" val="389333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D2072-BD8C-49F0-A46F-2469EE475CCD}" type="datetimeFigureOut">
              <a:rPr lang="th-TH" smtClean="0"/>
              <a:t>18/08/65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A219299-995D-414C-B5FA-4FB3C2C34D32}" type="slidenum">
              <a:rPr lang="th-TH" smtClean="0"/>
              <a:t>‹#›</a:t>
            </a:fld>
            <a:endParaRPr lang="th-TH"/>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902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9DD2072-BD8C-49F0-A46F-2469EE475CCD}" type="datetimeFigureOut">
              <a:rPr lang="th-TH" smtClean="0"/>
              <a:t>18/08/65</a:t>
            </a:fld>
            <a:endParaRPr lang="th-TH"/>
          </a:p>
        </p:txBody>
      </p:sp>
      <p:sp>
        <p:nvSpPr>
          <p:cNvPr id="6" name="Footer Placeholder 5"/>
          <p:cNvSpPr>
            <a:spLocks noGrp="1"/>
          </p:cNvSpPr>
          <p:nvPr>
            <p:ph type="ftr" sz="quarter" idx="11"/>
          </p:nvPr>
        </p:nvSpPr>
        <p:spPr>
          <a:xfrm>
            <a:off x="1447382" y="318640"/>
            <a:ext cx="5541004" cy="320931"/>
          </a:xfrm>
        </p:spPr>
        <p:txBody>
          <a:bodyPr/>
          <a:lstStyle/>
          <a:p>
            <a:endParaRPr lang="th-TH"/>
          </a:p>
        </p:txBody>
      </p:sp>
      <p:sp>
        <p:nvSpPr>
          <p:cNvPr id="7" name="Slide Number Placeholder 6"/>
          <p:cNvSpPr>
            <a:spLocks noGrp="1"/>
          </p:cNvSpPr>
          <p:nvPr>
            <p:ph type="sldNum" sz="quarter" idx="12"/>
          </p:nvPr>
        </p:nvSpPr>
        <p:spPr/>
        <p:txBody>
          <a:bodyPr/>
          <a:lstStyle/>
          <a:p>
            <a:fld id="{4A219299-995D-414C-B5FA-4FB3C2C34D32}" type="slidenum">
              <a:rPr lang="th-TH" smtClean="0"/>
              <a:t>‹#›</a:t>
            </a:fld>
            <a:endParaRPr lang="th-TH"/>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8818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9DD2072-BD8C-49F0-A46F-2469EE475CCD}" type="datetimeFigureOut">
              <a:rPr lang="th-TH" smtClean="0"/>
              <a:t>18/08/65</a:t>
            </a:fld>
            <a:endParaRPr lang="th-TH"/>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A219299-995D-414C-B5FA-4FB3C2C34D32}" type="slidenum">
              <a:rPr lang="th-TH" smtClean="0"/>
              <a:t>‹#›</a:t>
            </a:fld>
            <a:endParaRPr lang="th-TH"/>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87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spressoenglish.net/travel-english-conversations-in-the-airpor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preview?hgd=1&amp;id=18mXxNW3s10j9rPG55uWi3nH1_ptvKaaYNOJmt8DzJZ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IAC3503 English for Airline and traveling</a:t>
            </a:r>
            <a:endParaRPr lang="en-US" dirty="0"/>
          </a:p>
        </p:txBody>
      </p:sp>
      <p:sp>
        <p:nvSpPr>
          <p:cNvPr id="3" name="Content Placeholder 2"/>
          <p:cNvSpPr>
            <a:spLocks noGrp="1"/>
          </p:cNvSpPr>
          <p:nvPr>
            <p:ph idx="1"/>
          </p:nvPr>
        </p:nvSpPr>
        <p:spPr/>
        <p:txBody>
          <a:bodyPr>
            <a:normAutofit/>
          </a:bodyPr>
          <a:lstStyle/>
          <a:p>
            <a:r>
              <a:rPr lang="en-US" sz="4000" dirty="0" smtClean="0"/>
              <a:t>Unit 3 Security check and Boarding gate announcement</a:t>
            </a:r>
            <a:endParaRPr lang="en-US" sz="4000" dirty="0"/>
          </a:p>
        </p:txBody>
      </p:sp>
      <p:pic>
        <p:nvPicPr>
          <p:cNvPr id="4" name="Content Placeholder 3">
            <a:extLst>
              <a:ext uri="{FF2B5EF4-FFF2-40B4-BE49-F238E27FC236}">
                <a16:creationId xmlns="" xmlns:a16="http://schemas.microsoft.com/office/drawing/2014/main" id="{2D941FA5-F79D-4B8B-D1DF-273EDB51253B}"/>
              </a:ext>
            </a:extLst>
          </p:cNvPr>
          <p:cNvPicPr>
            <a:picLocks noChangeAspect="1"/>
          </p:cNvPicPr>
          <p:nvPr/>
        </p:nvPicPr>
        <p:blipFill>
          <a:blip r:embed="rId2"/>
          <a:stretch>
            <a:fillRect/>
          </a:stretch>
        </p:blipFill>
        <p:spPr>
          <a:xfrm>
            <a:off x="5045663" y="3093720"/>
            <a:ext cx="4387508" cy="2923476"/>
          </a:xfrm>
          <a:prstGeom prst="rect">
            <a:avLst/>
          </a:prstGeom>
        </p:spPr>
      </p:pic>
    </p:spTree>
    <p:extLst>
      <p:ext uri="{BB962C8B-B14F-4D97-AF65-F5344CB8AC3E}">
        <p14:creationId xmlns:p14="http://schemas.microsoft.com/office/powerpoint/2010/main" val="143814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A8F0EB-F437-D624-332C-953BB7A7C098}"/>
              </a:ext>
            </a:extLst>
          </p:cNvPr>
          <p:cNvSpPr>
            <a:spLocks noGrp="1"/>
          </p:cNvSpPr>
          <p:nvPr>
            <p:ph type="title"/>
          </p:nvPr>
        </p:nvSpPr>
        <p:spPr/>
        <p:txBody>
          <a:bodyPr/>
          <a:lstStyle/>
          <a:p>
            <a:r>
              <a:rPr lang="en-US" sz="3200" dirty="0"/>
              <a:t>AT security checked point</a:t>
            </a:r>
            <a:br>
              <a:rPr lang="en-US" sz="3200" dirty="0"/>
            </a:br>
            <a:endParaRPr lang="th-TH" dirty="0"/>
          </a:p>
        </p:txBody>
      </p:sp>
      <p:pic>
        <p:nvPicPr>
          <p:cNvPr id="4" name="Content Placeholder 3">
            <a:extLst>
              <a:ext uri="{FF2B5EF4-FFF2-40B4-BE49-F238E27FC236}">
                <a16:creationId xmlns="" xmlns:a16="http://schemas.microsoft.com/office/drawing/2014/main" id="{8528F828-A6D1-0909-CA3E-50AACE7BB4D6}"/>
              </a:ext>
            </a:extLst>
          </p:cNvPr>
          <p:cNvPicPr>
            <a:picLocks noGrp="1" noChangeAspect="1"/>
          </p:cNvPicPr>
          <p:nvPr>
            <p:ph idx="1"/>
          </p:nvPr>
        </p:nvPicPr>
        <p:blipFill>
          <a:blip r:embed="rId2"/>
          <a:stretch>
            <a:fillRect/>
          </a:stretch>
        </p:blipFill>
        <p:spPr>
          <a:xfrm>
            <a:off x="3338512" y="2240756"/>
            <a:ext cx="5829300" cy="3000375"/>
          </a:xfrm>
          <a:prstGeom prst="rect">
            <a:avLst/>
          </a:prstGeom>
        </p:spPr>
      </p:pic>
    </p:spTree>
    <p:extLst>
      <p:ext uri="{BB962C8B-B14F-4D97-AF65-F5344CB8AC3E}">
        <p14:creationId xmlns:p14="http://schemas.microsoft.com/office/powerpoint/2010/main" val="3857615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B1229-5F48-05C8-472F-8A740CA948C4}"/>
              </a:ext>
            </a:extLst>
          </p:cNvPr>
          <p:cNvSpPr>
            <a:spLocks noGrp="1"/>
          </p:cNvSpPr>
          <p:nvPr>
            <p:ph type="title"/>
          </p:nvPr>
        </p:nvSpPr>
        <p:spPr/>
        <p:txBody>
          <a:bodyPr/>
          <a:lstStyle/>
          <a:p>
            <a:r>
              <a:rPr lang="en-US" sz="3200" dirty="0"/>
              <a:t>AT security checked point</a:t>
            </a:r>
            <a:br>
              <a:rPr lang="en-US" sz="3200" dirty="0"/>
            </a:br>
            <a:endParaRPr lang="th-TH" dirty="0"/>
          </a:p>
        </p:txBody>
      </p:sp>
      <p:pic>
        <p:nvPicPr>
          <p:cNvPr id="4" name="Content Placeholder 3">
            <a:extLst>
              <a:ext uri="{FF2B5EF4-FFF2-40B4-BE49-F238E27FC236}">
                <a16:creationId xmlns="" xmlns:a16="http://schemas.microsoft.com/office/drawing/2014/main" id="{241D9A19-74A8-6722-B263-09602029C3AD}"/>
              </a:ext>
            </a:extLst>
          </p:cNvPr>
          <p:cNvPicPr>
            <a:picLocks noGrp="1" noChangeAspect="1"/>
          </p:cNvPicPr>
          <p:nvPr>
            <p:ph idx="1"/>
          </p:nvPr>
        </p:nvPicPr>
        <p:blipFill>
          <a:blip r:embed="rId2"/>
          <a:stretch>
            <a:fillRect/>
          </a:stretch>
        </p:blipFill>
        <p:spPr>
          <a:xfrm>
            <a:off x="1548322" y="2202578"/>
            <a:ext cx="5828281" cy="3279932"/>
          </a:xfrm>
          <a:prstGeom prst="rect">
            <a:avLst/>
          </a:prstGeom>
        </p:spPr>
      </p:pic>
    </p:spTree>
    <p:extLst>
      <p:ext uri="{BB962C8B-B14F-4D97-AF65-F5344CB8AC3E}">
        <p14:creationId xmlns:p14="http://schemas.microsoft.com/office/powerpoint/2010/main" val="146963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0"/>
            <a:ext cx="11391899" cy="4526545"/>
          </a:xfrm>
        </p:spPr>
        <p:txBody>
          <a:bodyPr>
            <a:noAutofit/>
          </a:bodyPr>
          <a:lstStyle/>
          <a:p>
            <a:r>
              <a:rPr lang="en-US" sz="2800" b="1" dirty="0"/>
              <a:t>Agent:</a:t>
            </a:r>
            <a:r>
              <a:rPr lang="en-US" sz="2800" dirty="0"/>
              <a:t> Please lay your bags flat on the conveyor belt, and use the bins for small objects.</a:t>
            </a:r>
            <a:endParaRPr lang="en-US" sz="2800" dirty="0"/>
          </a:p>
          <a:p>
            <a:r>
              <a:rPr lang="en-US" sz="2800" b="1" dirty="0"/>
              <a:t>Dan:</a:t>
            </a:r>
            <a:r>
              <a:rPr lang="en-US" sz="2800" dirty="0"/>
              <a:t> Do I need to take my laptop out of the bag?</a:t>
            </a:r>
            <a:endParaRPr lang="en-US" sz="2800" dirty="0"/>
          </a:p>
          <a:p>
            <a:r>
              <a:rPr lang="en-US" sz="2800" b="1" dirty="0"/>
              <a:t>Agent:</a:t>
            </a:r>
            <a:r>
              <a:rPr lang="en-US" sz="2800" dirty="0"/>
              <a:t> Yes, you do. Take off your hat and your shoes, too.</a:t>
            </a:r>
            <a:endParaRPr lang="en-US" sz="2800" dirty="0"/>
          </a:p>
          <a:p>
            <a:r>
              <a:rPr lang="en-US" sz="2800" i="1" dirty="0"/>
              <a:t>(he walks through the metal detector</a:t>
            </a:r>
            <a:r>
              <a:rPr lang="en-US" sz="2800" i="1" dirty="0" smtClean="0"/>
              <a:t>)</a:t>
            </a:r>
            <a:r>
              <a:rPr lang="en-US" sz="2800" dirty="0" smtClean="0"/>
              <a:t>[</a:t>
            </a:r>
            <a:r>
              <a:rPr lang="en-US" sz="2800" dirty="0"/>
              <a:t>BEEP BEEP BEEP BEEP]</a:t>
            </a:r>
            <a:endParaRPr lang="en-US" sz="2800" dirty="0"/>
          </a:p>
          <a:p>
            <a:r>
              <a:rPr lang="en-US" sz="2800" b="1" dirty="0"/>
              <a:t>Agent:</a:t>
            </a:r>
            <a:r>
              <a:rPr lang="en-US" sz="2800" dirty="0"/>
              <a:t> Please step back. Do you have anything in your pockets – keys, cell phone, loose change?</a:t>
            </a:r>
            <a:endParaRPr lang="en-US" sz="2800" dirty="0"/>
          </a:p>
          <a:p>
            <a:r>
              <a:rPr lang="en-US" sz="2800" b="1" dirty="0"/>
              <a:t>Dan:</a:t>
            </a:r>
            <a:r>
              <a:rPr lang="en-US" sz="2800" dirty="0"/>
              <a:t> I don’t think so. Let me try taking off my belt.</a:t>
            </a:r>
            <a:endParaRPr lang="en-US" sz="2800" dirty="0"/>
          </a:p>
          <a:p>
            <a:r>
              <a:rPr lang="en-US" sz="2800" b="1" dirty="0"/>
              <a:t>Agent:</a:t>
            </a:r>
            <a:r>
              <a:rPr lang="en-US" sz="2800" dirty="0"/>
              <a:t> Okay, come on through</a:t>
            </a:r>
            <a:r>
              <a:rPr lang="en-US" sz="2800" dirty="0" smtClean="0"/>
              <a:t>.</a:t>
            </a:r>
            <a:r>
              <a:rPr lang="en-US" sz="2800" i="1" dirty="0" smtClean="0"/>
              <a:t>(</a:t>
            </a:r>
            <a:r>
              <a:rPr lang="en-US" sz="2800" i="1" dirty="0"/>
              <a:t>he goes through the metal detector again)</a:t>
            </a:r>
            <a:endParaRPr lang="en-US" sz="2800" dirty="0"/>
          </a:p>
          <a:p>
            <a:r>
              <a:rPr lang="en-US" sz="2800" b="1" dirty="0"/>
              <a:t>Agent:</a:t>
            </a:r>
            <a:r>
              <a:rPr lang="en-US" sz="2800" dirty="0"/>
              <a:t> You’re all set! Have a nice flight</a:t>
            </a:r>
            <a:r>
              <a:rPr lang="en-US" sz="2800" dirty="0" smtClean="0"/>
              <a:t>.</a:t>
            </a:r>
            <a:r>
              <a:rPr lang="en-US" sz="2800" dirty="0"/>
              <a:t/>
            </a:r>
            <a:br>
              <a:rPr lang="en-US" sz="2800" dirty="0"/>
            </a:br>
            <a:r>
              <a:rPr lang="en-US" sz="2800" b="1" i="1" dirty="0">
                <a:solidFill>
                  <a:srgbClr val="FF0000"/>
                </a:solidFill>
              </a:rPr>
              <a:t>“you’re finished and everything is OK.”</a:t>
            </a:r>
            <a:endParaRPr lang="en-US" sz="2800" b="1" dirty="0">
              <a:solidFill>
                <a:srgbClr val="FF0000"/>
              </a:solidFill>
            </a:endParaRPr>
          </a:p>
          <a:p>
            <a:endParaRPr lang="en-US" sz="2800" dirty="0"/>
          </a:p>
        </p:txBody>
      </p:sp>
    </p:spTree>
    <p:extLst>
      <p:ext uri="{BB962C8B-B14F-4D97-AF65-F5344CB8AC3E}">
        <p14:creationId xmlns:p14="http://schemas.microsoft.com/office/powerpoint/2010/main" val="66539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88720"/>
            <a:ext cx="9683255" cy="4277625"/>
          </a:xfrm>
        </p:spPr>
        <p:txBody>
          <a:bodyPr>
            <a:normAutofit/>
          </a:bodyPr>
          <a:lstStyle/>
          <a:p>
            <a:r>
              <a:rPr lang="en-US" sz="2800" b="1" dirty="0" smtClean="0"/>
              <a:t>Phrasal </a:t>
            </a:r>
            <a:r>
              <a:rPr lang="en-US" sz="2800" b="1" dirty="0"/>
              <a:t>Verbs: SET OFF and GO OFF</a:t>
            </a:r>
            <a:endParaRPr lang="en-US" sz="2800" dirty="0"/>
          </a:p>
          <a:p>
            <a:r>
              <a:rPr lang="en-US" sz="2800" dirty="0"/>
              <a:t>When the alarm sounds, we say “the alarm went off.” To describe what </a:t>
            </a:r>
            <a:r>
              <a:rPr lang="en-US" sz="2800" i="1" dirty="0"/>
              <a:t>caused </a:t>
            </a:r>
            <a:r>
              <a:rPr lang="en-US" sz="2800" dirty="0"/>
              <a:t>the alarm to sound, we say “set off” – for example, “My keys set off the alarm” or “My keys set off the metal detector.”</a:t>
            </a:r>
            <a:endParaRPr lang="en-US" sz="2800" dirty="0"/>
          </a:p>
          <a:p>
            <a:r>
              <a:rPr lang="en-US" sz="2800" dirty="0"/>
              <a:t/>
            </a:r>
            <a:br>
              <a:rPr lang="en-US" sz="2800" dirty="0"/>
            </a:br>
            <a:endParaRPr lang="en-US" sz="2800" dirty="0"/>
          </a:p>
        </p:txBody>
      </p:sp>
    </p:spTree>
    <p:extLst>
      <p:ext uri="{BB962C8B-B14F-4D97-AF65-F5344CB8AC3E}">
        <p14:creationId xmlns:p14="http://schemas.microsoft.com/office/powerpoint/2010/main" val="155811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security</a:t>
            </a:r>
            <a:r>
              <a:rPr lang="en-US" sz="2400" dirty="0" smtClean="0"/>
              <a:t>, </a:t>
            </a:r>
            <a:r>
              <a:rPr lang="en-US" sz="2400" dirty="0"/>
              <a:t>departure </a:t>
            </a:r>
            <a:r>
              <a:rPr lang="en-US" sz="2400" dirty="0" smtClean="0"/>
              <a:t>lounge, Terminal, boarding pass, flight, </a:t>
            </a:r>
            <a:r>
              <a:rPr lang="en-US" sz="2400" dirty="0"/>
              <a:t>check-in counter</a:t>
            </a:r>
            <a:r>
              <a:rPr lang="en-US" sz="2400" dirty="0" smtClean="0"/>
              <a:t>, gate , crew, </a:t>
            </a:r>
            <a:r>
              <a:rPr lang="en-US" sz="2400" dirty="0"/>
              <a:t>departure</a:t>
            </a:r>
          </a:p>
        </p:txBody>
      </p:sp>
      <p:sp>
        <p:nvSpPr>
          <p:cNvPr id="3" name="Content Placeholder 2"/>
          <p:cNvSpPr>
            <a:spLocks noGrp="1"/>
          </p:cNvSpPr>
          <p:nvPr>
            <p:ph idx="1"/>
          </p:nvPr>
        </p:nvSpPr>
        <p:spPr>
          <a:xfrm>
            <a:off x="288235" y="1853754"/>
            <a:ext cx="10766619" cy="3450613"/>
          </a:xfrm>
        </p:spPr>
        <p:txBody>
          <a:bodyPr>
            <a:noAutofit/>
          </a:bodyPr>
          <a:lstStyle/>
          <a:p>
            <a:r>
              <a:rPr lang="en-US" sz="2800" dirty="0" smtClean="0"/>
              <a:t>When you take a trip on an airplane, there’s so much to do and see at the________. First, you should go to the _____ to leave your bags and get a _______ from the staff/ You can look at the ______ monitor to see if your_____ will leave on time. Then, you must get in line to _______ they will ask you to take off your shoes and leave your keys in the tray. Next, you walk to your_____ and take a seat in the______ to wait until your plane is ready. When you go on board, the_____ will help you find your seat.			</a:t>
            </a:r>
            <a:endParaRPr lang="en-US" sz="2800" dirty="0"/>
          </a:p>
        </p:txBody>
      </p:sp>
    </p:spTree>
    <p:extLst>
      <p:ext uri="{BB962C8B-B14F-4D97-AF65-F5344CB8AC3E}">
        <p14:creationId xmlns:p14="http://schemas.microsoft.com/office/powerpoint/2010/main" val="129598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Airports are divided into </a:t>
            </a:r>
            <a:r>
              <a:rPr lang="en-US" sz="2800" b="1" dirty="0"/>
              <a:t>terminals </a:t>
            </a:r>
            <a:r>
              <a:rPr lang="en-US" sz="2800" dirty="0"/>
              <a:t>(the major sections of the airport) and each terminal has many </a:t>
            </a:r>
            <a:r>
              <a:rPr lang="en-US" sz="2800" b="1" dirty="0"/>
              <a:t>gates. </a:t>
            </a:r>
            <a:r>
              <a:rPr lang="en-US" sz="2800" dirty="0"/>
              <a:t>The </a:t>
            </a:r>
            <a:r>
              <a:rPr lang="en-US" sz="2800" b="1" dirty="0"/>
              <a:t>gate </a:t>
            </a:r>
            <a:r>
              <a:rPr lang="en-US" sz="2800" dirty="0"/>
              <a:t>is the door you go through to enter the airplane. Here are a few announcements you might hear while you are at the gate, waiting for the plane to board</a:t>
            </a:r>
            <a:endParaRPr lang="en-US" sz="2800" dirty="0"/>
          </a:p>
        </p:txBody>
      </p:sp>
      <p:sp>
        <p:nvSpPr>
          <p:cNvPr id="4" name="Title 1">
            <a:extLst>
              <a:ext uri="{FF2B5EF4-FFF2-40B4-BE49-F238E27FC236}">
                <a16:creationId xmlns="" xmlns:a16="http://schemas.microsoft.com/office/drawing/2014/main" id="{BD8317AC-DF5C-8FD8-E781-0E27A023B265}"/>
              </a:ext>
            </a:extLst>
          </p:cNvPr>
          <p:cNvSpPr>
            <a:spLocks noGrp="1"/>
          </p:cNvSpPr>
          <p:nvPr>
            <p:ph type="title"/>
          </p:nvPr>
        </p:nvSpPr>
        <p:spPr/>
        <p:txBody>
          <a:bodyPr/>
          <a:lstStyle/>
          <a:p>
            <a:r>
              <a:rPr lang="en-US" dirty="0"/>
              <a:t>Announcement at the gate</a:t>
            </a:r>
            <a:endParaRPr lang="th-TH" dirty="0"/>
          </a:p>
        </p:txBody>
      </p:sp>
    </p:spTree>
    <p:extLst>
      <p:ext uri="{BB962C8B-B14F-4D97-AF65-F5344CB8AC3E}">
        <p14:creationId xmlns:p14="http://schemas.microsoft.com/office/powerpoint/2010/main" val="160426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299" y="583172"/>
            <a:ext cx="9603275" cy="3450613"/>
          </a:xfrm>
        </p:spPr>
        <p:txBody>
          <a:bodyPr>
            <a:noAutofit/>
          </a:bodyPr>
          <a:lstStyle/>
          <a:p>
            <a:pPr fontAlgn="base"/>
            <a:r>
              <a:rPr lang="en-US" sz="2800" b="1" dirty="0"/>
              <a:t>“There has been a gate change.”</a:t>
            </a:r>
            <a:endParaRPr lang="en-US" sz="2800" dirty="0"/>
          </a:p>
          <a:p>
            <a:pPr fontAlgn="base"/>
            <a:r>
              <a:rPr lang="en-US" sz="2800" i="1" dirty="0"/>
              <a:t>(this means the flight will leave from a different gate)</a:t>
            </a:r>
            <a:endParaRPr lang="en-US" sz="2800" dirty="0"/>
          </a:p>
          <a:p>
            <a:pPr fontAlgn="base"/>
            <a:r>
              <a:rPr lang="en-US" sz="2800" b="1" dirty="0"/>
              <a:t>“United Airlines flight 880 to Miami is now boarding.”</a:t>
            </a:r>
            <a:endParaRPr lang="en-US" sz="2800" dirty="0"/>
          </a:p>
          <a:p>
            <a:pPr fontAlgn="base"/>
            <a:r>
              <a:rPr lang="en-US" sz="2800" i="1" dirty="0"/>
              <a:t>(this means it’s time for passengers to enter the plane)</a:t>
            </a:r>
            <a:endParaRPr lang="en-US" sz="2800" dirty="0"/>
          </a:p>
          <a:p>
            <a:pPr fontAlgn="base"/>
            <a:r>
              <a:rPr lang="en-US" sz="2800" b="1" dirty="0"/>
              <a:t>“Please have your boarding pass and identification ready for boarding.”</a:t>
            </a:r>
            <a:endParaRPr lang="en-US" sz="2800" dirty="0"/>
          </a:p>
          <a:p>
            <a:pPr fontAlgn="base"/>
            <a:r>
              <a:rPr lang="en-US" sz="2800" b="1" dirty="0"/>
              <a:t>“We would like to invite our first- and business-class passengers to board.”</a:t>
            </a:r>
            <a:endParaRPr lang="en-US" sz="2800" dirty="0"/>
          </a:p>
          <a:p>
            <a:pPr fontAlgn="base"/>
            <a:endParaRPr lang="en-US" sz="2800" dirty="0"/>
          </a:p>
        </p:txBody>
      </p:sp>
    </p:spTree>
    <p:extLst>
      <p:ext uri="{BB962C8B-B14F-4D97-AF65-F5344CB8AC3E}">
        <p14:creationId xmlns:p14="http://schemas.microsoft.com/office/powerpoint/2010/main" val="126057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0"/>
            <a:ext cx="11511279" cy="4795785"/>
          </a:xfrm>
        </p:spPr>
        <p:txBody>
          <a:bodyPr>
            <a:noAutofit/>
          </a:bodyPr>
          <a:lstStyle/>
          <a:p>
            <a:pPr fontAlgn="base"/>
            <a:r>
              <a:rPr lang="en-US" sz="2800" b="1" dirty="0"/>
              <a:t>“We are now inviting passengers with small children and any passengers requiring special assistance to begin boarding.”</a:t>
            </a:r>
            <a:endParaRPr lang="en-US" sz="2800" dirty="0"/>
          </a:p>
          <a:p>
            <a:pPr fontAlgn="base"/>
            <a:r>
              <a:rPr lang="en-US" sz="2800" b="1" dirty="0"/>
              <a:t>“We would now like to invite all passengers to board.”</a:t>
            </a:r>
            <a:endParaRPr lang="en-US" sz="2800" dirty="0"/>
          </a:p>
          <a:p>
            <a:pPr fontAlgn="base"/>
            <a:r>
              <a:rPr lang="en-US" sz="2800" i="1" dirty="0"/>
              <a:t>(this means everyone can enter the plane)</a:t>
            </a:r>
            <a:endParaRPr lang="en-US" sz="2800" dirty="0"/>
          </a:p>
          <a:p>
            <a:pPr fontAlgn="base"/>
            <a:r>
              <a:rPr lang="en-US" sz="2800" b="1" dirty="0"/>
              <a:t>“This is the final boarding call for United Airlines flight 880 to Miami.”</a:t>
            </a:r>
            <a:endParaRPr lang="en-US" sz="2800" dirty="0"/>
          </a:p>
          <a:p>
            <a:pPr fontAlgn="base"/>
            <a:r>
              <a:rPr lang="en-US" sz="2800" i="1" dirty="0"/>
              <a:t>(this means it is the FINAL OPPORTUNITY to enter the plane before they close the doors)</a:t>
            </a:r>
            <a:endParaRPr lang="en-US" sz="2800" dirty="0"/>
          </a:p>
          <a:p>
            <a:pPr fontAlgn="base"/>
            <a:r>
              <a:rPr lang="en-US" sz="2800" b="1" dirty="0"/>
              <a:t>“Passenger John Smith, please proceed to the United Airlines desk at gate 12.”</a:t>
            </a:r>
            <a:endParaRPr lang="en-US" sz="2800" dirty="0"/>
          </a:p>
          <a:p>
            <a:endParaRPr lang="en-US" sz="2800" dirty="0"/>
          </a:p>
        </p:txBody>
      </p:sp>
    </p:spTree>
    <p:extLst>
      <p:ext uri="{BB962C8B-B14F-4D97-AF65-F5344CB8AC3E}">
        <p14:creationId xmlns:p14="http://schemas.microsoft.com/office/powerpoint/2010/main" val="14001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317AC-DF5C-8FD8-E781-0E27A023B265}"/>
              </a:ext>
            </a:extLst>
          </p:cNvPr>
          <p:cNvSpPr>
            <a:spLocks noGrp="1"/>
          </p:cNvSpPr>
          <p:nvPr>
            <p:ph type="title"/>
          </p:nvPr>
        </p:nvSpPr>
        <p:spPr/>
        <p:txBody>
          <a:bodyPr/>
          <a:lstStyle/>
          <a:p>
            <a:r>
              <a:rPr lang="en-US" dirty="0"/>
              <a:t>Announcement at the gate</a:t>
            </a:r>
            <a:endParaRPr lang="th-TH" dirty="0"/>
          </a:p>
        </p:txBody>
      </p:sp>
      <p:sp>
        <p:nvSpPr>
          <p:cNvPr id="3" name="Content Placeholder 2">
            <a:extLst>
              <a:ext uri="{FF2B5EF4-FFF2-40B4-BE49-F238E27FC236}">
                <a16:creationId xmlns="" xmlns:a16="http://schemas.microsoft.com/office/drawing/2014/main" id="{4F1F35AC-F0E8-7E3D-5C14-4E551782FB78}"/>
              </a:ext>
            </a:extLst>
          </p:cNvPr>
          <p:cNvSpPr>
            <a:spLocks noGrp="1"/>
          </p:cNvSpPr>
          <p:nvPr>
            <p:ph idx="1"/>
          </p:nvPr>
        </p:nvSpPr>
        <p:spPr>
          <a:xfrm>
            <a:off x="1451579" y="2015732"/>
            <a:ext cx="9603275" cy="4577573"/>
          </a:xfrm>
        </p:spPr>
        <p:txBody>
          <a:bodyPr>
            <a:normAutofit/>
          </a:bodyPr>
          <a:lstStyle/>
          <a:p>
            <a:r>
              <a:rPr lang="en-US" sz="2800" dirty="0">
                <a:latin typeface="Times New Roman" panose="02020603050405020304" pitchFamily="18" charset="0"/>
              </a:rPr>
              <a:t>All Nippon Airways flight NH916 to Haneda is now boarding</a:t>
            </a:r>
          </a:p>
          <a:p>
            <a:r>
              <a:rPr lang="en-US" sz="2800" dirty="0">
                <a:latin typeface="Times New Roman" panose="02020603050405020304" pitchFamily="18" charset="0"/>
              </a:rPr>
              <a:t>Please have your boarding and identification ready for boarding.</a:t>
            </a:r>
            <a:endParaRPr lang="th-TH" sz="2800" dirty="0">
              <a:latin typeface="Times New Roman" panose="02020603050405020304" pitchFamily="18" charset="0"/>
            </a:endParaRPr>
          </a:p>
        </p:txBody>
      </p:sp>
      <p:pic>
        <p:nvPicPr>
          <p:cNvPr id="4" name="Picture 3">
            <a:extLst>
              <a:ext uri="{FF2B5EF4-FFF2-40B4-BE49-F238E27FC236}">
                <a16:creationId xmlns="" xmlns:a16="http://schemas.microsoft.com/office/drawing/2014/main" id="{088DCD43-3B7B-D350-9409-A32E0334D83E}"/>
              </a:ext>
            </a:extLst>
          </p:cNvPr>
          <p:cNvPicPr>
            <a:picLocks noChangeAspect="1"/>
          </p:cNvPicPr>
          <p:nvPr/>
        </p:nvPicPr>
        <p:blipFill>
          <a:blip r:embed="rId2"/>
          <a:stretch>
            <a:fillRect/>
          </a:stretch>
        </p:blipFill>
        <p:spPr>
          <a:xfrm>
            <a:off x="3181350" y="3429000"/>
            <a:ext cx="5829300" cy="4352925"/>
          </a:xfrm>
          <a:prstGeom prst="rect">
            <a:avLst/>
          </a:prstGeom>
        </p:spPr>
      </p:pic>
    </p:spTree>
    <p:extLst>
      <p:ext uri="{BB962C8B-B14F-4D97-AF65-F5344CB8AC3E}">
        <p14:creationId xmlns:p14="http://schemas.microsoft.com/office/powerpoint/2010/main" val="323302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474880-D8A4-5A4C-7553-60FFF237DA55}"/>
              </a:ext>
            </a:extLst>
          </p:cNvPr>
          <p:cNvSpPr>
            <a:spLocks noGrp="1"/>
          </p:cNvSpPr>
          <p:nvPr>
            <p:ph type="title"/>
          </p:nvPr>
        </p:nvSpPr>
        <p:spPr>
          <a:xfrm>
            <a:off x="1294362" y="178878"/>
            <a:ext cx="9603275" cy="559060"/>
          </a:xfrm>
        </p:spPr>
        <p:txBody>
          <a:bodyPr/>
          <a:lstStyle/>
          <a:p>
            <a:r>
              <a:rPr lang="en-US" dirty="0"/>
              <a:t>Announcement at the gate</a:t>
            </a:r>
            <a:endParaRPr lang="th-TH" dirty="0"/>
          </a:p>
        </p:txBody>
      </p:sp>
      <p:sp>
        <p:nvSpPr>
          <p:cNvPr id="3" name="Content Placeholder 2">
            <a:extLst>
              <a:ext uri="{FF2B5EF4-FFF2-40B4-BE49-F238E27FC236}">
                <a16:creationId xmlns="" xmlns:a16="http://schemas.microsoft.com/office/drawing/2014/main" id="{02326B9A-DD0F-4D46-570E-BE0F97CE42E5}"/>
              </a:ext>
            </a:extLst>
          </p:cNvPr>
          <p:cNvSpPr>
            <a:spLocks noGrp="1"/>
          </p:cNvSpPr>
          <p:nvPr>
            <p:ph idx="1"/>
          </p:nvPr>
        </p:nvSpPr>
        <p:spPr>
          <a:xfrm>
            <a:off x="288235" y="737938"/>
            <a:ext cx="10609401" cy="5941184"/>
          </a:xfrm>
        </p:spPr>
        <p:txBody>
          <a:bodyPr>
            <a:normAutofit/>
          </a:bodyPr>
          <a:lstStyle/>
          <a:p>
            <a:r>
              <a:rPr lang="en-US" sz="2800" dirty="0">
                <a:cs typeface="Times New Roman" panose="02020603050405020304" pitchFamily="18" charset="0"/>
              </a:rPr>
              <a:t>Passengers for flight NH9116 to Haneda, please, go to Gate 29</a:t>
            </a:r>
          </a:p>
          <a:p>
            <a:r>
              <a:rPr lang="en-US" sz="2800" dirty="0">
                <a:cs typeface="Times New Roman" panose="02020603050405020304" pitchFamily="18" charset="0"/>
              </a:rPr>
              <a:t>Good morning this is an announcement for all passengers travelling to Haneda, this flight is delay for 1 hour because of the weather.</a:t>
            </a:r>
          </a:p>
          <a:p>
            <a:r>
              <a:rPr lang="en-US" sz="2800" dirty="0">
                <a:cs typeface="Times New Roman" panose="02020603050405020304" pitchFamily="18" charset="0"/>
              </a:rPr>
              <a:t>Passengers for flight TG 772 to LAX, please go to the Gate 32.</a:t>
            </a:r>
          </a:p>
          <a:p>
            <a:r>
              <a:rPr lang="en-US" sz="2800" dirty="0">
                <a:cs typeface="Times New Roman" panose="02020603050405020304" pitchFamily="18" charset="0"/>
              </a:rPr>
              <a:t>All passengers travelling to Tokyo on flight TG640, please have your boarding passes and passports ready for boarding. Flight TG640 now boarding at Gate 21.</a:t>
            </a:r>
            <a:endParaRPr lang="th-TH" sz="2800" dirty="0"/>
          </a:p>
        </p:txBody>
      </p:sp>
    </p:spTree>
    <p:extLst>
      <p:ext uri="{BB962C8B-B14F-4D97-AF65-F5344CB8AC3E}">
        <p14:creationId xmlns:p14="http://schemas.microsoft.com/office/powerpoint/2010/main" val="62973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32080"/>
            <a:ext cx="11836400" cy="7203705"/>
          </a:xfrm>
        </p:spPr>
        <p:txBody>
          <a:bodyPr>
            <a:normAutofit/>
          </a:bodyPr>
          <a:lstStyle/>
          <a:p>
            <a:pPr fontAlgn="base"/>
            <a:r>
              <a:rPr lang="en-US" b="1" cap="all" dirty="0"/>
              <a:t>Conversation Vocabulary And Phrases</a:t>
            </a:r>
          </a:p>
          <a:p>
            <a:pPr fontAlgn="base"/>
            <a:r>
              <a:rPr lang="en-US" dirty="0"/>
              <a:t>Instead of </a:t>
            </a:r>
            <a:r>
              <a:rPr lang="en-US" b="1" dirty="0"/>
              <a:t>“Where are you flying today</a:t>
            </a:r>
            <a:r>
              <a:rPr lang="en-US" b="1" dirty="0" smtClean="0"/>
              <a:t>?” </a:t>
            </a:r>
            <a:r>
              <a:rPr lang="en-US" dirty="0" smtClean="0"/>
              <a:t>the </a:t>
            </a:r>
            <a:r>
              <a:rPr lang="en-US" dirty="0"/>
              <a:t>agent may ask </a:t>
            </a:r>
            <a:r>
              <a:rPr lang="en-US" b="1" dirty="0"/>
              <a:t>“What’s your final destination?”</a:t>
            </a:r>
            <a:r>
              <a:rPr lang="en-US" dirty="0"/>
              <a:t> </a:t>
            </a:r>
          </a:p>
          <a:p>
            <a:pPr fontAlgn="base"/>
            <a:r>
              <a:rPr lang="en-US" dirty="0"/>
              <a:t>You can say </a:t>
            </a:r>
            <a:r>
              <a:rPr lang="en-US" b="1" dirty="0"/>
              <a:t>“Here you go</a:t>
            </a:r>
            <a:r>
              <a:rPr lang="en-US" b="1" dirty="0" smtClean="0"/>
              <a:t>” </a:t>
            </a:r>
            <a:r>
              <a:rPr lang="en-US" dirty="0" smtClean="0"/>
              <a:t>anytime </a:t>
            </a:r>
            <a:r>
              <a:rPr lang="en-US" dirty="0"/>
              <a:t>you give something to somebody</a:t>
            </a:r>
          </a:p>
          <a:p>
            <a:pPr fontAlgn="base"/>
            <a:r>
              <a:rPr lang="en-US" dirty="0"/>
              <a:t>To </a:t>
            </a:r>
            <a:r>
              <a:rPr lang="en-US" b="1" dirty="0"/>
              <a:t>check your bags </a:t>
            </a:r>
            <a:r>
              <a:rPr lang="en-US" dirty="0"/>
              <a:t>means to put them on the airplane inside the cargo compartment. The small bag you take with you on the airplane is called a</a:t>
            </a:r>
            <a:r>
              <a:rPr lang="en-US" b="1" dirty="0"/>
              <a:t> carry-on</a:t>
            </a:r>
            <a:r>
              <a:rPr lang="en-US" dirty="0"/>
              <a:t>. You need to put your carry-on bags through the X-ray machine at security.</a:t>
            </a:r>
          </a:p>
          <a:p>
            <a:pPr fontAlgn="base"/>
            <a:r>
              <a:rPr lang="en-US" dirty="0"/>
              <a:t>The </a:t>
            </a:r>
            <a:r>
              <a:rPr lang="en-US" b="1" dirty="0" smtClean="0"/>
              <a:t>scale </a:t>
            </a:r>
            <a:r>
              <a:rPr lang="en-US" dirty="0" smtClean="0"/>
              <a:t>is </a:t>
            </a:r>
            <a:r>
              <a:rPr lang="en-US" dirty="0"/>
              <a:t>the equipment that tells you the weight of your luggage (45 kilograms, for example)</a:t>
            </a:r>
          </a:p>
          <a:p>
            <a:pPr fontAlgn="base"/>
            <a:r>
              <a:rPr lang="en-US" dirty="0"/>
              <a:t>A </a:t>
            </a:r>
            <a:r>
              <a:rPr lang="en-US" b="1" dirty="0"/>
              <a:t>stopover </a:t>
            </a:r>
            <a:r>
              <a:rPr lang="en-US" dirty="0"/>
              <a:t>or</a:t>
            </a:r>
            <a:r>
              <a:rPr lang="en-US" b="1" dirty="0"/>
              <a:t> layover</a:t>
            </a:r>
            <a:r>
              <a:rPr lang="en-US" dirty="0"/>
              <a:t> is when the airplane stops in a different city before continuing to the final destination</a:t>
            </a:r>
          </a:p>
          <a:p>
            <a:pPr fontAlgn="base"/>
            <a:r>
              <a:rPr lang="en-US" dirty="0"/>
              <a:t>If the agent says that your luggage will </a:t>
            </a:r>
            <a:r>
              <a:rPr lang="en-US" b="1" dirty="0"/>
              <a:t>go straight through</a:t>
            </a:r>
            <a:r>
              <a:rPr lang="en-US" dirty="0"/>
              <a:t>, it means it will go directly to the final destination (and you don’t need to pick it up during your stopover)</a:t>
            </a:r>
          </a:p>
          <a:p>
            <a:pPr fontAlgn="base"/>
            <a:r>
              <a:rPr lang="en-US" b="1" dirty="0"/>
              <a:t>Boarding passes </a:t>
            </a:r>
            <a:r>
              <a:rPr lang="en-US" dirty="0"/>
              <a:t>are the tickets that permit you to enter the airplane</a:t>
            </a:r>
          </a:p>
          <a:p>
            <a:pPr fontAlgn="base"/>
            <a:r>
              <a:rPr lang="en-US" dirty="0"/>
              <a:t>When a plane begins </a:t>
            </a:r>
            <a:r>
              <a:rPr lang="en-US" b="1" dirty="0"/>
              <a:t>boarding</a:t>
            </a:r>
            <a:r>
              <a:rPr lang="en-US" dirty="0"/>
              <a:t>, it means that the passengers start to enter the plane. Usually boarding time is 30-60 minutes before takeoff (when the plane leaves)</a:t>
            </a:r>
          </a:p>
        </p:txBody>
      </p:sp>
    </p:spTree>
    <p:extLst>
      <p:ext uri="{BB962C8B-B14F-4D97-AF65-F5344CB8AC3E}">
        <p14:creationId xmlns:p14="http://schemas.microsoft.com/office/powerpoint/2010/main" val="129401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7B572E-0413-5541-28F1-A8B94D6E57A0}"/>
              </a:ext>
            </a:extLst>
          </p:cNvPr>
          <p:cNvSpPr>
            <a:spLocks noGrp="1"/>
          </p:cNvSpPr>
          <p:nvPr>
            <p:ph type="title"/>
          </p:nvPr>
        </p:nvSpPr>
        <p:spPr/>
        <p:txBody>
          <a:bodyPr/>
          <a:lstStyle/>
          <a:p>
            <a:r>
              <a:rPr lang="en-US" dirty="0"/>
              <a:t>Announcement at the gate</a:t>
            </a:r>
            <a:endParaRPr lang="th-TH" dirty="0"/>
          </a:p>
        </p:txBody>
      </p:sp>
      <p:sp>
        <p:nvSpPr>
          <p:cNvPr id="3" name="Content Placeholder 2">
            <a:extLst>
              <a:ext uri="{FF2B5EF4-FFF2-40B4-BE49-F238E27FC236}">
                <a16:creationId xmlns="" xmlns:a16="http://schemas.microsoft.com/office/drawing/2014/main" id="{29FC4A03-DA68-C603-79F6-1F2BF607586E}"/>
              </a:ext>
            </a:extLst>
          </p:cNvPr>
          <p:cNvSpPr>
            <a:spLocks noGrp="1"/>
          </p:cNvSpPr>
          <p:nvPr>
            <p:ph idx="1"/>
          </p:nvPr>
        </p:nvSpPr>
        <p:spPr>
          <a:xfrm>
            <a:off x="506699" y="1853754"/>
            <a:ext cx="11075701" cy="4609657"/>
          </a:xfrm>
        </p:spPr>
        <p:txBody>
          <a:bodyPr>
            <a:normAutofit/>
          </a:bodyPr>
          <a:lstStyle/>
          <a:p>
            <a:pPr>
              <a:buFont typeface="Wingdings" panose="05000000000000000000" pitchFamily="2" charset="2"/>
              <a:buChar char="Ø"/>
            </a:pPr>
            <a:r>
              <a:rPr lang="en-US" sz="2800" dirty="0"/>
              <a:t>Passengers for flight CI 635 to SFO, please go Gate 39.</a:t>
            </a:r>
          </a:p>
          <a:p>
            <a:pPr>
              <a:buFont typeface="Wingdings" panose="05000000000000000000" pitchFamily="2" charset="2"/>
              <a:buChar char="Ø"/>
            </a:pPr>
            <a:r>
              <a:rPr lang="en-US" sz="2800" dirty="0"/>
              <a:t>This is the final boarding call for passenger </a:t>
            </a:r>
            <a:r>
              <a:rPr lang="en-US" sz="2800" dirty="0" err="1"/>
              <a:t>Jiab</a:t>
            </a:r>
            <a:r>
              <a:rPr lang="en-US" sz="2800" dirty="0"/>
              <a:t> and </a:t>
            </a:r>
            <a:r>
              <a:rPr lang="en-US" sz="2800" dirty="0" err="1"/>
              <a:t>Joom</a:t>
            </a:r>
            <a:r>
              <a:rPr lang="en-US" sz="2800" dirty="0"/>
              <a:t> flying to DXB on flight EK 805, your flight is ready to leave, please go to Gate 5 immediately, the door of the plane will be closed in 5 minutes.</a:t>
            </a:r>
          </a:p>
          <a:p>
            <a:pPr>
              <a:buFont typeface="Wingdings" panose="05000000000000000000" pitchFamily="2" charset="2"/>
              <a:buChar char="Ø"/>
            </a:pPr>
            <a:r>
              <a:rPr lang="en-US" sz="2800" dirty="0"/>
              <a:t>Passengers for flight SQ 618 to Singapore, please go to Gate 13.</a:t>
            </a:r>
            <a:endParaRPr lang="th-TH" sz="2800" dirty="0"/>
          </a:p>
        </p:txBody>
      </p:sp>
    </p:spTree>
    <p:extLst>
      <p:ext uri="{BB962C8B-B14F-4D97-AF65-F5344CB8AC3E}">
        <p14:creationId xmlns:p14="http://schemas.microsoft.com/office/powerpoint/2010/main" val="88854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A7B59A-6DDB-C25C-A6BE-1125261ACC25}"/>
              </a:ext>
            </a:extLst>
          </p:cNvPr>
          <p:cNvSpPr>
            <a:spLocks noGrp="1"/>
          </p:cNvSpPr>
          <p:nvPr>
            <p:ph type="title"/>
          </p:nvPr>
        </p:nvSpPr>
        <p:spPr/>
        <p:txBody>
          <a:bodyPr/>
          <a:lstStyle/>
          <a:p>
            <a:r>
              <a:rPr lang="en-US" dirty="0"/>
              <a:t>Announcement at the gate</a:t>
            </a:r>
            <a:endParaRPr lang="th-TH" dirty="0"/>
          </a:p>
        </p:txBody>
      </p:sp>
      <p:sp>
        <p:nvSpPr>
          <p:cNvPr id="3" name="Content Placeholder 2">
            <a:extLst>
              <a:ext uri="{FF2B5EF4-FFF2-40B4-BE49-F238E27FC236}">
                <a16:creationId xmlns="" xmlns:a16="http://schemas.microsoft.com/office/drawing/2014/main" id="{C5AC4A87-1C64-1A64-EFC3-7ABCE5F150FE}"/>
              </a:ext>
            </a:extLst>
          </p:cNvPr>
          <p:cNvSpPr>
            <a:spLocks noGrp="1"/>
          </p:cNvSpPr>
          <p:nvPr>
            <p:ph idx="1"/>
          </p:nvPr>
        </p:nvSpPr>
        <p:spPr>
          <a:xfrm>
            <a:off x="701040" y="1950720"/>
            <a:ext cx="11318239" cy="4674669"/>
          </a:xfrm>
        </p:spPr>
        <p:txBody>
          <a:bodyPr>
            <a:normAutofit/>
          </a:bodyPr>
          <a:lstStyle/>
          <a:p>
            <a:pPr>
              <a:buFont typeface="Wingdings" panose="05000000000000000000" pitchFamily="2" charset="2"/>
              <a:buChar char="Ø"/>
            </a:pPr>
            <a:r>
              <a:rPr lang="en-US" sz="2800" dirty="0"/>
              <a:t>This is an announcement for passengers travelling to AMS on flight KL807 for all passengers with express boarding tickets and passengers travelling with young children, please go to Gate 7 for boarding.</a:t>
            </a:r>
            <a:endParaRPr lang="th-TH" sz="2800" dirty="0"/>
          </a:p>
        </p:txBody>
      </p:sp>
    </p:spTree>
    <p:extLst>
      <p:ext uri="{BB962C8B-B14F-4D97-AF65-F5344CB8AC3E}">
        <p14:creationId xmlns:p14="http://schemas.microsoft.com/office/powerpoint/2010/main" val="3961705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B879DF-3590-F803-03E5-1E42B9107B8A}"/>
              </a:ext>
            </a:extLst>
          </p:cNvPr>
          <p:cNvSpPr>
            <a:spLocks noGrp="1"/>
          </p:cNvSpPr>
          <p:nvPr>
            <p:ph type="title"/>
          </p:nvPr>
        </p:nvSpPr>
        <p:spPr/>
        <p:txBody>
          <a:bodyPr/>
          <a:lstStyle/>
          <a:p>
            <a:r>
              <a:rPr lang="en-US" dirty="0"/>
              <a:t>Announcement at the gate</a:t>
            </a:r>
            <a:endParaRPr lang="th-TH" dirty="0"/>
          </a:p>
        </p:txBody>
      </p:sp>
      <p:sp>
        <p:nvSpPr>
          <p:cNvPr id="3" name="Content Placeholder 2">
            <a:extLst>
              <a:ext uri="{FF2B5EF4-FFF2-40B4-BE49-F238E27FC236}">
                <a16:creationId xmlns="" xmlns:a16="http://schemas.microsoft.com/office/drawing/2014/main" id="{9EF2928B-482D-0047-5B47-F5B188C675E6}"/>
              </a:ext>
            </a:extLst>
          </p:cNvPr>
          <p:cNvSpPr>
            <a:spLocks noGrp="1"/>
          </p:cNvSpPr>
          <p:nvPr>
            <p:ph idx="1"/>
          </p:nvPr>
        </p:nvSpPr>
        <p:spPr>
          <a:xfrm>
            <a:off x="193041" y="1778000"/>
            <a:ext cx="10861814" cy="4895516"/>
          </a:xfrm>
        </p:spPr>
        <p:txBody>
          <a:bodyPr>
            <a:normAutofit/>
          </a:bodyPr>
          <a:lstStyle/>
          <a:p>
            <a:pPr>
              <a:buFont typeface="Wingdings" panose="05000000000000000000" pitchFamily="2" charset="2"/>
              <a:buChar char="v"/>
            </a:pPr>
            <a:r>
              <a:rPr lang="en-US" sz="2800" dirty="0"/>
              <a:t>United Airline flight UA 2038 to Arizona is now ready for boarding, with all passengers for this flight proceed to Gate 44.</a:t>
            </a:r>
          </a:p>
          <a:p>
            <a:pPr>
              <a:buFont typeface="Wingdings" panose="05000000000000000000" pitchFamily="2" charset="2"/>
              <a:buChar char="v"/>
            </a:pPr>
            <a:r>
              <a:rPr lang="en-US" sz="2800" dirty="0"/>
              <a:t>This is the last call for passengers travelling to JKT on Galuda235, due to leave at 1130, will any remaining passengers, please go immediately to </a:t>
            </a:r>
            <a:r>
              <a:rPr lang="en-US" sz="2800" dirty="0" smtClean="0"/>
              <a:t>Gate 41 </a:t>
            </a:r>
            <a:r>
              <a:rPr lang="en-US" sz="2800" dirty="0"/>
              <a:t>where the flight is now closing.</a:t>
            </a:r>
          </a:p>
          <a:p>
            <a:pPr>
              <a:buFont typeface="Wingdings" panose="05000000000000000000" pitchFamily="2" charset="2"/>
              <a:buChar char="v"/>
            </a:pPr>
            <a:r>
              <a:rPr lang="en-US" sz="2800" dirty="0"/>
              <a:t>Excuse me, I have a ticket for the BR212 to SEA, I was told to wait for announcements,</a:t>
            </a:r>
          </a:p>
          <a:p>
            <a:pPr>
              <a:buFont typeface="Wingdings" panose="05000000000000000000" pitchFamily="2" charset="2"/>
              <a:buChar char="v"/>
            </a:pPr>
            <a:endParaRPr lang="th-TH" sz="2800" dirty="0"/>
          </a:p>
        </p:txBody>
      </p:sp>
    </p:spTree>
    <p:extLst>
      <p:ext uri="{BB962C8B-B14F-4D97-AF65-F5344CB8AC3E}">
        <p14:creationId xmlns:p14="http://schemas.microsoft.com/office/powerpoint/2010/main" val="57530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322390-3DC5-6277-5D36-A6553514D3A1}"/>
              </a:ext>
            </a:extLst>
          </p:cNvPr>
          <p:cNvSpPr>
            <a:spLocks noGrp="1"/>
          </p:cNvSpPr>
          <p:nvPr>
            <p:ph type="title"/>
          </p:nvPr>
        </p:nvSpPr>
        <p:spPr>
          <a:xfrm>
            <a:off x="1451578" y="146793"/>
            <a:ext cx="9603275" cy="446765"/>
          </a:xfrm>
        </p:spPr>
        <p:txBody>
          <a:bodyPr>
            <a:normAutofit fontScale="90000"/>
          </a:bodyPr>
          <a:lstStyle/>
          <a:p>
            <a:r>
              <a:rPr lang="en-US" dirty="0"/>
              <a:t>Announcement at the gate</a:t>
            </a:r>
            <a:endParaRPr lang="th-TH" dirty="0"/>
          </a:p>
        </p:txBody>
      </p:sp>
      <p:sp>
        <p:nvSpPr>
          <p:cNvPr id="3" name="Content Placeholder 2">
            <a:extLst>
              <a:ext uri="{FF2B5EF4-FFF2-40B4-BE49-F238E27FC236}">
                <a16:creationId xmlns="" xmlns:a16="http://schemas.microsoft.com/office/drawing/2014/main" id="{D58CEF1D-76D9-F5C0-42FC-B20495C4A33E}"/>
              </a:ext>
            </a:extLst>
          </p:cNvPr>
          <p:cNvSpPr>
            <a:spLocks noGrp="1"/>
          </p:cNvSpPr>
          <p:nvPr>
            <p:ph idx="1"/>
          </p:nvPr>
        </p:nvSpPr>
        <p:spPr>
          <a:xfrm>
            <a:off x="577818" y="686390"/>
            <a:ext cx="9603275" cy="5974017"/>
          </a:xfrm>
        </p:spPr>
        <p:txBody>
          <a:bodyPr>
            <a:normAutofit/>
          </a:bodyPr>
          <a:lstStyle/>
          <a:p>
            <a:pPr>
              <a:buFont typeface="Wingdings" panose="05000000000000000000" pitchFamily="2" charset="2"/>
              <a:buChar char="v"/>
            </a:pPr>
            <a:r>
              <a:rPr lang="en-US" sz="2800" dirty="0">
                <a:cs typeface="Times New Roman" panose="02020603050405020304" pitchFamily="18" charset="0"/>
              </a:rPr>
              <a:t>Could you tell me what’s happening? Is that EVA air? </a:t>
            </a:r>
            <a:endParaRPr lang="en-US" sz="2800" dirty="0" smtClean="0">
              <a:cs typeface="Times New Roman" panose="02020603050405020304" pitchFamily="18" charset="0"/>
            </a:endParaRPr>
          </a:p>
          <a:p>
            <a:pPr>
              <a:buFont typeface="Wingdings" panose="05000000000000000000" pitchFamily="2" charset="2"/>
              <a:buChar char="v"/>
            </a:pPr>
            <a:endParaRPr lang="en-US" sz="2800" dirty="0" smtClean="0">
              <a:cs typeface="Times New Roman" panose="02020603050405020304" pitchFamily="18" charset="0"/>
            </a:endParaRPr>
          </a:p>
          <a:p>
            <a:pPr>
              <a:buFont typeface="Wingdings" panose="05000000000000000000" pitchFamily="2" charset="2"/>
              <a:buChar char="v"/>
            </a:pPr>
            <a:r>
              <a:rPr lang="en-US" sz="2800" dirty="0" smtClean="0">
                <a:cs typeface="Times New Roman" panose="02020603050405020304" pitchFamily="18" charset="0"/>
              </a:rPr>
              <a:t>Yes, I’m </a:t>
            </a:r>
            <a:r>
              <a:rPr lang="en-US" sz="2800" dirty="0">
                <a:cs typeface="Times New Roman" panose="02020603050405020304" pitchFamily="18" charset="0"/>
              </a:rPr>
              <a:t>afraid the flight has been delayed because of technical problem, the departure time is 1445. oh, no another 2 hours.</a:t>
            </a:r>
          </a:p>
          <a:p>
            <a:pPr>
              <a:buFont typeface="Wingdings" panose="05000000000000000000" pitchFamily="2" charset="2"/>
              <a:buChar char="v"/>
            </a:pPr>
            <a:endParaRPr lang="en-US" sz="2800" dirty="0" smtClean="0">
              <a:cs typeface="Times New Roman" panose="02020603050405020304" pitchFamily="18" charset="0"/>
            </a:endParaRPr>
          </a:p>
          <a:p>
            <a:pPr>
              <a:buFont typeface="Wingdings" panose="05000000000000000000" pitchFamily="2" charset="2"/>
              <a:buChar char="v"/>
            </a:pPr>
            <a:r>
              <a:rPr lang="en-US" sz="2800" dirty="0" smtClean="0">
                <a:cs typeface="Times New Roman" panose="02020603050405020304" pitchFamily="18" charset="0"/>
              </a:rPr>
              <a:t>This </a:t>
            </a:r>
            <a:r>
              <a:rPr lang="en-US" sz="2800" dirty="0">
                <a:cs typeface="Times New Roman" panose="02020603050405020304" pitchFamily="18" charset="0"/>
              </a:rPr>
              <a:t>is the final call for passenger Olivia, traveling on Japan airline flight JL 808 to LAX departing at 1230, will passenger Olivia, please go to Gate 12 where the flight is ready to depart</a:t>
            </a:r>
            <a:r>
              <a:rPr lang="en-US" sz="2800" dirty="0" smtClean="0">
                <a:cs typeface="Times New Roman" panose="02020603050405020304" pitchFamily="18" charset="0"/>
              </a:rPr>
              <a:t>.</a:t>
            </a:r>
            <a:endParaRPr lang="en-US" sz="2800" dirty="0">
              <a:cs typeface="Times New Roman" panose="02020603050405020304" pitchFamily="18" charset="0"/>
            </a:endParaRPr>
          </a:p>
        </p:txBody>
      </p:sp>
    </p:spTree>
    <p:extLst>
      <p:ext uri="{BB962C8B-B14F-4D97-AF65-F5344CB8AC3E}">
        <p14:creationId xmlns:p14="http://schemas.microsoft.com/office/powerpoint/2010/main" val="51301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cs typeface="Times New Roman" panose="02020603050405020304" pitchFamily="18" charset="0"/>
              </a:rPr>
              <a:t>This is an important announcement, due to extreme weather condition, Bangkok Airport has closed until tomorrow noon. Will all passengers on BA010, due to depart at 1000, please report the airport information desk, thank you.</a:t>
            </a:r>
          </a:p>
          <a:p>
            <a:pPr>
              <a:buFont typeface="Wingdings" panose="05000000000000000000" pitchFamily="2" charset="2"/>
              <a:buChar char="v"/>
            </a:pPr>
            <a:endParaRPr lang="en-US" sz="2800" dirty="0">
              <a:cs typeface="Times New Roman" panose="02020603050405020304" pitchFamily="18" charset="0"/>
            </a:endParaRPr>
          </a:p>
          <a:p>
            <a:pPr>
              <a:buFont typeface="Wingdings" panose="05000000000000000000" pitchFamily="2" charset="2"/>
              <a:buChar char="v"/>
            </a:pPr>
            <a:endParaRPr lang="th-TH" sz="2800" dirty="0"/>
          </a:p>
        </p:txBody>
      </p:sp>
    </p:spTree>
    <p:extLst>
      <p:ext uri="{BB962C8B-B14F-4D97-AF65-F5344CB8AC3E}">
        <p14:creationId xmlns:p14="http://schemas.microsoft.com/office/powerpoint/2010/main" val="1863364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1FFC3A-6AA4-0F84-59DC-76CA1B163364}"/>
              </a:ext>
            </a:extLst>
          </p:cNvPr>
          <p:cNvSpPr>
            <a:spLocks noGrp="1"/>
          </p:cNvSpPr>
          <p:nvPr>
            <p:ph type="title"/>
          </p:nvPr>
        </p:nvSpPr>
        <p:spPr>
          <a:xfrm>
            <a:off x="1294362" y="210962"/>
            <a:ext cx="9603275" cy="543018"/>
          </a:xfrm>
        </p:spPr>
        <p:txBody>
          <a:bodyPr/>
          <a:lstStyle/>
          <a:p>
            <a:r>
              <a:rPr lang="en-US" dirty="0"/>
              <a:t>Announcement at the gate</a:t>
            </a:r>
            <a:endParaRPr lang="th-TH" dirty="0"/>
          </a:p>
        </p:txBody>
      </p:sp>
      <p:sp>
        <p:nvSpPr>
          <p:cNvPr id="3" name="Content Placeholder 2">
            <a:extLst>
              <a:ext uri="{FF2B5EF4-FFF2-40B4-BE49-F238E27FC236}">
                <a16:creationId xmlns="" xmlns:a16="http://schemas.microsoft.com/office/drawing/2014/main" id="{53C65D65-6E23-907C-57A6-129CF2745515}"/>
              </a:ext>
            </a:extLst>
          </p:cNvPr>
          <p:cNvSpPr>
            <a:spLocks noGrp="1"/>
          </p:cNvSpPr>
          <p:nvPr>
            <p:ph idx="1"/>
          </p:nvPr>
        </p:nvSpPr>
        <p:spPr>
          <a:xfrm>
            <a:off x="737771" y="1996322"/>
            <a:ext cx="9603275" cy="5813595"/>
          </a:xfrm>
        </p:spPr>
        <p:txBody>
          <a:bodyPr>
            <a:normAutofit/>
          </a:bodyPr>
          <a:lstStyle/>
          <a:p>
            <a:r>
              <a:rPr lang="en-US" sz="2800" dirty="0">
                <a:cs typeface="Times New Roman" panose="02020603050405020304" pitchFamily="18" charset="0"/>
              </a:rPr>
              <a:t>Delta airline regret to announce the delay of flight DL 4088 to Texas, due to depart at 1200, this flight is now scheduled to depart at 1345</a:t>
            </a:r>
            <a:endParaRPr lang="th-TH" sz="2800" dirty="0"/>
          </a:p>
        </p:txBody>
      </p:sp>
    </p:spTree>
    <p:extLst>
      <p:ext uri="{BB962C8B-B14F-4D97-AF65-F5344CB8AC3E}">
        <p14:creationId xmlns:p14="http://schemas.microsoft.com/office/powerpoint/2010/main" val="426259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19309D-A415-B441-1950-558089FB5A59}"/>
              </a:ext>
            </a:extLst>
          </p:cNvPr>
          <p:cNvSpPr>
            <a:spLocks noGrp="1"/>
          </p:cNvSpPr>
          <p:nvPr>
            <p:ph type="title"/>
          </p:nvPr>
        </p:nvSpPr>
        <p:spPr>
          <a:xfrm>
            <a:off x="785658" y="172774"/>
            <a:ext cx="9603275" cy="462807"/>
          </a:xfrm>
        </p:spPr>
        <p:txBody>
          <a:bodyPr>
            <a:normAutofit fontScale="90000"/>
          </a:bodyPr>
          <a:lstStyle/>
          <a:p>
            <a:r>
              <a:rPr lang="en-US" dirty="0"/>
              <a:t>boarding</a:t>
            </a:r>
            <a:endParaRPr lang="th-TH" dirty="0"/>
          </a:p>
        </p:txBody>
      </p:sp>
      <p:sp>
        <p:nvSpPr>
          <p:cNvPr id="3" name="Content Placeholder 2">
            <a:extLst>
              <a:ext uri="{FF2B5EF4-FFF2-40B4-BE49-F238E27FC236}">
                <a16:creationId xmlns="" xmlns:a16="http://schemas.microsoft.com/office/drawing/2014/main" id="{43D63B76-61D5-27F6-3AE7-EAFA1DF8A35F}"/>
              </a:ext>
            </a:extLst>
          </p:cNvPr>
          <p:cNvSpPr>
            <a:spLocks noGrp="1"/>
          </p:cNvSpPr>
          <p:nvPr>
            <p:ph idx="1"/>
          </p:nvPr>
        </p:nvSpPr>
        <p:spPr>
          <a:xfrm>
            <a:off x="407505" y="2107096"/>
            <a:ext cx="11519452" cy="5900035"/>
          </a:xfrm>
        </p:spPr>
        <p:txBody>
          <a:bodyPr>
            <a:normAutofit/>
          </a:bodyPr>
          <a:lstStyle/>
          <a:p>
            <a:pPr>
              <a:buFont typeface="Wingdings" panose="05000000000000000000" pitchFamily="2" charset="2"/>
              <a:buChar char="Ø"/>
            </a:pPr>
            <a:r>
              <a:rPr lang="en-US" sz="2800" dirty="0">
                <a:cs typeface="Times New Roman" panose="02020603050405020304" pitchFamily="18" charset="0"/>
              </a:rPr>
              <a:t>Good morning, lady and gentlemen, we are about to begin boarding, Thai Airways flight TG481 to MEL and we would like to begin pre-boarding with our first-class passenger. Next, our business-class passengers may now board, and we would like to welcome all passengers with children, people in wheelchair, any priests, nuns, rabbis, imams. </a:t>
            </a:r>
            <a:endParaRPr lang="th-TH" sz="2800" dirty="0"/>
          </a:p>
        </p:txBody>
      </p:sp>
    </p:spTree>
    <p:extLst>
      <p:ext uri="{BB962C8B-B14F-4D97-AF65-F5344CB8AC3E}">
        <p14:creationId xmlns:p14="http://schemas.microsoft.com/office/powerpoint/2010/main" val="313737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7F090-F9E3-F9AD-8D5B-467940F498C6}"/>
              </a:ext>
            </a:extLst>
          </p:cNvPr>
          <p:cNvSpPr>
            <a:spLocks noGrp="1"/>
          </p:cNvSpPr>
          <p:nvPr>
            <p:ph type="title"/>
          </p:nvPr>
        </p:nvSpPr>
        <p:spPr>
          <a:xfrm>
            <a:off x="1294362" y="0"/>
            <a:ext cx="9603275" cy="587136"/>
          </a:xfrm>
        </p:spPr>
        <p:txBody>
          <a:bodyPr/>
          <a:lstStyle/>
          <a:p>
            <a:r>
              <a:rPr lang="en-US" dirty="0"/>
              <a:t>boarding</a:t>
            </a:r>
            <a:endParaRPr lang="th-TH" dirty="0"/>
          </a:p>
        </p:txBody>
      </p:sp>
      <p:sp>
        <p:nvSpPr>
          <p:cNvPr id="3" name="Content Placeholder 2">
            <a:extLst>
              <a:ext uri="{FF2B5EF4-FFF2-40B4-BE49-F238E27FC236}">
                <a16:creationId xmlns="" xmlns:a16="http://schemas.microsoft.com/office/drawing/2014/main" id="{B70F5280-26D1-03D9-2F4D-20D2922030C2}"/>
              </a:ext>
            </a:extLst>
          </p:cNvPr>
          <p:cNvSpPr>
            <a:spLocks noGrp="1"/>
          </p:cNvSpPr>
          <p:nvPr>
            <p:ph idx="1"/>
          </p:nvPr>
        </p:nvSpPr>
        <p:spPr>
          <a:xfrm>
            <a:off x="222963" y="1980358"/>
            <a:ext cx="11216976" cy="6070338"/>
          </a:xfrm>
        </p:spPr>
        <p:txBody>
          <a:bodyPr>
            <a:normAutofit/>
          </a:bodyPr>
          <a:lstStyle/>
          <a:p>
            <a:pPr>
              <a:buFont typeface="Wingdings" panose="05000000000000000000" pitchFamily="2" charset="2"/>
              <a:buChar char="v"/>
            </a:pPr>
            <a:r>
              <a:rPr lang="en-US" sz="2800" dirty="0">
                <a:cs typeface="Times New Roman" panose="02020603050405020304" pitchFamily="18" charset="0"/>
              </a:rPr>
              <a:t>Good evening lady and gentlemen, welcome to flight 134 with the service from Nevada to Chicago, now ready to begin boarding. Please take a look at boarding pass and listen to your group to be called before approaching a Gate. We first invite elderly passengers with those needing special assistance, and now begin boarding of parent with small children, and then first class, business class, and finally economy class from row 30-38 and then 39 to 50. </a:t>
            </a:r>
            <a:endParaRPr lang="th-TH" sz="2800" dirty="0"/>
          </a:p>
        </p:txBody>
      </p:sp>
    </p:spTree>
    <p:extLst>
      <p:ext uri="{BB962C8B-B14F-4D97-AF65-F5344CB8AC3E}">
        <p14:creationId xmlns:p14="http://schemas.microsoft.com/office/powerpoint/2010/main" val="123954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a:t>://</a:t>
            </a:r>
            <a:r>
              <a:rPr lang="en-US" dirty="0" err="1"/>
              <a:t>www.espressoenglish.net</a:t>
            </a:r>
            <a:r>
              <a:rPr lang="en-US" dirty="0"/>
              <a:t>/travel-</a:t>
            </a:r>
            <a:r>
              <a:rPr lang="en-US" dirty="0" err="1"/>
              <a:t>english</a:t>
            </a:r>
            <a:r>
              <a:rPr lang="en-US" dirty="0"/>
              <a:t>-conversations-in-the-airport/</a:t>
            </a:r>
          </a:p>
        </p:txBody>
      </p:sp>
    </p:spTree>
    <p:extLst>
      <p:ext uri="{BB962C8B-B14F-4D97-AF65-F5344CB8AC3E}">
        <p14:creationId xmlns:p14="http://schemas.microsoft.com/office/powerpoint/2010/main" val="81199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AutoShape 4" descr="https://www.espressoenglish.net/wp-content/uploads/2013/06/lesson16b.jp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smtClean="0">
                <a:hlinkClick r:id="rId2"/>
              </a:rPr>
              <a:t>https://docs.google.com/document/preview?hgd=1&amp;id=18mXxNW3s10j9rPG55uWi3nH1_ptvKaaYNOJmt8DzJZg</a:t>
            </a:r>
            <a:endParaRPr lang="en-US" dirty="0" smtClean="0"/>
          </a:p>
          <a:p>
            <a:endParaRPr lang="en-US" dirty="0"/>
          </a:p>
          <a:p>
            <a:r>
              <a:rPr lang="en-US" dirty="0"/>
              <a:t>https://</a:t>
            </a:r>
            <a:r>
              <a:rPr lang="en-US" dirty="0" err="1"/>
              <a:t>www.liveworksheets.com</a:t>
            </a:r>
            <a:r>
              <a:rPr lang="en-US" dirty="0"/>
              <a:t>/worksheets/</a:t>
            </a:r>
            <a:r>
              <a:rPr lang="en-US" dirty="0" err="1"/>
              <a:t>en</a:t>
            </a:r>
            <a:r>
              <a:rPr lang="en-US" dirty="0"/>
              <a:t>/</a:t>
            </a:r>
            <a:r>
              <a:rPr lang="en-US" dirty="0" err="1"/>
              <a:t>English_as_a_Second_Language</a:t>
            </a:r>
            <a:r>
              <a:rPr lang="en-US" dirty="0"/>
              <a:t>_(ESL)/</a:t>
            </a:r>
            <a:r>
              <a:rPr lang="en-US" dirty="0" err="1"/>
              <a:t>At_the_airport</a:t>
            </a:r>
            <a:r>
              <a:rPr lang="en-US"/>
              <a:t>/At_the_airport_-_Listening_lm6112yh</a:t>
            </a:r>
            <a:endParaRPr lang="en-US" dirty="0"/>
          </a:p>
        </p:txBody>
      </p:sp>
    </p:spTree>
    <p:extLst>
      <p:ext uri="{BB962C8B-B14F-4D97-AF65-F5344CB8AC3E}">
        <p14:creationId xmlns:p14="http://schemas.microsoft.com/office/powerpoint/2010/main" val="46802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60" y="335280"/>
            <a:ext cx="11623039" cy="6156960"/>
          </a:xfrm>
        </p:spPr>
        <p:txBody>
          <a:bodyPr>
            <a:noAutofit/>
          </a:bodyPr>
          <a:lstStyle/>
          <a:p>
            <a:pPr fontAlgn="base"/>
            <a:r>
              <a:rPr lang="en-US" b="1" dirty="0"/>
              <a:t>“Excuse me, where is the American Airlines check-in desk?”</a:t>
            </a:r>
            <a:endParaRPr lang="en-US" dirty="0"/>
          </a:p>
          <a:p>
            <a:pPr fontAlgn="base"/>
            <a:r>
              <a:rPr lang="en-US" b="1" dirty="0"/>
              <a:t>“How many bags can I check?”</a:t>
            </a:r>
            <a:endParaRPr lang="en-US" dirty="0"/>
          </a:p>
          <a:p>
            <a:pPr fontAlgn="base"/>
            <a:r>
              <a:rPr lang="en-US" b="1" dirty="0"/>
              <a:t>“Will my luggage go straight through, or do I need to pick it up in [Chicago]?”</a:t>
            </a:r>
            <a:endParaRPr lang="en-US" dirty="0"/>
          </a:p>
          <a:p>
            <a:pPr fontAlgn="base"/>
            <a:r>
              <a:rPr lang="en-US" b="1" dirty="0"/>
              <a:t>“How much is the fee?”</a:t>
            </a:r>
            <a:br>
              <a:rPr lang="en-US" b="1" dirty="0"/>
            </a:br>
            <a:r>
              <a:rPr lang="en-US" i="1" dirty="0"/>
              <a:t>If your bag is heavier than the weight limits, or if your bag is larger than the size limits, you may need to pay extra: an </a:t>
            </a:r>
            <a:r>
              <a:rPr lang="en-US" b="1" i="1" dirty="0"/>
              <a:t>oversized baggage fee </a:t>
            </a:r>
            <a:r>
              <a:rPr lang="en-US" i="1" dirty="0"/>
              <a:t>or </a:t>
            </a:r>
            <a:r>
              <a:rPr lang="en-US" b="1" i="1" dirty="0"/>
              <a:t>overweight baggage fee </a:t>
            </a:r>
            <a:r>
              <a:rPr lang="en-US" i="1" dirty="0"/>
              <a:t>(this can be $75 to $300)</a:t>
            </a:r>
            <a:r>
              <a:rPr lang="en-US" b="1" i="1" dirty="0"/>
              <a:t>. </a:t>
            </a:r>
            <a:r>
              <a:rPr lang="en-US" i="1" dirty="0"/>
              <a:t>Some airlines in the United States also charge a fee for ALL checked bags (usually $15 to $30).</a:t>
            </a:r>
            <a:endParaRPr lang="en-US" dirty="0"/>
          </a:p>
          <a:p>
            <a:pPr fontAlgn="base"/>
            <a:r>
              <a:rPr lang="en-US" b="1" dirty="0"/>
              <a:t>“Please mark this bag as ‘fragile.’”</a:t>
            </a:r>
            <a:br>
              <a:rPr lang="en-US" b="1" dirty="0"/>
            </a:br>
            <a:r>
              <a:rPr lang="en-US" i="1" dirty="0"/>
              <a:t>Say this if you have fragile or sensitive items in your bag that might break</a:t>
            </a:r>
            <a:endParaRPr lang="en-US" dirty="0"/>
          </a:p>
          <a:p>
            <a:pPr fontAlgn="base"/>
            <a:r>
              <a:rPr lang="en-US" b="1" dirty="0"/>
              <a:t>“Is the flight on time?”</a:t>
            </a:r>
            <a:br>
              <a:rPr lang="en-US" b="1" dirty="0"/>
            </a:br>
            <a:r>
              <a:rPr lang="en-US" i="1" dirty="0"/>
              <a:t>The agent will respond either “Yes” if the flight is on time, or “There’s a 20-minute delay” (for example) if the flight will leave later than expected.</a:t>
            </a:r>
            <a:endParaRPr lang="en-US" dirty="0"/>
          </a:p>
        </p:txBody>
      </p:sp>
    </p:spTree>
    <p:extLst>
      <p:ext uri="{BB962C8B-B14F-4D97-AF65-F5344CB8AC3E}">
        <p14:creationId xmlns:p14="http://schemas.microsoft.com/office/powerpoint/2010/main" val="108650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C7EA3-262F-3E01-0E8F-243E84650482}"/>
              </a:ext>
            </a:extLst>
          </p:cNvPr>
          <p:cNvSpPr>
            <a:spLocks noGrp="1"/>
          </p:cNvSpPr>
          <p:nvPr>
            <p:ph type="title"/>
          </p:nvPr>
        </p:nvSpPr>
        <p:spPr>
          <a:xfrm>
            <a:off x="1451579" y="725174"/>
            <a:ext cx="9603275" cy="1049235"/>
          </a:xfrm>
        </p:spPr>
        <p:txBody>
          <a:bodyPr/>
          <a:lstStyle/>
          <a:p>
            <a:r>
              <a:rPr lang="en-US" sz="3200" dirty="0" smtClean="0"/>
              <a:t>security </a:t>
            </a:r>
            <a:r>
              <a:rPr lang="en-US" sz="3200" dirty="0"/>
              <a:t>check point</a:t>
            </a:r>
            <a:br>
              <a:rPr lang="en-US" sz="3200" dirty="0"/>
            </a:br>
            <a:endParaRPr lang="th-TH" dirty="0"/>
          </a:p>
        </p:txBody>
      </p:sp>
      <p:pic>
        <p:nvPicPr>
          <p:cNvPr id="4" name="Content Placeholder 3">
            <a:extLst>
              <a:ext uri="{FF2B5EF4-FFF2-40B4-BE49-F238E27FC236}">
                <a16:creationId xmlns="" xmlns:a16="http://schemas.microsoft.com/office/drawing/2014/main" id="{B1BA6F50-374D-ED7E-A5C7-4488FE69B0EF}"/>
              </a:ext>
            </a:extLst>
          </p:cNvPr>
          <p:cNvPicPr>
            <a:picLocks noGrp="1" noChangeAspect="1"/>
          </p:cNvPicPr>
          <p:nvPr>
            <p:ph idx="1"/>
          </p:nvPr>
        </p:nvPicPr>
        <p:blipFill>
          <a:blip r:embed="rId2"/>
          <a:stretch>
            <a:fillRect/>
          </a:stretch>
        </p:blipFill>
        <p:spPr>
          <a:xfrm>
            <a:off x="7189716" y="1853754"/>
            <a:ext cx="4578493" cy="3436490"/>
          </a:xfrm>
          <a:prstGeom prst="rect">
            <a:avLst/>
          </a:prstGeom>
        </p:spPr>
      </p:pic>
      <p:sp>
        <p:nvSpPr>
          <p:cNvPr id="3" name="AutoShape 2" descr="irport Security Checkpoint Analysis – Logiciel de simulation AnyL"/>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lbany International Airport gets New State-of-the-art 3-D checkpo"/>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463 Airport security checkpoint Images, Stock Phot"/>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nderstanding Airport Security Rules | Travel Cha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53754"/>
            <a:ext cx="6591300" cy="37076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47200" y="1485900"/>
            <a:ext cx="1947345" cy="400110"/>
          </a:xfrm>
          <a:prstGeom prst="rect">
            <a:avLst/>
          </a:prstGeom>
          <a:solidFill>
            <a:srgbClr val="EBA3E8"/>
          </a:solidFill>
        </p:spPr>
        <p:txBody>
          <a:bodyPr wrap="square" rtlCol="0">
            <a:spAutoFit/>
          </a:bodyPr>
          <a:lstStyle/>
          <a:p>
            <a:r>
              <a:rPr lang="en-US" sz="2000" b="1" dirty="0" smtClean="0">
                <a:solidFill>
                  <a:srgbClr val="FF0000"/>
                </a:solidFill>
              </a:rPr>
              <a:t>Conveyor Belt</a:t>
            </a:r>
            <a:endParaRPr lang="en-US" sz="2000" b="1" dirty="0">
              <a:solidFill>
                <a:srgbClr val="FF0000"/>
              </a:solidFill>
            </a:endParaRPr>
          </a:p>
        </p:txBody>
      </p:sp>
    </p:spTree>
    <p:extLst>
      <p:ext uri="{BB962C8B-B14F-4D97-AF65-F5344CB8AC3E}">
        <p14:creationId xmlns:p14="http://schemas.microsoft.com/office/powerpoint/2010/main" val="339148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03200"/>
            <a:ext cx="11544299" cy="5727700"/>
          </a:xfrm>
        </p:spPr>
        <p:txBody>
          <a:bodyPr>
            <a:noAutofit/>
          </a:bodyPr>
          <a:lstStyle/>
          <a:p>
            <a:pPr fontAlgn="base"/>
            <a:r>
              <a:rPr lang="en-US" sz="2800" dirty="0"/>
              <a:t>There are two pieces of equipment in security: you put your bags through the </a:t>
            </a:r>
            <a:r>
              <a:rPr lang="en-US" sz="2800" b="1" dirty="0"/>
              <a:t>X-ray machine, </a:t>
            </a:r>
            <a:r>
              <a:rPr lang="en-US" sz="2800" dirty="0"/>
              <a:t>and you walk through the </a:t>
            </a:r>
            <a:r>
              <a:rPr lang="en-US" sz="2800" b="1" dirty="0"/>
              <a:t>metal detector. </a:t>
            </a:r>
            <a:r>
              <a:rPr lang="en-US" sz="2800" dirty="0"/>
              <a:t>Some airports also use a </a:t>
            </a:r>
            <a:r>
              <a:rPr lang="en-US" sz="2800" b="1" dirty="0"/>
              <a:t>body scanner </a:t>
            </a:r>
            <a:r>
              <a:rPr lang="en-US" sz="2800" dirty="0"/>
              <a:t>for a more careful check.</a:t>
            </a:r>
            <a:r>
              <a:rPr lang="en-US" sz="2800" b="1" dirty="0"/>
              <a:t> </a:t>
            </a:r>
            <a:endParaRPr lang="en-US" sz="2800" dirty="0"/>
          </a:p>
          <a:p>
            <a:pPr fontAlgn="base"/>
            <a:r>
              <a:rPr lang="en-US" sz="2800" dirty="0"/>
              <a:t>The </a:t>
            </a:r>
            <a:r>
              <a:rPr lang="en-US" sz="2800" b="1" dirty="0"/>
              <a:t>X-ray machine </a:t>
            </a:r>
            <a:r>
              <a:rPr lang="en-US" sz="2800" dirty="0"/>
              <a:t>has a </a:t>
            </a:r>
            <a:r>
              <a:rPr lang="en-US" sz="2800" b="1" dirty="0"/>
              <a:t>conveyor belt </a:t>
            </a:r>
            <a:r>
              <a:rPr lang="en-US" sz="2800" dirty="0"/>
              <a:t>that moves your bags automatically through the machine. You can put small items like keys or money into plastic </a:t>
            </a:r>
            <a:r>
              <a:rPr lang="en-US" sz="2800" b="1" dirty="0"/>
              <a:t>bins</a:t>
            </a:r>
            <a:r>
              <a:rPr lang="en-US" sz="2800" b="1" dirty="0" smtClean="0"/>
              <a:t>.</a:t>
            </a:r>
            <a:endParaRPr lang="en-US" sz="2800" dirty="0"/>
          </a:p>
        </p:txBody>
      </p:sp>
      <p:pic>
        <p:nvPicPr>
          <p:cNvPr id="4" name="Content Placeholder 3">
            <a:extLst>
              <a:ext uri="{FF2B5EF4-FFF2-40B4-BE49-F238E27FC236}">
                <a16:creationId xmlns="" xmlns:a16="http://schemas.microsoft.com/office/drawing/2014/main" id="{2D941FA5-F79D-4B8B-D1DF-273EDB51253B}"/>
              </a:ext>
            </a:extLst>
          </p:cNvPr>
          <p:cNvPicPr>
            <a:picLocks noChangeAspect="1"/>
          </p:cNvPicPr>
          <p:nvPr/>
        </p:nvPicPr>
        <p:blipFill>
          <a:blip r:embed="rId2"/>
          <a:stretch>
            <a:fillRect/>
          </a:stretch>
        </p:blipFill>
        <p:spPr>
          <a:xfrm>
            <a:off x="6323663" y="3474720"/>
            <a:ext cx="4252507" cy="2833522"/>
          </a:xfrm>
          <a:prstGeom prst="rect">
            <a:avLst/>
          </a:prstGeom>
        </p:spPr>
      </p:pic>
    </p:spTree>
    <p:extLst>
      <p:ext uri="{BB962C8B-B14F-4D97-AF65-F5344CB8AC3E}">
        <p14:creationId xmlns:p14="http://schemas.microsoft.com/office/powerpoint/2010/main" val="77480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33019"/>
            <a:ext cx="11493499" cy="1049235"/>
          </a:xfrm>
        </p:spPr>
        <p:txBody>
          <a:bodyPr>
            <a:normAutofit fontScale="90000"/>
          </a:bodyPr>
          <a:lstStyle/>
          <a:p>
            <a:pPr fontAlgn="base"/>
            <a:r>
              <a:rPr lang="en-US" i="1" dirty="0"/>
              <a:t>In the picture below, the woman is walking through the </a:t>
            </a:r>
            <a:r>
              <a:rPr lang="en-US" b="1" i="1" dirty="0"/>
              <a:t>metal detector.</a:t>
            </a:r>
            <a:r>
              <a:rPr lang="en-US" i="1" dirty="0"/>
              <a:t/>
            </a:r>
            <a:br>
              <a:rPr lang="en-US" i="1" dirty="0"/>
            </a:br>
            <a:r>
              <a:rPr lang="en-US" i="1" dirty="0"/>
              <a:t>Her suitcase is on the </a:t>
            </a:r>
            <a:r>
              <a:rPr lang="en-US" b="1" i="1" dirty="0"/>
              <a:t>conveyor belt </a:t>
            </a:r>
            <a:r>
              <a:rPr lang="en-US" i="1" dirty="0"/>
              <a:t>after going through the </a:t>
            </a:r>
            <a:r>
              <a:rPr lang="en-US" b="1" i="1" dirty="0"/>
              <a:t>X-ray machine.</a:t>
            </a:r>
            <a:r>
              <a:rPr lang="en-US" dirty="0"/>
              <a:t/>
            </a:r>
            <a:br>
              <a:rPr lang="en-US" dirty="0"/>
            </a:br>
            <a:r>
              <a:rPr lang="en-US" dirty="0"/>
              <a:t/>
            </a:r>
            <a:br>
              <a:rPr lang="en-US" dirty="0"/>
            </a:br>
            <a:endParaRPr lang="en-US" dirty="0"/>
          </a:p>
        </p:txBody>
      </p:sp>
      <p:pic>
        <p:nvPicPr>
          <p:cNvPr id="5126" name="Picture 6" descr="irport Security Trays Carry More Viruses Than Toilet Seats - L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9671" y="2016125"/>
            <a:ext cx="6926983"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4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C12F6408-768A-D1CE-0DCE-41EAABDF40CF}"/>
              </a:ext>
            </a:extLst>
          </p:cNvPr>
          <p:cNvSpPr>
            <a:spLocks noGrp="1"/>
          </p:cNvSpPr>
          <p:nvPr>
            <p:ph type="subTitle" idx="1"/>
          </p:nvPr>
        </p:nvSpPr>
        <p:spPr>
          <a:xfrm>
            <a:off x="406400" y="254000"/>
            <a:ext cx="10261600" cy="6144177"/>
          </a:xfrm>
        </p:spPr>
        <p:txBody>
          <a:bodyPr>
            <a:normAutofit lnSpcReduction="10000"/>
          </a:bodyPr>
          <a:lstStyle/>
          <a:p>
            <a:r>
              <a:rPr lang="en-US" sz="3200" dirty="0"/>
              <a:t>AT security checked point</a:t>
            </a:r>
          </a:p>
          <a:p>
            <a:r>
              <a:rPr lang="en-US" sz="3000" dirty="0">
                <a:cs typeface="Times New Roman" panose="02020603050405020304" pitchFamily="18" charset="0"/>
              </a:rPr>
              <a:t>The question will be </a:t>
            </a:r>
            <a:r>
              <a:rPr lang="en-US" sz="3000" dirty="0" smtClean="0">
                <a:cs typeface="Times New Roman" panose="02020603050405020304" pitchFamily="18" charset="0"/>
              </a:rPr>
              <a:t>asked:</a:t>
            </a:r>
            <a:endParaRPr lang="en-US" sz="3000" dirty="0">
              <a:cs typeface="Times New Roman" panose="02020603050405020304" pitchFamily="18" charset="0"/>
            </a:endParaRPr>
          </a:p>
          <a:p>
            <a:r>
              <a:rPr lang="en-US" sz="3000" dirty="0" smtClean="0">
                <a:cs typeface="Times New Roman" panose="02020603050405020304" pitchFamily="18" charset="0"/>
              </a:rPr>
              <a:t>	Do </a:t>
            </a:r>
            <a:r>
              <a:rPr lang="en-US" sz="3000" dirty="0">
                <a:cs typeface="Times New Roman" panose="02020603050405020304" pitchFamily="18" charset="0"/>
              </a:rPr>
              <a:t>you have your passport? Or </a:t>
            </a:r>
          </a:p>
          <a:p>
            <a:r>
              <a:rPr lang="en-US" sz="3000" dirty="0" smtClean="0">
                <a:cs typeface="Times New Roman" panose="02020603050405020304" pitchFamily="18" charset="0"/>
              </a:rPr>
              <a:t>	May </a:t>
            </a:r>
            <a:r>
              <a:rPr lang="en-US" sz="3000" dirty="0">
                <a:cs typeface="Times New Roman" panose="02020603050405020304" pitchFamily="18" charset="0"/>
              </a:rPr>
              <a:t>I see your passport and boarding pass?</a:t>
            </a:r>
          </a:p>
          <a:p>
            <a:r>
              <a:rPr lang="en-US" sz="3000" dirty="0">
                <a:cs typeface="Times New Roman" panose="02020603050405020304" pitchFamily="18" charset="0"/>
              </a:rPr>
              <a:t>And then you have to line up and:</a:t>
            </a:r>
          </a:p>
          <a:p>
            <a:r>
              <a:rPr lang="en-US" sz="3000" dirty="0" smtClean="0">
                <a:cs typeface="Times New Roman" panose="02020603050405020304" pitchFamily="18" charset="0"/>
              </a:rPr>
              <a:t>	Take </a:t>
            </a:r>
            <a:r>
              <a:rPr lang="en-US" sz="3000" dirty="0">
                <a:cs typeface="Times New Roman" panose="02020603050405020304" pitchFamily="18" charset="0"/>
              </a:rPr>
              <a:t>off your shoes.</a:t>
            </a:r>
          </a:p>
          <a:p>
            <a:r>
              <a:rPr lang="en-US" sz="3000" dirty="0" smtClean="0">
                <a:cs typeface="Times New Roman" panose="02020603050405020304" pitchFamily="18" charset="0"/>
              </a:rPr>
              <a:t>	Take </a:t>
            </a:r>
            <a:r>
              <a:rPr lang="en-US" sz="3000" dirty="0">
                <a:cs typeface="Times New Roman" panose="02020603050405020304" pitchFamily="18" charset="0"/>
              </a:rPr>
              <a:t>off your belt.</a:t>
            </a:r>
          </a:p>
          <a:p>
            <a:r>
              <a:rPr lang="en-US" sz="3000" dirty="0" smtClean="0">
                <a:cs typeface="Times New Roman" panose="02020603050405020304" pitchFamily="18" charset="0"/>
              </a:rPr>
              <a:t>	Take </a:t>
            </a:r>
            <a:r>
              <a:rPr lang="en-US" sz="3000" dirty="0">
                <a:cs typeface="Times New Roman" panose="02020603050405020304" pitchFamily="18" charset="0"/>
              </a:rPr>
              <a:t>off your jacket </a:t>
            </a:r>
          </a:p>
          <a:p>
            <a:r>
              <a:rPr lang="en-US" sz="3000" dirty="0" smtClean="0">
                <a:cs typeface="Times New Roman" panose="02020603050405020304" pitchFamily="18" charset="0"/>
              </a:rPr>
              <a:t>	And </a:t>
            </a:r>
            <a:r>
              <a:rPr lang="en-US" sz="3000" dirty="0">
                <a:cs typeface="Times New Roman" panose="02020603050405020304" pitchFamily="18" charset="0"/>
              </a:rPr>
              <a:t>put them on the tray.</a:t>
            </a:r>
            <a:endParaRPr lang="th-TH" sz="3000" dirty="0"/>
          </a:p>
        </p:txBody>
      </p:sp>
    </p:spTree>
    <p:extLst>
      <p:ext uri="{BB962C8B-B14F-4D97-AF65-F5344CB8AC3E}">
        <p14:creationId xmlns:p14="http://schemas.microsoft.com/office/powerpoint/2010/main" val="391470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CF9AC5-51E0-51B2-87D8-275A7E919313}"/>
              </a:ext>
            </a:extLst>
          </p:cNvPr>
          <p:cNvSpPr>
            <a:spLocks noGrp="1"/>
          </p:cNvSpPr>
          <p:nvPr>
            <p:ph type="title"/>
          </p:nvPr>
        </p:nvSpPr>
        <p:spPr>
          <a:xfrm>
            <a:off x="16479" y="0"/>
            <a:ext cx="9603275" cy="1049235"/>
          </a:xfrm>
        </p:spPr>
        <p:txBody>
          <a:bodyPr/>
          <a:lstStyle/>
          <a:p>
            <a:r>
              <a:rPr lang="en-US" sz="3200" dirty="0"/>
              <a:t>AT security checked point</a:t>
            </a:r>
            <a:br>
              <a:rPr lang="en-US" sz="3200" dirty="0"/>
            </a:br>
            <a:endParaRPr lang="th-TH" dirty="0"/>
          </a:p>
        </p:txBody>
      </p:sp>
      <p:sp>
        <p:nvSpPr>
          <p:cNvPr id="3" name="Content Placeholder 2">
            <a:extLst>
              <a:ext uri="{FF2B5EF4-FFF2-40B4-BE49-F238E27FC236}">
                <a16:creationId xmlns="" xmlns:a16="http://schemas.microsoft.com/office/drawing/2014/main" id="{59A1DAAC-8E21-8D15-D6A5-A984CA2EACC4}"/>
              </a:ext>
            </a:extLst>
          </p:cNvPr>
          <p:cNvSpPr>
            <a:spLocks noGrp="1"/>
          </p:cNvSpPr>
          <p:nvPr>
            <p:ph idx="1"/>
          </p:nvPr>
        </p:nvSpPr>
        <p:spPr>
          <a:xfrm>
            <a:off x="508001" y="1219200"/>
            <a:ext cx="9848354" cy="4896853"/>
          </a:xfrm>
        </p:spPr>
        <p:txBody>
          <a:bodyPr>
            <a:normAutofit fontScale="85000" lnSpcReduction="10000"/>
          </a:bodyPr>
          <a:lstStyle/>
          <a:p>
            <a:r>
              <a:rPr lang="en-US" sz="3600" dirty="0">
                <a:solidFill>
                  <a:srgbClr val="00B0F0"/>
                </a:solidFill>
                <a:cs typeface="Times New Roman" panose="02020603050405020304" pitchFamily="18" charset="0"/>
              </a:rPr>
              <a:t>Here is the dialogue at the security check point. </a:t>
            </a:r>
          </a:p>
          <a:p>
            <a:r>
              <a:rPr lang="en-US" sz="3600" dirty="0">
                <a:solidFill>
                  <a:srgbClr val="00B0F0"/>
                </a:solidFill>
                <a:cs typeface="Times New Roman" panose="02020603050405020304" pitchFamily="18" charset="0"/>
              </a:rPr>
              <a:t>Security staff</a:t>
            </a:r>
            <a:r>
              <a:rPr lang="en-US" sz="3600" dirty="0">
                <a:cs typeface="Times New Roman" panose="02020603050405020304" pitchFamily="18" charset="0"/>
              </a:rPr>
              <a:t>: May I see your passport and boarding pass?</a:t>
            </a:r>
          </a:p>
          <a:p>
            <a:r>
              <a:rPr lang="en-US" sz="3600" dirty="0">
                <a:cs typeface="Times New Roman" panose="02020603050405020304" pitchFamily="18" charset="0"/>
              </a:rPr>
              <a:t>Thank you. Move ahead.</a:t>
            </a:r>
          </a:p>
          <a:p>
            <a:r>
              <a:rPr lang="en-US" sz="3600" dirty="0">
                <a:solidFill>
                  <a:srgbClr val="00B0F0"/>
                </a:solidFill>
                <a:cs typeface="Times New Roman" panose="02020603050405020304" pitchFamily="18" charset="0"/>
              </a:rPr>
              <a:t>Security staff2</a:t>
            </a:r>
            <a:r>
              <a:rPr lang="en-US" sz="3600" dirty="0">
                <a:cs typeface="Times New Roman" panose="02020603050405020304" pitchFamily="18" charset="0"/>
              </a:rPr>
              <a:t>: </a:t>
            </a:r>
            <a:r>
              <a:rPr lang="en-US" sz="3600" dirty="0" smtClean="0">
                <a:cs typeface="Times New Roman" panose="02020603050405020304" pitchFamily="18" charset="0"/>
              </a:rPr>
              <a:t>Excuse </a:t>
            </a:r>
            <a:r>
              <a:rPr lang="en-US" sz="3600" dirty="0">
                <a:cs typeface="Times New Roman" panose="02020603050405020304" pitchFamily="18" charset="0"/>
              </a:rPr>
              <a:t>me, please remove your shoes, coat, and your belt and put your cellphone and computer in the bin. Ok. Now walk through the x-ray.</a:t>
            </a:r>
          </a:p>
          <a:p>
            <a:pPr marL="0" indent="0">
              <a:buNone/>
            </a:pPr>
            <a:r>
              <a:rPr lang="en-US" sz="3600" dirty="0">
                <a:cs typeface="Times New Roman" panose="02020603050405020304" pitchFamily="18" charset="0"/>
              </a:rPr>
              <a:t>You need to empty your pockets and put those items in the bin as well.</a:t>
            </a:r>
            <a:endParaRPr lang="th-TH" sz="3600" dirty="0"/>
          </a:p>
          <a:p>
            <a:endParaRPr lang="th-TH" dirty="0"/>
          </a:p>
        </p:txBody>
      </p:sp>
    </p:spTree>
    <p:extLst>
      <p:ext uri="{BB962C8B-B14F-4D97-AF65-F5344CB8AC3E}">
        <p14:creationId xmlns:p14="http://schemas.microsoft.com/office/powerpoint/2010/main" val="104678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176B27-9F40-67F4-5F46-C70E78F91C15}"/>
              </a:ext>
            </a:extLst>
          </p:cNvPr>
          <p:cNvSpPr>
            <a:spLocks noGrp="1"/>
          </p:cNvSpPr>
          <p:nvPr>
            <p:ph type="title"/>
          </p:nvPr>
        </p:nvSpPr>
        <p:spPr>
          <a:xfrm>
            <a:off x="0" y="50354"/>
            <a:ext cx="9603275" cy="1049235"/>
          </a:xfrm>
        </p:spPr>
        <p:txBody>
          <a:bodyPr/>
          <a:lstStyle/>
          <a:p>
            <a:r>
              <a:rPr lang="en-US" sz="3200" dirty="0"/>
              <a:t>AT security checked point</a:t>
            </a:r>
            <a:br>
              <a:rPr lang="en-US" sz="3200" dirty="0"/>
            </a:br>
            <a:endParaRPr lang="th-TH" dirty="0"/>
          </a:p>
        </p:txBody>
      </p:sp>
      <p:sp>
        <p:nvSpPr>
          <p:cNvPr id="3" name="Content Placeholder 2">
            <a:extLst>
              <a:ext uri="{FF2B5EF4-FFF2-40B4-BE49-F238E27FC236}">
                <a16:creationId xmlns="" xmlns:a16="http://schemas.microsoft.com/office/drawing/2014/main" id="{762EF2B5-75A9-571A-44D6-E125161E4644}"/>
              </a:ext>
            </a:extLst>
          </p:cNvPr>
          <p:cNvSpPr>
            <a:spLocks noGrp="1"/>
          </p:cNvSpPr>
          <p:nvPr>
            <p:ph idx="1"/>
          </p:nvPr>
        </p:nvSpPr>
        <p:spPr>
          <a:xfrm>
            <a:off x="342901" y="1167954"/>
            <a:ext cx="10280154" cy="5140604"/>
          </a:xfrm>
        </p:spPr>
        <p:txBody>
          <a:bodyPr>
            <a:normAutofit/>
          </a:bodyPr>
          <a:lstStyle/>
          <a:p>
            <a:r>
              <a:rPr lang="en-US" sz="2800" dirty="0">
                <a:cs typeface="Times New Roman" panose="02020603050405020304" pitchFamily="18" charset="0"/>
              </a:rPr>
              <a:t>Now please step through the scanner.</a:t>
            </a:r>
          </a:p>
          <a:p>
            <a:r>
              <a:rPr lang="en-US" sz="2800" dirty="0">
                <a:cs typeface="Times New Roman" panose="02020603050405020304" pitchFamily="18" charset="0"/>
              </a:rPr>
              <a:t>Beep </a:t>
            </a:r>
            <a:r>
              <a:rPr lang="en-US" sz="2800" dirty="0" err="1">
                <a:cs typeface="Times New Roman" panose="02020603050405020304" pitchFamily="18" charset="0"/>
              </a:rPr>
              <a:t>beep</a:t>
            </a:r>
            <a:r>
              <a:rPr lang="en-US" sz="2800" dirty="0">
                <a:cs typeface="Times New Roman" panose="02020603050405020304" pitchFamily="18" charset="0"/>
              </a:rPr>
              <a:t> </a:t>
            </a:r>
            <a:r>
              <a:rPr lang="en-US" sz="2800" dirty="0" err="1">
                <a:cs typeface="Times New Roman" panose="02020603050405020304" pitchFamily="18" charset="0"/>
              </a:rPr>
              <a:t>beep</a:t>
            </a:r>
            <a:endParaRPr lang="en-US" sz="2800" dirty="0">
              <a:cs typeface="Times New Roman" panose="02020603050405020304" pitchFamily="18" charset="0"/>
            </a:endParaRPr>
          </a:p>
          <a:p>
            <a:r>
              <a:rPr lang="en-US" sz="2800" dirty="0">
                <a:solidFill>
                  <a:srgbClr val="00B0F0"/>
                </a:solidFill>
                <a:cs typeface="Times New Roman" panose="02020603050405020304" pitchFamily="18" charset="0"/>
              </a:rPr>
              <a:t>Security staff</a:t>
            </a:r>
            <a:r>
              <a:rPr lang="en-US" sz="2800" dirty="0">
                <a:cs typeface="Times New Roman" panose="02020603050405020304" pitchFamily="18" charset="0"/>
              </a:rPr>
              <a:t>: </a:t>
            </a:r>
            <a:r>
              <a:rPr lang="en-US" sz="2800" dirty="0" smtClean="0">
                <a:cs typeface="Times New Roman" panose="02020603050405020304" pitchFamily="18" charset="0"/>
              </a:rPr>
              <a:t>Stretch </a:t>
            </a:r>
            <a:r>
              <a:rPr lang="en-US" sz="2800" dirty="0">
                <a:cs typeface="Times New Roman" panose="02020603050405020304" pitchFamily="18" charset="0"/>
              </a:rPr>
              <a:t>out your arms. I’m going to scan your body.</a:t>
            </a:r>
          </a:p>
          <a:p>
            <a:r>
              <a:rPr lang="en-US" sz="2800" dirty="0">
                <a:cs typeface="Times New Roman" panose="02020603050405020304" pitchFamily="18" charset="0"/>
              </a:rPr>
              <a:t>A</a:t>
            </a:r>
            <a:r>
              <a:rPr lang="en-US" sz="2800" dirty="0" smtClean="0">
                <a:cs typeface="Times New Roman" panose="02020603050405020304" pitchFamily="18" charset="0"/>
              </a:rPr>
              <a:t>re </a:t>
            </a:r>
            <a:r>
              <a:rPr lang="en-US" sz="2800" dirty="0">
                <a:cs typeface="Times New Roman" panose="02020603050405020304" pitchFamily="18" charset="0"/>
              </a:rPr>
              <a:t>you wearing any </a:t>
            </a:r>
            <a:r>
              <a:rPr lang="en-US" sz="2800" dirty="0" smtClean="0">
                <a:cs typeface="Times New Roman" panose="02020603050405020304" pitchFamily="18" charset="0"/>
              </a:rPr>
              <a:t>jewelry</a:t>
            </a:r>
            <a:r>
              <a:rPr lang="en-US" sz="2800" dirty="0">
                <a:cs typeface="Times New Roman" panose="02020603050405020304" pitchFamily="18" charset="0"/>
              </a:rPr>
              <a:t>?</a:t>
            </a:r>
          </a:p>
          <a:p>
            <a:r>
              <a:rPr lang="en-US" sz="2800" dirty="0">
                <a:solidFill>
                  <a:srgbClr val="FF0000"/>
                </a:solidFill>
                <a:cs typeface="Times New Roman" panose="02020603050405020304" pitchFamily="18" charset="0"/>
              </a:rPr>
              <a:t>You</a:t>
            </a:r>
            <a:r>
              <a:rPr lang="en-US" sz="2800" dirty="0">
                <a:cs typeface="Times New Roman" panose="02020603050405020304" pitchFamily="18" charset="0"/>
              </a:rPr>
              <a:t>: I think my necklace triggered the alarm.</a:t>
            </a:r>
          </a:p>
          <a:p>
            <a:r>
              <a:rPr lang="en-US" sz="2800" dirty="0">
                <a:solidFill>
                  <a:srgbClr val="00B0F0"/>
                </a:solidFill>
                <a:cs typeface="Times New Roman" panose="02020603050405020304" pitchFamily="18" charset="0"/>
              </a:rPr>
              <a:t>Security staff</a:t>
            </a:r>
            <a:r>
              <a:rPr lang="en-US" sz="2800" dirty="0">
                <a:cs typeface="Times New Roman" panose="02020603050405020304" pitchFamily="18" charset="0"/>
              </a:rPr>
              <a:t>: Ok. You are </a:t>
            </a:r>
            <a:r>
              <a:rPr lang="en-US" sz="2800" dirty="0" smtClean="0">
                <a:cs typeface="Times New Roman" panose="02020603050405020304" pitchFamily="18" charset="0"/>
              </a:rPr>
              <a:t>clear. Have </a:t>
            </a:r>
            <a:r>
              <a:rPr lang="en-US" sz="2800" dirty="0">
                <a:cs typeface="Times New Roman" panose="02020603050405020304" pitchFamily="18" charset="0"/>
              </a:rPr>
              <a:t>a great flight.</a:t>
            </a:r>
          </a:p>
          <a:p>
            <a:r>
              <a:rPr lang="en-US" sz="2800" dirty="0">
                <a:solidFill>
                  <a:srgbClr val="FF0000"/>
                </a:solidFill>
                <a:cs typeface="Times New Roman" panose="02020603050405020304" pitchFamily="18" charset="0"/>
              </a:rPr>
              <a:t>You</a:t>
            </a:r>
            <a:r>
              <a:rPr lang="en-US" sz="2800" dirty="0">
                <a:cs typeface="Times New Roman" panose="02020603050405020304" pitchFamily="18" charset="0"/>
              </a:rPr>
              <a:t>: </a:t>
            </a:r>
            <a:r>
              <a:rPr lang="en-US" sz="2800" dirty="0" smtClean="0">
                <a:cs typeface="Times New Roman" panose="02020603050405020304" pitchFamily="18" charset="0"/>
              </a:rPr>
              <a:t>Thanks</a:t>
            </a:r>
            <a:r>
              <a:rPr lang="en-US" sz="2800" dirty="0">
                <a:cs typeface="Times New Roman" panose="02020603050405020304" pitchFamily="18" charset="0"/>
              </a:rPr>
              <a:t>.</a:t>
            </a:r>
            <a:endParaRPr lang="th-TH" sz="2800" dirty="0"/>
          </a:p>
          <a:p>
            <a:endParaRPr lang="th-TH" sz="2800" dirty="0"/>
          </a:p>
        </p:txBody>
      </p:sp>
      <p:pic>
        <p:nvPicPr>
          <p:cNvPr id="4" name="Content Placeholder 3">
            <a:extLst>
              <a:ext uri="{FF2B5EF4-FFF2-40B4-BE49-F238E27FC236}">
                <a16:creationId xmlns="" xmlns:a16="http://schemas.microsoft.com/office/drawing/2014/main" id="{6540E48F-5524-388C-885D-E964ED216DDC}"/>
              </a:ext>
            </a:extLst>
          </p:cNvPr>
          <p:cNvPicPr>
            <a:picLocks noChangeAspect="1"/>
          </p:cNvPicPr>
          <p:nvPr/>
        </p:nvPicPr>
        <p:blipFill>
          <a:blip r:embed="rId2"/>
          <a:stretch>
            <a:fillRect/>
          </a:stretch>
        </p:blipFill>
        <p:spPr>
          <a:xfrm>
            <a:off x="8318500" y="0"/>
            <a:ext cx="3873500" cy="2582333"/>
          </a:xfrm>
          <a:prstGeom prst="rect">
            <a:avLst/>
          </a:prstGeom>
        </p:spPr>
      </p:pic>
    </p:spTree>
    <p:extLst>
      <p:ext uri="{BB962C8B-B14F-4D97-AF65-F5344CB8AC3E}">
        <p14:creationId xmlns:p14="http://schemas.microsoft.com/office/powerpoint/2010/main" val="383148251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547</TotalTime>
  <Words>1437</Words>
  <Application>Microsoft Macintosh PowerPoint</Application>
  <PresentationFormat>Widescreen</PresentationFormat>
  <Paragraphs>109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Angsana New</vt:lpstr>
      <vt:lpstr>Cordia New</vt:lpstr>
      <vt:lpstr>Gill Sans MT</vt:lpstr>
      <vt:lpstr>Times New Roman</vt:lpstr>
      <vt:lpstr>Wingdings</vt:lpstr>
      <vt:lpstr>Arial</vt:lpstr>
      <vt:lpstr>Gallery</vt:lpstr>
      <vt:lpstr>IAC3503 English for Airline and traveling</vt:lpstr>
      <vt:lpstr>PowerPoint Presentation</vt:lpstr>
      <vt:lpstr>PowerPoint Presentation</vt:lpstr>
      <vt:lpstr>security check point </vt:lpstr>
      <vt:lpstr>PowerPoint Presentation</vt:lpstr>
      <vt:lpstr>In the picture below, the woman is walking through the metal detector. Her suitcase is on the conveyor belt after going through the X-ray machine.  </vt:lpstr>
      <vt:lpstr>PowerPoint Presentation</vt:lpstr>
      <vt:lpstr>AT security checked point </vt:lpstr>
      <vt:lpstr>AT security checked point </vt:lpstr>
      <vt:lpstr>AT security checked point </vt:lpstr>
      <vt:lpstr>AT security checked point </vt:lpstr>
      <vt:lpstr>PowerPoint Presentation</vt:lpstr>
      <vt:lpstr>PowerPoint Presentation</vt:lpstr>
      <vt:lpstr>security, departure lounge, Terminal, boarding pass, flight, check-in counter, gate , crew, departure</vt:lpstr>
      <vt:lpstr>Announcement at the gate</vt:lpstr>
      <vt:lpstr>PowerPoint Presentation</vt:lpstr>
      <vt:lpstr>PowerPoint Presentation</vt:lpstr>
      <vt:lpstr>Announcement at the gate</vt:lpstr>
      <vt:lpstr>Announcement at the gate</vt:lpstr>
      <vt:lpstr>Announcement at the gate</vt:lpstr>
      <vt:lpstr>Announcement at the gate</vt:lpstr>
      <vt:lpstr>Announcement at the gate</vt:lpstr>
      <vt:lpstr>Announcement at the gate</vt:lpstr>
      <vt:lpstr>PowerPoint Presentation</vt:lpstr>
      <vt:lpstr>Announcement at the gate</vt:lpstr>
      <vt:lpstr>boarding</vt:lpstr>
      <vt:lpstr>boarding</vt:lpstr>
      <vt:lpstr>PowerPoint Presentation</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kamonnut thippawan</dc:creator>
  <cp:lastModifiedBy>Microsoft Office User</cp:lastModifiedBy>
  <cp:revision>41</cp:revision>
  <dcterms:created xsi:type="dcterms:W3CDTF">2022-08-10T03:32:12Z</dcterms:created>
  <dcterms:modified xsi:type="dcterms:W3CDTF">2022-08-18T15:16:41Z</dcterms:modified>
</cp:coreProperties>
</file>