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74"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81" r:id="rId18"/>
    <p:sldId id="282" r:id="rId19"/>
    <p:sldId id="269" r:id="rId20"/>
    <p:sldId id="270" r:id="rId21"/>
    <p:sldId id="271" r:id="rId22"/>
    <p:sldId id="272" r:id="rId23"/>
    <p:sldId id="273" r:id="rId24"/>
    <p:sldId id="276" r:id="rId25"/>
    <p:sldId id="277" r:id="rId26"/>
    <p:sldId id="291" r:id="rId27"/>
    <p:sldId id="289" r:id="rId28"/>
    <p:sldId id="290" r:id="rId29"/>
    <p:sldId id="283" r:id="rId30"/>
    <p:sldId id="292" r:id="rId31"/>
    <p:sldId id="284" r:id="rId32"/>
    <p:sldId id="293"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49" autoAdjust="0"/>
    <p:restoredTop sz="94660"/>
  </p:normalViewPr>
  <p:slideViewPr>
    <p:cSldViewPr snapToGrid="0">
      <p:cViewPr>
        <p:scale>
          <a:sx n="118" d="100"/>
          <a:sy n="118" d="100"/>
        </p:scale>
        <p:origin x="1400"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247321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6" name="Footer Placeholder 5"/>
          <p:cNvSpPr>
            <a:spLocks noGrp="1"/>
          </p:cNvSpPr>
          <p:nvPr>
            <p:ph type="ftr" sz="quarter" idx="11"/>
          </p:nvPr>
        </p:nvSpPr>
        <p:spPr/>
        <p:txBody>
          <a:bodyPr/>
          <a:lstStyle/>
          <a:p>
            <a:endParaRPr lang="th-TH" dirty="0"/>
          </a:p>
        </p:txBody>
      </p:sp>
      <p:sp>
        <p:nvSpPr>
          <p:cNvPr id="7" name="Slide Number Placeholder 6"/>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24824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333255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25994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66259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4"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1896945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4"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202457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354368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23174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10102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4"/>
          <p:cNvSpPr>
            <a:spLocks noGrp="1"/>
          </p:cNvSpPr>
          <p:nvPr>
            <p:ph type="ftr" sz="quarter" idx="11"/>
          </p:nvPr>
        </p:nvSpPr>
        <p:spPr/>
        <p:txBody>
          <a:bodyPr/>
          <a:lstStyle/>
          <a:p>
            <a:endParaRPr lang="th-TH" dirty="0"/>
          </a:p>
        </p:txBody>
      </p:sp>
      <p:sp>
        <p:nvSpPr>
          <p:cNvPr id="6" name="Slide Number Placeholder 5"/>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58512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6" name="Footer Placeholder 5"/>
          <p:cNvSpPr>
            <a:spLocks noGrp="1"/>
          </p:cNvSpPr>
          <p:nvPr>
            <p:ph type="ftr" sz="quarter" idx="11"/>
          </p:nvPr>
        </p:nvSpPr>
        <p:spPr/>
        <p:txBody>
          <a:bodyPr/>
          <a:lstStyle/>
          <a:p>
            <a:endParaRPr lang="th-TH" dirty="0"/>
          </a:p>
        </p:txBody>
      </p:sp>
      <p:sp>
        <p:nvSpPr>
          <p:cNvPr id="7" name="Slide Number Placeholder 6"/>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146555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8" name="Footer Placeholder 7"/>
          <p:cNvSpPr>
            <a:spLocks noGrp="1"/>
          </p:cNvSpPr>
          <p:nvPr>
            <p:ph type="ftr" sz="quarter" idx="11"/>
          </p:nvPr>
        </p:nvSpPr>
        <p:spPr/>
        <p:txBody>
          <a:bodyPr/>
          <a:lstStyle/>
          <a:p>
            <a:endParaRPr lang="th-TH" dirty="0"/>
          </a:p>
        </p:txBody>
      </p:sp>
      <p:sp>
        <p:nvSpPr>
          <p:cNvPr id="9" name="Slide Number Placeholder 8"/>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263035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3"/>
          <p:cNvSpPr>
            <a:spLocks noGrp="1"/>
          </p:cNvSpPr>
          <p:nvPr>
            <p:ph type="ftr" sz="quarter" idx="11"/>
          </p:nvPr>
        </p:nvSpPr>
        <p:spPr/>
        <p:txBody>
          <a:bodyPr/>
          <a:lstStyle/>
          <a:p>
            <a:endParaRPr lang="th-TH" dirty="0"/>
          </a:p>
        </p:txBody>
      </p:sp>
      <p:sp>
        <p:nvSpPr>
          <p:cNvPr id="6" name="Slide Number Placeholder 4"/>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179207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2"/>
          <p:cNvSpPr>
            <a:spLocks noGrp="1"/>
          </p:cNvSpPr>
          <p:nvPr>
            <p:ph type="ftr" sz="quarter" idx="11"/>
          </p:nvPr>
        </p:nvSpPr>
        <p:spPr/>
        <p:txBody>
          <a:bodyPr/>
          <a:lstStyle/>
          <a:p>
            <a:endParaRPr lang="th-TH" dirty="0"/>
          </a:p>
        </p:txBody>
      </p:sp>
      <p:sp>
        <p:nvSpPr>
          <p:cNvPr id="6" name="Slide Number Placeholder 3"/>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304318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5" name="Footer Placeholder 5"/>
          <p:cNvSpPr>
            <a:spLocks noGrp="1"/>
          </p:cNvSpPr>
          <p:nvPr>
            <p:ph type="ftr" sz="quarter" idx="11"/>
          </p:nvPr>
        </p:nvSpPr>
        <p:spPr/>
        <p:txBody>
          <a:bodyPr/>
          <a:lstStyle/>
          <a:p>
            <a:endParaRPr lang="th-TH" dirty="0"/>
          </a:p>
        </p:txBody>
      </p:sp>
      <p:sp>
        <p:nvSpPr>
          <p:cNvPr id="6" name="Slide Number Placeholder 6"/>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63384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8373F-1BD5-48F4-92A7-19062369DB13}" type="datetimeFigureOut">
              <a:rPr lang="th-TH" smtClean="0"/>
              <a:t>04/08/65</a:t>
            </a:fld>
            <a:endParaRPr lang="th-TH" dirty="0"/>
          </a:p>
        </p:txBody>
      </p:sp>
      <p:sp>
        <p:nvSpPr>
          <p:cNvPr id="6" name="Footer Placeholder 5"/>
          <p:cNvSpPr>
            <a:spLocks noGrp="1"/>
          </p:cNvSpPr>
          <p:nvPr>
            <p:ph type="ftr" sz="quarter" idx="11"/>
          </p:nvPr>
        </p:nvSpPr>
        <p:spPr/>
        <p:txBody>
          <a:bodyPr/>
          <a:lstStyle/>
          <a:p>
            <a:endParaRPr lang="th-TH" dirty="0"/>
          </a:p>
        </p:txBody>
      </p:sp>
      <p:sp>
        <p:nvSpPr>
          <p:cNvPr id="7" name="Slide Number Placeholder 6"/>
          <p:cNvSpPr>
            <a:spLocks noGrp="1"/>
          </p:cNvSpPr>
          <p:nvPr>
            <p:ph type="sldNum" sz="quarter" idx="12"/>
          </p:nvPr>
        </p:nvSpPr>
        <p:spPr/>
        <p:txBody>
          <a:bodyPr/>
          <a:lstStyle/>
          <a:p>
            <a:fld id="{D291A6DA-AECC-475C-9390-D02D31AD1D3A}" type="slidenum">
              <a:rPr lang="th-TH" smtClean="0"/>
              <a:t>‹#›</a:t>
            </a:fld>
            <a:endParaRPr lang="th-TH" dirty="0"/>
          </a:p>
        </p:txBody>
      </p:sp>
    </p:spTree>
    <p:extLst>
      <p:ext uri="{BB962C8B-B14F-4D97-AF65-F5344CB8AC3E}">
        <p14:creationId xmlns:p14="http://schemas.microsoft.com/office/powerpoint/2010/main" val="69551802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88373F-1BD5-48F4-92A7-19062369DB13}" type="datetimeFigureOut">
              <a:rPr lang="th-TH" smtClean="0"/>
              <a:t>04/08/65</a:t>
            </a:fld>
            <a:endParaRPr lang="th-TH"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h-TH"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291A6DA-AECC-475C-9390-D02D31AD1D3A}" type="slidenum">
              <a:rPr lang="th-TH" smtClean="0"/>
              <a:t>‹#›</a:t>
            </a:fld>
            <a:endParaRPr lang="th-TH" dirty="0"/>
          </a:p>
        </p:txBody>
      </p:sp>
    </p:spTree>
    <p:extLst>
      <p:ext uri="{BB962C8B-B14F-4D97-AF65-F5344CB8AC3E}">
        <p14:creationId xmlns:p14="http://schemas.microsoft.com/office/powerpoint/2010/main" val="1694536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60426-7286-7679-5019-02ADAD72719C}"/>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00D0F554-5F55-4E89-69B7-1D4F1B3AAC34}"/>
              </a:ext>
            </a:extLst>
          </p:cNvPr>
          <p:cNvSpPr>
            <a:spLocks noGrp="1"/>
          </p:cNvSpPr>
          <p:nvPr>
            <p:ph idx="1"/>
          </p:nvPr>
        </p:nvSpPr>
        <p:spPr>
          <a:xfrm>
            <a:off x="1005341" y="1486861"/>
            <a:ext cx="8946541" cy="4195481"/>
          </a:xfrm>
        </p:spPr>
        <p:txBody>
          <a:bodyPr>
            <a:normAutofit/>
          </a:bodyPr>
          <a:lstStyle/>
          <a:p>
            <a:pPr algn="ctr"/>
            <a:r>
              <a:rPr lang="en-US" sz="2800" b="1" dirty="0">
                <a:latin typeface="Times New Roman" panose="02020603050405020304" pitchFamily="18" charset="0"/>
                <a:cs typeface="Times New Roman" panose="02020603050405020304" pitchFamily="18" charset="0"/>
              </a:rPr>
              <a:t>Catch the taxi to the airport.</a:t>
            </a:r>
          </a:p>
          <a:p>
            <a:r>
              <a:rPr lang="en-US" sz="2800" dirty="0">
                <a:latin typeface="Times New Roman" panose="02020603050405020304" pitchFamily="18" charset="0"/>
                <a:cs typeface="Times New Roman" panose="02020603050405020304" pitchFamily="18" charset="0"/>
              </a:rPr>
              <a:t>You: I’d like to go to the airport.</a:t>
            </a:r>
          </a:p>
          <a:p>
            <a:r>
              <a:rPr lang="en-US" sz="2800" dirty="0">
                <a:latin typeface="Times New Roman" panose="02020603050405020304" pitchFamily="18" charset="0"/>
                <a:cs typeface="Times New Roman" panose="02020603050405020304" pitchFamily="18" charset="0"/>
              </a:rPr>
              <a:t>Taxi driver: what airport would you like to go? That’s because there are two airports in Bangkok.</a:t>
            </a:r>
          </a:p>
          <a:p>
            <a:r>
              <a:rPr lang="en-US" sz="2800" dirty="0">
                <a:latin typeface="Times New Roman" panose="02020603050405020304" pitchFamily="18" charset="0"/>
                <a:cs typeface="Times New Roman" panose="02020603050405020304" pitchFamily="18" charset="0"/>
              </a:rPr>
              <a:t>You: I’m not sure, I’d like to fly to Haneda Japan by ANA.</a:t>
            </a:r>
          </a:p>
          <a:p>
            <a:r>
              <a:rPr lang="en-US" sz="2800" dirty="0">
                <a:latin typeface="Times New Roman" panose="02020603050405020304" pitchFamily="18" charset="0"/>
                <a:cs typeface="Times New Roman" panose="02020603050405020304" pitchFamily="18" charset="0"/>
              </a:rPr>
              <a:t>Taxi driver: that’s Suvarnabhumi Airport.</a:t>
            </a:r>
          </a:p>
          <a:p>
            <a:r>
              <a:rPr lang="en-US" sz="2800" dirty="0">
                <a:latin typeface="Times New Roman" panose="02020603050405020304" pitchFamily="18" charset="0"/>
                <a:cs typeface="Times New Roman" panose="02020603050405020304" pitchFamily="18" charset="0"/>
              </a:rPr>
              <a:t>You: yes, that’s right, thank you. </a:t>
            </a:r>
          </a:p>
          <a:p>
            <a:endParaRPr lang="th-TH" sz="2800" dirty="0">
              <a:latin typeface="Times New Roman" panose="02020603050405020304" pitchFamily="18" charset="0"/>
            </a:endParaRPr>
          </a:p>
        </p:txBody>
      </p:sp>
    </p:spTree>
    <p:extLst>
      <p:ext uri="{BB962C8B-B14F-4D97-AF65-F5344CB8AC3E}">
        <p14:creationId xmlns:p14="http://schemas.microsoft.com/office/powerpoint/2010/main" val="45740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DEF27-7E77-FCEB-426F-3EB83CEF74A0}"/>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47FF7522-AA90-A780-BE76-28B5668095E6}"/>
              </a:ext>
            </a:extLst>
          </p:cNvPr>
          <p:cNvSpPr>
            <a:spLocks noGrp="1"/>
          </p:cNvSpPr>
          <p:nvPr>
            <p:ph idx="1"/>
          </p:nvPr>
        </p:nvSpPr>
        <p:spPr>
          <a:xfrm>
            <a:off x="875201" y="1465090"/>
            <a:ext cx="8946541" cy="4195481"/>
          </a:xfrm>
        </p:spPr>
        <p:txBody>
          <a:bodyPr>
            <a:normAutofit/>
          </a:bodyPr>
          <a:lstStyle/>
          <a:p>
            <a:r>
              <a:rPr lang="en-US" sz="2800" dirty="0">
                <a:latin typeface="Times New Roman" panose="02020603050405020304" pitchFamily="18" charset="0"/>
                <a:cs typeface="Times New Roman" panose="02020603050405020304" pitchFamily="18" charset="0"/>
              </a:rPr>
              <a:t>The difference between check-in and carry on luggage</a:t>
            </a:r>
          </a:p>
          <a:p>
            <a:r>
              <a:rPr lang="en-US" sz="2800" dirty="0">
                <a:latin typeface="Times New Roman" panose="02020603050405020304" pitchFamily="18" charset="0"/>
                <a:cs typeface="Times New Roman" panose="02020603050405020304" pitchFamily="18" charset="0"/>
              </a:rPr>
              <a:t>Check-in bag</a:t>
            </a:r>
          </a:p>
          <a:p>
            <a:r>
              <a:rPr lang="en-US" sz="2800" dirty="0">
                <a:latin typeface="Times New Roman" panose="02020603050405020304" pitchFamily="18" charset="0"/>
                <a:cs typeface="Times New Roman" panose="02020603050405020304" pitchFamily="18" charset="0"/>
              </a:rPr>
              <a:t>Check-in luggage</a:t>
            </a:r>
          </a:p>
          <a:p>
            <a:r>
              <a:rPr lang="en-US" sz="2800" dirty="0">
                <a:latin typeface="Times New Roman" panose="02020603050405020304" pitchFamily="18" charset="0"/>
                <a:cs typeface="Times New Roman" panose="02020603050405020304" pitchFamily="18" charset="0"/>
              </a:rPr>
              <a:t>Check-in bag</a:t>
            </a:r>
          </a:p>
          <a:p>
            <a:endParaRPr lang="en-US" sz="2800" dirty="0">
              <a:latin typeface="Times New Roman" panose="02020603050405020304" pitchFamily="18" charset="0"/>
              <a:cs typeface="Times New Roman" panose="02020603050405020304" pitchFamily="18" charset="0"/>
            </a:endParaRPr>
          </a:p>
          <a:p>
            <a:r>
              <a:rPr lang="en-US" sz="2800" dirty="0">
                <a:solidFill>
                  <a:srgbClr val="FFFF00"/>
                </a:solidFill>
                <a:latin typeface="Times New Roman" panose="02020603050405020304" pitchFamily="18" charset="0"/>
                <a:cs typeface="Times New Roman" panose="02020603050405020304" pitchFamily="18" charset="0"/>
              </a:rPr>
              <a:t>All of these must be loaded into the compartment (under the airplane)</a:t>
            </a:r>
            <a:endParaRPr lang="th-TH" sz="28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94193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90961-D5A0-E787-72F8-2CA8A88F1C22}"/>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46B8902C-DFB1-C475-0D0E-180F39429615}"/>
              </a:ext>
            </a:extLst>
          </p:cNvPr>
          <p:cNvSpPr>
            <a:spLocks noGrp="1"/>
          </p:cNvSpPr>
          <p:nvPr>
            <p:ph idx="1"/>
          </p:nvPr>
        </p:nvSpPr>
        <p:spPr>
          <a:xfrm>
            <a:off x="646112" y="1240972"/>
            <a:ext cx="9403742" cy="5007428"/>
          </a:xfrm>
        </p:spPr>
        <p:txBody>
          <a:bodyPr>
            <a:normAutofit/>
          </a:bodyPr>
          <a:lstStyle/>
          <a:p>
            <a:r>
              <a:rPr lang="en-US" sz="2800" dirty="0">
                <a:latin typeface="Times New Roman" panose="02020603050405020304" pitchFamily="18" charset="0"/>
                <a:cs typeface="Times New Roman" panose="02020603050405020304" pitchFamily="18" charset="0"/>
              </a:rPr>
              <a:t>But if you don’t want to load you bag, luggage under the airplane, and your baggage is small enough to be loaded in overhead compartment, you can carry it with you by:</a:t>
            </a:r>
          </a:p>
          <a:p>
            <a:r>
              <a:rPr lang="en-US" sz="2800" dirty="0">
                <a:solidFill>
                  <a:srgbClr val="FFFF00"/>
                </a:solidFill>
                <a:latin typeface="Times New Roman" panose="02020603050405020304" pitchFamily="18" charset="0"/>
                <a:cs typeface="Times New Roman" panose="02020603050405020304" pitchFamily="18" charset="0"/>
              </a:rPr>
              <a:t>Carry-on baggage, luggage, and bag  </a:t>
            </a:r>
            <a:endParaRPr lang="th-TH" sz="2800" dirty="0">
              <a:solidFill>
                <a:srgbClr val="FFFF00"/>
              </a:solidFill>
              <a:latin typeface="Times New Roman" panose="02020603050405020304" pitchFamily="18" charset="0"/>
            </a:endParaRPr>
          </a:p>
        </p:txBody>
      </p:sp>
      <p:pic>
        <p:nvPicPr>
          <p:cNvPr id="4" name="Picture 3">
            <a:extLst>
              <a:ext uri="{FF2B5EF4-FFF2-40B4-BE49-F238E27FC236}">
                <a16:creationId xmlns:a16="http://schemas.microsoft.com/office/drawing/2014/main" xmlns="" id="{20FCBAD1-D228-6901-1EB2-4887EB7E5893}"/>
              </a:ext>
            </a:extLst>
          </p:cNvPr>
          <p:cNvPicPr>
            <a:picLocks noChangeAspect="1"/>
          </p:cNvPicPr>
          <p:nvPr/>
        </p:nvPicPr>
        <p:blipFill>
          <a:blip r:embed="rId2"/>
          <a:stretch>
            <a:fillRect/>
          </a:stretch>
        </p:blipFill>
        <p:spPr>
          <a:xfrm>
            <a:off x="7170248" y="3341915"/>
            <a:ext cx="4914900" cy="3276600"/>
          </a:xfrm>
          <a:prstGeom prst="rect">
            <a:avLst/>
          </a:prstGeom>
        </p:spPr>
      </p:pic>
    </p:spTree>
    <p:extLst>
      <p:ext uri="{BB962C8B-B14F-4D97-AF65-F5344CB8AC3E}">
        <p14:creationId xmlns:p14="http://schemas.microsoft.com/office/powerpoint/2010/main" val="39470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346B7-0E57-4E03-F7A8-A2C26C1DFA6B}"/>
              </a:ext>
            </a:extLst>
          </p:cNvPr>
          <p:cNvSpPr>
            <a:spLocks noGrp="1"/>
          </p:cNvSpPr>
          <p:nvPr>
            <p:ph type="title"/>
          </p:nvPr>
        </p:nvSpPr>
        <p:spPr>
          <a:xfrm>
            <a:off x="419158" y="64559"/>
            <a:ext cx="9404723" cy="1400530"/>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14E6CE31-BCC6-E2B4-FF77-5C82031C1397}"/>
              </a:ext>
            </a:extLst>
          </p:cNvPr>
          <p:cNvSpPr>
            <a:spLocks noGrp="1"/>
          </p:cNvSpPr>
          <p:nvPr>
            <p:ph idx="1"/>
          </p:nvPr>
        </p:nvSpPr>
        <p:spPr>
          <a:xfrm>
            <a:off x="760275" y="1029660"/>
            <a:ext cx="8946541" cy="4195481"/>
          </a:xfrm>
        </p:spPr>
        <p:txBody>
          <a:bodyPr>
            <a:normAutofit/>
          </a:bodyPr>
          <a:lstStyle/>
          <a:p>
            <a:r>
              <a:rPr lang="en-US" sz="2800" dirty="0">
                <a:latin typeface="Times New Roman" panose="02020603050405020304" pitchFamily="18" charset="0"/>
                <a:cs typeface="Times New Roman" panose="02020603050405020304" pitchFamily="18" charset="0"/>
              </a:rPr>
              <a:t>The sentence that you might be asked at the check-in counter.</a:t>
            </a:r>
          </a:p>
          <a:p>
            <a:r>
              <a:rPr lang="en-US" sz="2800" dirty="0">
                <a:latin typeface="Times New Roman" panose="02020603050405020304" pitchFamily="18" charset="0"/>
                <a:cs typeface="Times New Roman" panose="02020603050405020304" pitchFamily="18" charset="0"/>
              </a:rPr>
              <a:t>Do you have a e-ticket, and a passport?, or </a:t>
            </a:r>
          </a:p>
          <a:p>
            <a:r>
              <a:rPr lang="en-US" sz="2800" dirty="0">
                <a:latin typeface="Times New Roman" panose="02020603050405020304" pitchFamily="18" charset="0"/>
                <a:cs typeface="Times New Roman" panose="02020603050405020304" pitchFamily="18" charset="0"/>
              </a:rPr>
              <a:t>May I see you e-ticket and a passport?</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7024B949-6A58-B8C3-B228-C37225266F1B}"/>
              </a:ext>
            </a:extLst>
          </p:cNvPr>
          <p:cNvPicPr>
            <a:picLocks noChangeAspect="1"/>
          </p:cNvPicPr>
          <p:nvPr/>
        </p:nvPicPr>
        <p:blipFill>
          <a:blip r:embed="rId2"/>
          <a:stretch>
            <a:fillRect/>
          </a:stretch>
        </p:blipFill>
        <p:spPr>
          <a:xfrm>
            <a:off x="925525" y="3990472"/>
            <a:ext cx="4308021" cy="2747963"/>
          </a:xfrm>
          <a:prstGeom prst="rect">
            <a:avLst/>
          </a:prstGeom>
        </p:spPr>
      </p:pic>
      <p:pic>
        <p:nvPicPr>
          <p:cNvPr id="5" name="Picture 4">
            <a:extLst>
              <a:ext uri="{FF2B5EF4-FFF2-40B4-BE49-F238E27FC236}">
                <a16:creationId xmlns:a16="http://schemas.microsoft.com/office/drawing/2014/main" xmlns="" id="{C8D1B856-50F4-3CCE-09D7-284C7C5C90CB}"/>
              </a:ext>
            </a:extLst>
          </p:cNvPr>
          <p:cNvPicPr>
            <a:picLocks noChangeAspect="1"/>
          </p:cNvPicPr>
          <p:nvPr/>
        </p:nvPicPr>
        <p:blipFill>
          <a:blip r:embed="rId3"/>
          <a:stretch>
            <a:fillRect/>
          </a:stretch>
        </p:blipFill>
        <p:spPr>
          <a:xfrm>
            <a:off x="7327425" y="3990472"/>
            <a:ext cx="4992912" cy="2747963"/>
          </a:xfrm>
          <a:prstGeom prst="rect">
            <a:avLst/>
          </a:prstGeom>
        </p:spPr>
      </p:pic>
    </p:spTree>
    <p:extLst>
      <p:ext uri="{BB962C8B-B14F-4D97-AF65-F5344CB8AC3E}">
        <p14:creationId xmlns:p14="http://schemas.microsoft.com/office/powerpoint/2010/main" val="140062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6629E-B6E9-F655-FE8D-CC86D779E303}"/>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44A53DE4-2D8E-74D6-CCAD-01CC3EF961FD}"/>
              </a:ext>
            </a:extLst>
          </p:cNvPr>
          <p:cNvSpPr>
            <a:spLocks noGrp="1"/>
          </p:cNvSpPr>
          <p:nvPr>
            <p:ph idx="1"/>
          </p:nvPr>
        </p:nvSpPr>
        <p:spPr>
          <a:xfrm>
            <a:off x="504598" y="1508632"/>
            <a:ext cx="8946541" cy="4195481"/>
          </a:xfrm>
        </p:spPr>
        <p:txBody>
          <a:bodyPr>
            <a:normAutofit/>
          </a:bodyPr>
          <a:lstStyle/>
          <a:p>
            <a:r>
              <a:rPr lang="en-US" sz="2800" dirty="0">
                <a:latin typeface="Times New Roman" panose="02020603050405020304" pitchFamily="18" charset="0"/>
                <a:cs typeface="Times New Roman" panose="02020603050405020304" pitchFamily="18" charset="0"/>
              </a:rPr>
              <a:t>After the staff have checked your documents, he or she </a:t>
            </a:r>
            <a:r>
              <a:rPr lang="en-US" sz="2800" dirty="0">
                <a:solidFill>
                  <a:srgbClr val="FFFF00"/>
                </a:solidFill>
                <a:latin typeface="Times New Roman" panose="02020603050405020304" pitchFamily="18" charset="0"/>
                <a:cs typeface="Times New Roman" panose="02020603050405020304" pitchFamily="18" charset="0"/>
              </a:rPr>
              <a:t>might ask</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Do you have any check-in luggage?</a:t>
            </a:r>
          </a:p>
          <a:p>
            <a:r>
              <a:rPr lang="en-US" sz="2800" dirty="0">
                <a:latin typeface="Times New Roman" panose="02020603050405020304" pitchFamily="18" charset="0"/>
                <a:cs typeface="Times New Roman" panose="02020603050405020304" pitchFamily="18" charset="0"/>
              </a:rPr>
              <a:t>Do you have any bag to check-in? or he or she might aske you:</a:t>
            </a:r>
          </a:p>
          <a:p>
            <a:r>
              <a:rPr lang="en-US" sz="2800" dirty="0">
                <a:latin typeface="Times New Roman" panose="02020603050405020304" pitchFamily="18" charset="0"/>
                <a:cs typeface="Times New Roman" panose="02020603050405020304" pitchFamily="18" charset="0"/>
              </a:rPr>
              <a:t>Do you have any carry-on?</a:t>
            </a:r>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4959818E-929B-6FEF-44C5-C8834526BC41}"/>
              </a:ext>
            </a:extLst>
          </p:cNvPr>
          <p:cNvPicPr>
            <a:picLocks noChangeAspect="1"/>
          </p:cNvPicPr>
          <p:nvPr/>
        </p:nvPicPr>
        <p:blipFill>
          <a:blip r:embed="rId2"/>
          <a:stretch>
            <a:fillRect/>
          </a:stretch>
        </p:blipFill>
        <p:spPr>
          <a:xfrm>
            <a:off x="7380514" y="3857692"/>
            <a:ext cx="4522632" cy="3000308"/>
          </a:xfrm>
          <a:prstGeom prst="rect">
            <a:avLst/>
          </a:prstGeom>
        </p:spPr>
      </p:pic>
    </p:spTree>
    <p:extLst>
      <p:ext uri="{BB962C8B-B14F-4D97-AF65-F5344CB8AC3E}">
        <p14:creationId xmlns:p14="http://schemas.microsoft.com/office/powerpoint/2010/main" val="112663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5EA8B-DC28-938A-1B8D-4DC6A8A7B177}"/>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1CD8EAA7-DACE-6321-CEB0-5D00868C1D14}"/>
              </a:ext>
            </a:extLst>
          </p:cNvPr>
          <p:cNvPicPr>
            <a:picLocks noGrp="1" noChangeAspect="1"/>
          </p:cNvPicPr>
          <p:nvPr>
            <p:ph idx="1"/>
          </p:nvPr>
        </p:nvPicPr>
        <p:blipFill>
          <a:blip r:embed="rId2"/>
          <a:stretch>
            <a:fillRect/>
          </a:stretch>
        </p:blipFill>
        <p:spPr>
          <a:xfrm>
            <a:off x="2662238" y="2207419"/>
            <a:ext cx="5829300" cy="3886200"/>
          </a:xfrm>
          <a:prstGeom prst="rect">
            <a:avLst/>
          </a:prstGeom>
        </p:spPr>
      </p:pic>
    </p:spTree>
    <p:extLst>
      <p:ext uri="{BB962C8B-B14F-4D97-AF65-F5344CB8AC3E}">
        <p14:creationId xmlns:p14="http://schemas.microsoft.com/office/powerpoint/2010/main" val="202390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C0495-8D03-5879-8806-D2CB5FC2DB2B}"/>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C617CC04-E183-A616-E79B-3977C325D2B1}"/>
              </a:ext>
            </a:extLst>
          </p:cNvPr>
          <p:cNvSpPr>
            <a:spLocks noGrp="1"/>
          </p:cNvSpPr>
          <p:nvPr>
            <p:ph idx="1"/>
          </p:nvPr>
        </p:nvSpPr>
        <p:spPr>
          <a:xfrm>
            <a:off x="646111" y="1345346"/>
            <a:ext cx="8946541" cy="4195481"/>
          </a:xfrm>
        </p:spPr>
        <p:txBody>
          <a:bodyPr>
            <a:normAutofit/>
          </a:bodyPr>
          <a:lstStyle/>
          <a:p>
            <a:r>
              <a:rPr lang="en-US" sz="2800" dirty="0">
                <a:latin typeface="Times New Roman" panose="02020603050405020304" pitchFamily="18" charset="0"/>
                <a:cs typeface="Times New Roman" panose="02020603050405020304" pitchFamily="18" charset="0"/>
              </a:rPr>
              <a:t>What you have to do after getting </a:t>
            </a:r>
            <a:r>
              <a:rPr lang="en-US" sz="2800" b="1" dirty="0">
                <a:latin typeface="Times New Roman" panose="02020603050405020304" pitchFamily="18" charset="0"/>
                <a:cs typeface="Times New Roman" panose="02020603050405020304" pitchFamily="18" charset="0"/>
              </a:rPr>
              <a:t>boarding pass:</a:t>
            </a:r>
          </a:p>
          <a:p>
            <a:r>
              <a:rPr lang="en-US" sz="2800" dirty="0">
                <a:latin typeface="Times New Roman" panose="02020603050405020304" pitchFamily="18" charset="0"/>
                <a:cs typeface="Times New Roman" panose="02020603050405020304" pitchFamily="18" charset="0"/>
              </a:rPr>
              <a:t>Check flight number.</a:t>
            </a:r>
          </a:p>
          <a:p>
            <a:r>
              <a:rPr lang="en-US" sz="2800" dirty="0">
                <a:latin typeface="Times New Roman" panose="02020603050405020304" pitchFamily="18" charset="0"/>
                <a:cs typeface="Times New Roman" panose="02020603050405020304" pitchFamily="18" charset="0"/>
              </a:rPr>
              <a:t>Seat number.</a:t>
            </a:r>
          </a:p>
          <a:p>
            <a:r>
              <a:rPr lang="en-US" sz="2800" dirty="0">
                <a:latin typeface="Times New Roman" panose="02020603050405020304" pitchFamily="18" charset="0"/>
                <a:cs typeface="Times New Roman" panose="02020603050405020304" pitchFamily="18" charset="0"/>
              </a:rPr>
              <a:t>What is the departure gate?</a:t>
            </a:r>
          </a:p>
          <a:p>
            <a:r>
              <a:rPr lang="en-US" sz="2800" dirty="0">
                <a:latin typeface="Times New Roman" panose="02020603050405020304" pitchFamily="18" charset="0"/>
                <a:cs typeface="Times New Roman" panose="02020603050405020304" pitchFamily="18" charset="0"/>
              </a:rPr>
              <a:t>Board=get on </a:t>
            </a:r>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736619B2-2EB8-0C19-7F5A-B8E6DF90EDA6}"/>
              </a:ext>
            </a:extLst>
          </p:cNvPr>
          <p:cNvPicPr>
            <a:picLocks noChangeAspect="1"/>
          </p:cNvPicPr>
          <p:nvPr/>
        </p:nvPicPr>
        <p:blipFill>
          <a:blip r:embed="rId2"/>
          <a:stretch>
            <a:fillRect/>
          </a:stretch>
        </p:blipFill>
        <p:spPr>
          <a:xfrm>
            <a:off x="6172200" y="3000598"/>
            <a:ext cx="6096375" cy="3432857"/>
          </a:xfrm>
          <a:prstGeom prst="rect">
            <a:avLst/>
          </a:prstGeom>
        </p:spPr>
      </p:pic>
    </p:spTree>
    <p:extLst>
      <p:ext uri="{BB962C8B-B14F-4D97-AF65-F5344CB8AC3E}">
        <p14:creationId xmlns:p14="http://schemas.microsoft.com/office/powerpoint/2010/main" val="124069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64989-43E2-9435-7759-89190490FB71}"/>
              </a:ext>
            </a:extLst>
          </p:cNvPr>
          <p:cNvSpPr>
            <a:spLocks noGrp="1"/>
          </p:cNvSpPr>
          <p:nvPr>
            <p:ph type="title"/>
          </p:nvPr>
        </p:nvSpPr>
        <p:spPr>
          <a:xfrm>
            <a:off x="646111" y="452718"/>
            <a:ext cx="9404723" cy="590019"/>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07447EF5-BDF2-ADCE-C7EC-70A2CBD6A484}"/>
              </a:ext>
            </a:extLst>
          </p:cNvPr>
          <p:cNvSpPr>
            <a:spLocks noGrp="1"/>
          </p:cNvSpPr>
          <p:nvPr>
            <p:ph idx="1"/>
          </p:nvPr>
        </p:nvSpPr>
        <p:spPr>
          <a:xfrm>
            <a:off x="875201" y="1042737"/>
            <a:ext cx="8946541" cy="6256421"/>
          </a:xfrm>
        </p:spPr>
        <p:txBody>
          <a:bodyPr>
            <a:noAutofit/>
          </a:bodyPr>
          <a:lstStyle/>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I would like to fly to Osaka.</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How many baggage do you have?</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I just have only one suitcase and carry on bag.</a:t>
            </a:r>
          </a:p>
          <a:p>
            <a:r>
              <a:rPr lang="en-US" sz="2800" b="1" dirty="0">
                <a:latin typeface="Times New Roman" panose="02020603050405020304" pitchFamily="18" charset="0"/>
                <a:cs typeface="Times New Roman" panose="02020603050405020304" pitchFamily="18" charset="0"/>
              </a:rPr>
              <a:t>Check-in counter</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Hello, welcome to Thai Airways. May I see you e-ticket and passport? Ok, you have a window seat.</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do you have any luggage? Do you have any carry on bags?</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yes, I have one carry on bag and one check-in baggage.</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perfect. Could you place it on the scale for me, that would be great.</a:t>
            </a:r>
            <a:endParaRPr lang="th-TH" sz="2800" dirty="0">
              <a:latin typeface="Times New Roman" panose="02020603050405020304" pitchFamily="18" charset="0"/>
            </a:endParaRPr>
          </a:p>
        </p:txBody>
      </p:sp>
    </p:spTree>
    <p:extLst>
      <p:ext uri="{BB962C8B-B14F-4D97-AF65-F5344CB8AC3E}">
        <p14:creationId xmlns:p14="http://schemas.microsoft.com/office/powerpoint/2010/main" val="3423903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13287-463E-5905-C76B-2170A7178654}"/>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4ED96899-39A5-89B0-BD77-EF865090EA0D}"/>
              </a:ext>
            </a:extLst>
          </p:cNvPr>
          <p:cNvSpPr>
            <a:spLocks noGrp="1"/>
          </p:cNvSpPr>
          <p:nvPr>
            <p:ph idx="1"/>
          </p:nvPr>
        </p:nvSpPr>
        <p:spPr>
          <a:xfrm>
            <a:off x="646112" y="1447801"/>
            <a:ext cx="9403742" cy="4527884"/>
          </a:xfrm>
        </p:spPr>
        <p:txBody>
          <a:bodyPr>
            <a:noAutofit/>
          </a:bodyPr>
          <a:lstStyle/>
          <a:p>
            <a:r>
              <a:rPr lang="en-US" sz="2800" b="1" dirty="0">
                <a:latin typeface="Times New Roman" panose="02020603050405020304" pitchFamily="18" charset="0"/>
                <a:cs typeface="Times New Roman" panose="02020603050405020304" pitchFamily="18" charset="0"/>
              </a:rPr>
              <a:t>Check-in counter</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here you go.</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thank you. And I see you’ve chosen a window seat, is that still okay for you?</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I think so.</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Let me print your boarding pass, and you will be ready to go.</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Ok.</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here it is, you are all set.</a:t>
            </a:r>
          </a:p>
          <a:p>
            <a:endParaRPr lang="en-US" sz="2800"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th-TH" sz="2800" dirty="0"/>
          </a:p>
        </p:txBody>
      </p:sp>
    </p:spTree>
    <p:extLst>
      <p:ext uri="{BB962C8B-B14F-4D97-AF65-F5344CB8AC3E}">
        <p14:creationId xmlns:p14="http://schemas.microsoft.com/office/powerpoint/2010/main" val="236240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9608D-ACEA-2DD8-BCE1-98B445D01DC3}"/>
              </a:ext>
            </a:extLst>
          </p:cNvPr>
          <p:cNvSpPr>
            <a:spLocks noGrp="1"/>
          </p:cNvSpPr>
          <p:nvPr>
            <p:ph type="title"/>
          </p:nvPr>
        </p:nvSpPr>
        <p:spPr>
          <a:xfrm>
            <a:off x="319540" y="93490"/>
            <a:ext cx="9404723" cy="1400530"/>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7BBF049D-C98D-D94B-B7D3-42FDDC5BDF7D}"/>
              </a:ext>
            </a:extLst>
          </p:cNvPr>
          <p:cNvSpPr>
            <a:spLocks noGrp="1"/>
          </p:cNvSpPr>
          <p:nvPr>
            <p:ph idx="1"/>
          </p:nvPr>
        </p:nvSpPr>
        <p:spPr>
          <a:xfrm>
            <a:off x="1103312" y="1106906"/>
            <a:ext cx="8946541" cy="5141494"/>
          </a:xfrm>
        </p:spPr>
        <p:txBody>
          <a:bodyPr>
            <a:normAutofit/>
          </a:bodyPr>
          <a:lstStyle/>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You’re going to depart from terminal 1 Gate C3,</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when do I need to be there?</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you should get to your gate about one hour before departure.</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how do I get to the gate?</a:t>
            </a:r>
          </a:p>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You use the escalator down to the first floor, and then turn left to </a:t>
            </a:r>
            <a:r>
              <a:rPr lang="en-US" sz="2800" dirty="0" smtClean="0">
                <a:latin typeface="Times New Roman" panose="02020603050405020304" pitchFamily="18" charset="0"/>
                <a:cs typeface="Times New Roman" panose="02020603050405020304" pitchFamily="18" charset="0"/>
              </a:rPr>
              <a:t>Starbucks </a:t>
            </a:r>
            <a:r>
              <a:rPr lang="en-US" sz="2800" dirty="0">
                <a:latin typeface="Times New Roman" panose="02020603050405020304" pitchFamily="18" charset="0"/>
                <a:cs typeface="Times New Roman" panose="02020603050405020304" pitchFamily="18" charset="0"/>
              </a:rPr>
              <a:t>coffee shop and turn right you will see the Gate C3.</a:t>
            </a:r>
          </a:p>
          <a:p>
            <a:r>
              <a:rPr lang="en-US" sz="2800"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Thank you for your help</a:t>
            </a:r>
          </a:p>
          <a:p>
            <a:r>
              <a:rPr lang="en-US" sz="2800" dirty="0">
                <a:latin typeface="Times New Roman" panose="02020603050405020304" pitchFamily="18" charset="0"/>
                <a:cs typeface="Times New Roman" panose="02020603050405020304" pitchFamily="18" charset="0"/>
              </a:rPr>
              <a:t>You’re welcome. Enjoy your flight.</a:t>
            </a:r>
          </a:p>
          <a:p>
            <a:endParaRPr lang="en-US" sz="2800" dirty="0">
              <a:latin typeface="Times New Roman" panose="02020603050405020304" pitchFamily="18" charset="0"/>
              <a:cs typeface="Times New Roman" panose="02020603050405020304" pitchFamily="18" charset="0"/>
            </a:endParaRPr>
          </a:p>
          <a:p>
            <a:endParaRPr lang="th-TH" sz="2800" dirty="0">
              <a:latin typeface="Times New Roman" panose="02020603050405020304" pitchFamily="18" charset="0"/>
            </a:endParaRPr>
          </a:p>
        </p:txBody>
      </p:sp>
    </p:spTree>
    <p:extLst>
      <p:ext uri="{BB962C8B-B14F-4D97-AF65-F5344CB8AC3E}">
        <p14:creationId xmlns:p14="http://schemas.microsoft.com/office/powerpoint/2010/main" val="385668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B4668-4FF7-9509-C2CC-1C44BCED4349}"/>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3EC2A536-5B34-14A4-1016-EC03F57B82FF}"/>
              </a:ext>
            </a:extLst>
          </p:cNvPr>
          <p:cNvSpPr>
            <a:spLocks noGrp="1"/>
          </p:cNvSpPr>
          <p:nvPr>
            <p:ph idx="1"/>
          </p:nvPr>
        </p:nvSpPr>
        <p:spPr>
          <a:xfrm>
            <a:off x="875201" y="1573947"/>
            <a:ext cx="8946541" cy="4195481"/>
          </a:xfrm>
        </p:spPr>
        <p:txBody>
          <a:bodyPr/>
          <a:lstStyle/>
          <a:p>
            <a:r>
              <a:rPr lang="en-US" sz="2800" dirty="0">
                <a:solidFill>
                  <a:srgbClr val="FFFF00"/>
                </a:solidFill>
                <a:latin typeface="Times New Roman" panose="02020603050405020304" pitchFamily="18" charset="0"/>
                <a:cs typeface="Times New Roman" panose="02020603050405020304" pitchFamily="18" charset="0"/>
              </a:rPr>
              <a:t>Staff</a:t>
            </a:r>
            <a:r>
              <a:rPr lang="en-US" sz="2800" dirty="0">
                <a:latin typeface="Times New Roman" panose="02020603050405020304" pitchFamily="18" charset="0"/>
                <a:cs typeface="Times New Roman" panose="02020603050405020304" pitchFamily="18" charset="0"/>
              </a:rPr>
              <a:t>: Here is your boarding pass. </a:t>
            </a:r>
          </a:p>
          <a:p>
            <a:r>
              <a:rPr lang="en-US" sz="2800" dirty="0">
                <a:latin typeface="Times New Roman" panose="02020603050405020304" pitchFamily="18" charset="0"/>
                <a:cs typeface="Times New Roman" panose="02020603050405020304" pitchFamily="18" charset="0"/>
              </a:rPr>
              <a:t>You are boarding at GATE A11. Have a nice trip.</a:t>
            </a:r>
          </a:p>
          <a:p>
            <a:endParaRPr lang="th-TH" dirty="0">
              <a:latin typeface="Times New Roman" panose="02020603050405020304" pitchFamily="18" charset="0"/>
            </a:endParaRPr>
          </a:p>
        </p:txBody>
      </p:sp>
      <p:pic>
        <p:nvPicPr>
          <p:cNvPr id="4" name="Picture 3">
            <a:extLst>
              <a:ext uri="{FF2B5EF4-FFF2-40B4-BE49-F238E27FC236}">
                <a16:creationId xmlns:a16="http://schemas.microsoft.com/office/drawing/2014/main" xmlns="" id="{25576591-B146-CD8A-E8AC-6CBBB6CE8B0D}"/>
              </a:ext>
            </a:extLst>
          </p:cNvPr>
          <p:cNvPicPr>
            <a:picLocks noChangeAspect="1"/>
          </p:cNvPicPr>
          <p:nvPr/>
        </p:nvPicPr>
        <p:blipFill>
          <a:blip r:embed="rId2"/>
          <a:stretch>
            <a:fillRect/>
          </a:stretch>
        </p:blipFill>
        <p:spPr>
          <a:xfrm>
            <a:off x="1753046" y="3352800"/>
            <a:ext cx="7647071" cy="3505200"/>
          </a:xfrm>
          <a:prstGeom prst="rect">
            <a:avLst/>
          </a:prstGeom>
        </p:spPr>
      </p:pic>
    </p:spTree>
    <p:extLst>
      <p:ext uri="{BB962C8B-B14F-4D97-AF65-F5344CB8AC3E}">
        <p14:creationId xmlns:p14="http://schemas.microsoft.com/office/powerpoint/2010/main" val="175876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0BF32-AA3A-725C-95E3-CE4D01878ADF}"/>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C45776FC-28AC-B199-43D2-69272C2EA871}"/>
              </a:ext>
            </a:extLst>
          </p:cNvPr>
          <p:cNvSpPr>
            <a:spLocks noGrp="1"/>
          </p:cNvSpPr>
          <p:nvPr>
            <p:ph idx="1"/>
          </p:nvPr>
        </p:nvSpPr>
        <p:spPr>
          <a:xfrm>
            <a:off x="1104293" y="1152983"/>
            <a:ext cx="8946541" cy="4195481"/>
          </a:xfrm>
        </p:spPr>
        <p:txBody>
          <a:bodyPr>
            <a:noAutofit/>
          </a:bodyPr>
          <a:lstStyle/>
          <a:p>
            <a:pPr algn="l"/>
            <a:r>
              <a:rPr lang="en-US" sz="2800" dirty="0">
                <a:latin typeface="Times New Roman" panose="02020603050405020304" pitchFamily="18" charset="0"/>
                <a:cs typeface="Times New Roman" panose="02020603050405020304" pitchFamily="18" charset="0"/>
              </a:rPr>
              <a:t>Before you go abroad, what should you prepare? And what you have to know?</a:t>
            </a:r>
          </a:p>
          <a:p>
            <a:pPr marL="457200" indent="-457200" algn="l">
              <a:buAutoNum type="arabicPeriod"/>
            </a:pPr>
            <a:r>
              <a:rPr lang="en-US" sz="2800" dirty="0">
                <a:latin typeface="Times New Roman" panose="02020603050405020304" pitchFamily="18" charset="0"/>
                <a:cs typeface="Times New Roman" panose="02020603050405020304" pitchFamily="18" charset="0"/>
              </a:rPr>
              <a:t>Terminal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terminal do you check-in at the airport?</a:t>
            </a:r>
          </a:p>
          <a:p>
            <a:pPr marL="457200" indent="-457200" algn="l">
              <a:buAutoNum type="arabicPeriod" startAt="2"/>
            </a:pPr>
            <a:r>
              <a:rPr lang="en-US" sz="2800" dirty="0">
                <a:latin typeface="Times New Roman" panose="02020603050405020304" pitchFamily="18" charset="0"/>
                <a:cs typeface="Times New Roman" panose="02020603050405020304" pitchFamily="18" charset="0"/>
              </a:rPr>
              <a:t>What documents do you need to check-in?</a:t>
            </a:r>
          </a:p>
          <a:p>
            <a:pPr marL="457200" indent="-457200" algn="l">
              <a:buAutoNum type="arabicPeriod" startAt="2"/>
            </a:pPr>
            <a:r>
              <a:rPr lang="en-US" sz="2800" dirty="0">
                <a:latin typeface="Times New Roman" panose="02020603050405020304" pitchFamily="18" charset="0"/>
                <a:cs typeface="Times New Roman" panose="02020603050405020304" pitchFamily="18" charset="0"/>
              </a:rPr>
              <a:t>How many carry on baggage can you take on the flight?</a:t>
            </a:r>
          </a:p>
          <a:p>
            <a:pPr marL="457200" indent="-457200" algn="l">
              <a:buAutoNum type="arabicPeriod" startAt="2"/>
            </a:pPr>
            <a:endParaRPr lang="en-US" sz="2800" dirty="0">
              <a:latin typeface="Times New Roman" panose="02020603050405020304" pitchFamily="18" charset="0"/>
              <a:cs typeface="Times New Roman" panose="02020603050405020304" pitchFamily="18" charset="0"/>
            </a:endParaRPr>
          </a:p>
          <a:p>
            <a:pPr marL="457200" indent="-457200" algn="l">
              <a:buAutoNum type="arabicPeriod" startAt="2"/>
            </a:pPr>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How do we say?</a:t>
            </a:r>
          </a:p>
          <a:p>
            <a:pPr algn="l"/>
            <a:r>
              <a:rPr lang="en-US" sz="2800" dirty="0">
                <a:latin typeface="Times New Roman" panose="02020603050405020304" pitchFamily="18" charset="0"/>
                <a:cs typeface="Times New Roman" panose="02020603050405020304" pitchFamily="18" charset="0"/>
              </a:rPr>
              <a:t>Who do we talk to?</a:t>
            </a:r>
          </a:p>
          <a:p>
            <a:endParaRPr lang="th-TH" sz="2800" dirty="0"/>
          </a:p>
        </p:txBody>
      </p:sp>
    </p:spTree>
    <p:extLst>
      <p:ext uri="{BB962C8B-B14F-4D97-AF65-F5344CB8AC3E}">
        <p14:creationId xmlns:p14="http://schemas.microsoft.com/office/powerpoint/2010/main" val="81319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22CA9-9BC8-31B2-DFFA-95D3EA41F5A9}"/>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24FDF807-8738-8020-B922-C8C94045EAE6}"/>
              </a:ext>
            </a:extLst>
          </p:cNvPr>
          <p:cNvSpPr>
            <a:spLocks noGrp="1"/>
          </p:cNvSpPr>
          <p:nvPr>
            <p:ph idx="1"/>
          </p:nvPr>
        </p:nvSpPr>
        <p:spPr>
          <a:xfrm>
            <a:off x="733197" y="1508632"/>
            <a:ext cx="8946541" cy="4195481"/>
          </a:xfrm>
        </p:spPr>
        <p:txBody>
          <a:bodyPr>
            <a:noAutofit/>
          </a:bodyPr>
          <a:lstStyle/>
          <a:p>
            <a:r>
              <a:rPr lang="en-US" sz="2800" b="1" dirty="0">
                <a:latin typeface="Times New Roman" panose="02020603050405020304" pitchFamily="18" charset="0"/>
                <a:cs typeface="Times New Roman" panose="02020603050405020304" pitchFamily="18" charset="0"/>
              </a:rPr>
              <a:t>Exchange currency at the currency exchange desk</a:t>
            </a:r>
          </a:p>
          <a:p>
            <a:r>
              <a:rPr lang="en-US" sz="2800" b="1" dirty="0">
                <a:latin typeface="Times New Roman" panose="02020603050405020304" pitchFamily="18" charset="0"/>
                <a:cs typeface="Times New Roman" panose="02020603050405020304" pitchFamily="18" charset="0"/>
              </a:rPr>
              <a:t>How to exchange money in English.</a:t>
            </a:r>
          </a:p>
          <a:p>
            <a:r>
              <a:rPr lang="en-US" sz="2800" b="1"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excuse me, I need to exchange some money.</a:t>
            </a:r>
          </a:p>
          <a:p>
            <a:r>
              <a:rPr lang="en-US" sz="2800" dirty="0">
                <a:latin typeface="Times New Roman" panose="02020603050405020304" pitchFamily="18" charset="0"/>
                <a:cs typeface="Times New Roman" panose="02020603050405020304" pitchFamily="18" charset="0"/>
              </a:rPr>
              <a:t>Where can I get the best rate around here?</a:t>
            </a:r>
          </a:p>
          <a:p>
            <a:r>
              <a:rPr lang="en-US" sz="2800" b="1" dirty="0">
                <a:solidFill>
                  <a:srgbClr val="FFFF00"/>
                </a:solidFill>
                <a:latin typeface="Times New Roman" panose="02020603050405020304" pitchFamily="18" charset="0"/>
                <a:cs typeface="Times New Roman" panose="02020603050405020304" pitchFamily="18" charset="0"/>
              </a:rPr>
              <a:t>Officer</a:t>
            </a:r>
            <a:r>
              <a:rPr lang="en-US" sz="2800" dirty="0">
                <a:latin typeface="Times New Roman" panose="02020603050405020304" pitchFamily="18" charset="0"/>
                <a:cs typeface="Times New Roman" panose="02020603050405020304" pitchFamily="18" charset="0"/>
              </a:rPr>
              <a:t>: the best place to go is right outside of the airport. It’s called “Thai exchange”</a:t>
            </a:r>
          </a:p>
          <a:p>
            <a:r>
              <a:rPr lang="en-US" sz="2800" dirty="0">
                <a:latin typeface="Times New Roman" panose="02020603050405020304" pitchFamily="18" charset="0"/>
                <a:cs typeface="Times New Roman" panose="02020603050405020304" pitchFamily="18" charset="0"/>
              </a:rPr>
              <a:t>They are open until midnight.</a:t>
            </a:r>
          </a:p>
          <a:p>
            <a:r>
              <a:rPr lang="en-US" sz="2800" b="1"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thank you.</a:t>
            </a:r>
            <a:endParaRPr lang="th-TH" sz="2800" dirty="0">
              <a:latin typeface="Times New Roman" panose="02020603050405020304" pitchFamily="18" charset="0"/>
            </a:endParaRPr>
          </a:p>
        </p:txBody>
      </p:sp>
    </p:spTree>
    <p:extLst>
      <p:ext uri="{BB962C8B-B14F-4D97-AF65-F5344CB8AC3E}">
        <p14:creationId xmlns:p14="http://schemas.microsoft.com/office/powerpoint/2010/main" val="354590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6A63C-CCF3-0EC2-6798-6B78B7A588A9}"/>
              </a:ext>
            </a:extLst>
          </p:cNvPr>
          <p:cNvSpPr>
            <a:spLocks noGrp="1"/>
          </p:cNvSpPr>
          <p:nvPr>
            <p:ph type="title"/>
          </p:nvPr>
        </p:nvSpPr>
        <p:spPr>
          <a:xfrm>
            <a:off x="646111" y="452718"/>
            <a:ext cx="9404723" cy="718356"/>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69414FEA-D19F-EBC1-AE8E-74667893A0F8}"/>
              </a:ext>
            </a:extLst>
          </p:cNvPr>
          <p:cNvSpPr>
            <a:spLocks noGrp="1"/>
          </p:cNvSpPr>
          <p:nvPr>
            <p:ph idx="1"/>
          </p:nvPr>
        </p:nvSpPr>
        <p:spPr>
          <a:xfrm>
            <a:off x="424544" y="1171074"/>
            <a:ext cx="9625310" cy="5077325"/>
          </a:xfrm>
        </p:spPr>
        <p:txBody>
          <a:bodyPr>
            <a:noAutofit/>
          </a:bodyPr>
          <a:lstStyle/>
          <a:p>
            <a:r>
              <a:rPr lang="en-US" sz="2800" b="1"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I’d like to exchange some money.</a:t>
            </a:r>
          </a:p>
          <a:p>
            <a:r>
              <a:rPr lang="en-US" sz="2800" b="1" dirty="0">
                <a:solidFill>
                  <a:srgbClr val="FFFF00"/>
                </a:solidFill>
                <a:latin typeface="Times New Roman" panose="02020603050405020304" pitchFamily="18" charset="0"/>
                <a:cs typeface="Times New Roman" panose="02020603050405020304" pitchFamily="18" charset="0"/>
              </a:rPr>
              <a:t>Exchange staff</a:t>
            </a:r>
            <a:r>
              <a:rPr lang="en-US" sz="2800" dirty="0">
                <a:latin typeface="Times New Roman" panose="02020603050405020304" pitchFamily="18" charset="0"/>
                <a:cs typeface="Times New Roman" panose="02020603050405020304" pitchFamily="18" charset="0"/>
              </a:rPr>
              <a:t>: ok, can you fill out this form and then wait in line?</a:t>
            </a:r>
          </a:p>
          <a:p>
            <a:r>
              <a:rPr lang="en-US" sz="2800" dirty="0">
                <a:latin typeface="Times New Roman" panose="02020603050405020304" pitchFamily="18" charset="0"/>
                <a:cs typeface="Times New Roman" panose="02020603050405020304" pitchFamily="18" charset="0"/>
              </a:rPr>
              <a:t>So, you want to change Baht to U.S. dollar. That’s correct?</a:t>
            </a:r>
          </a:p>
          <a:p>
            <a:r>
              <a:rPr lang="en-US" sz="2800" b="1"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yes, that’ right.</a:t>
            </a:r>
          </a:p>
          <a:p>
            <a:r>
              <a:rPr lang="en-US" sz="2800" b="1" dirty="0">
                <a:solidFill>
                  <a:srgbClr val="FFFF00"/>
                </a:solidFill>
                <a:latin typeface="Times New Roman" panose="02020603050405020304" pitchFamily="18" charset="0"/>
                <a:cs typeface="Times New Roman" panose="02020603050405020304" pitchFamily="18" charset="0"/>
              </a:rPr>
              <a:t>Exchange staff</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can I see you passport?</a:t>
            </a:r>
          </a:p>
          <a:p>
            <a:r>
              <a:rPr lang="en-US" sz="2800" b="1"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here you are.</a:t>
            </a:r>
          </a:p>
          <a:p>
            <a:r>
              <a:rPr lang="en-US" sz="2800" b="1" dirty="0">
                <a:solidFill>
                  <a:srgbClr val="FFFF00"/>
                </a:solidFill>
                <a:latin typeface="Times New Roman" panose="02020603050405020304" pitchFamily="18" charset="0"/>
                <a:cs typeface="Times New Roman" panose="02020603050405020304" pitchFamily="18" charset="0"/>
              </a:rPr>
              <a:t>Exchange staff</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you want to exchange 70,000 Baht to Dollars.</a:t>
            </a:r>
          </a:p>
          <a:p>
            <a:r>
              <a:rPr lang="en-US" sz="2800" dirty="0">
                <a:latin typeface="Times New Roman" panose="02020603050405020304" pitchFamily="18" charset="0"/>
                <a:cs typeface="Times New Roman" panose="02020603050405020304" pitchFamily="18" charset="0"/>
              </a:rPr>
              <a:t>The current rate is 35 Baht per one dollar, so you will get 2,000 dollars.</a:t>
            </a:r>
          </a:p>
          <a:p>
            <a:r>
              <a:rPr lang="en-US" sz="2800" dirty="0">
                <a:latin typeface="Times New Roman" panose="02020603050405020304" pitchFamily="18" charset="0"/>
                <a:cs typeface="Times New Roman" panose="02020603050405020304" pitchFamily="18" charset="0"/>
              </a:rPr>
              <a:t>You: o.k. that’s fine.</a:t>
            </a:r>
          </a:p>
          <a:p>
            <a:endParaRPr lang="th-TH" sz="2800" dirty="0">
              <a:latin typeface="Times New Roman" panose="02020603050405020304" pitchFamily="18" charset="0"/>
            </a:endParaRPr>
          </a:p>
        </p:txBody>
      </p:sp>
    </p:spTree>
    <p:extLst>
      <p:ext uri="{BB962C8B-B14F-4D97-AF65-F5344CB8AC3E}">
        <p14:creationId xmlns:p14="http://schemas.microsoft.com/office/powerpoint/2010/main" val="30501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763A4A-843C-EC1F-B16A-A816595C4847}"/>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629013C4-648B-F39F-F048-DCA5BAF234A6}"/>
              </a:ext>
            </a:extLst>
          </p:cNvPr>
          <p:cNvSpPr>
            <a:spLocks noGrp="1"/>
          </p:cNvSpPr>
          <p:nvPr>
            <p:ph idx="1"/>
          </p:nvPr>
        </p:nvSpPr>
        <p:spPr/>
        <p:txBody>
          <a:bodyPr>
            <a:noAutofit/>
          </a:bodyPr>
          <a:lstStyle/>
          <a:p>
            <a:r>
              <a:rPr lang="en-US" sz="2800" b="1" dirty="0">
                <a:solidFill>
                  <a:srgbClr val="FFFF00"/>
                </a:solidFill>
                <a:latin typeface="Times New Roman" panose="02020603050405020304" pitchFamily="18" charset="0"/>
                <a:cs typeface="Times New Roman" panose="02020603050405020304" pitchFamily="18" charset="0"/>
              </a:rPr>
              <a:t>Exchange staff</a:t>
            </a:r>
            <a:r>
              <a:rPr lang="en-US" sz="2800" dirty="0">
                <a:latin typeface="Times New Roman" panose="02020603050405020304" pitchFamily="18" charset="0"/>
                <a:cs typeface="Times New Roman" panose="02020603050405020304" pitchFamily="18" charset="0"/>
              </a:rPr>
              <a:t>: would you like that in small or large bills, a mix of both?</a:t>
            </a:r>
          </a:p>
          <a:p>
            <a:r>
              <a:rPr lang="en-US" sz="2800" b="1" dirty="0">
                <a:solidFill>
                  <a:srgbClr val="FFFF00"/>
                </a:solidFill>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I’d like a mix of both.</a:t>
            </a:r>
          </a:p>
          <a:p>
            <a:r>
              <a:rPr lang="en-US" sz="2800" b="1" dirty="0">
                <a:solidFill>
                  <a:srgbClr val="FFFF00"/>
                </a:solidFill>
                <a:latin typeface="Times New Roman" panose="02020603050405020304" pitchFamily="18" charset="0"/>
                <a:cs typeface="Times New Roman" panose="02020603050405020304" pitchFamily="18" charset="0"/>
              </a:rPr>
              <a:t>Exchange staff</a:t>
            </a:r>
            <a:r>
              <a:rPr lang="en-US" sz="2800" dirty="0">
                <a:latin typeface="Times New Roman" panose="02020603050405020304" pitchFamily="18" charset="0"/>
                <a:cs typeface="Times New Roman" panose="02020603050405020304" pitchFamily="18" charset="0"/>
              </a:rPr>
              <a:t>: ok. No problem</a:t>
            </a:r>
          </a:p>
          <a:p>
            <a:r>
              <a:rPr lang="en-US" sz="2800" dirty="0">
                <a:latin typeface="Times New Roman" panose="02020603050405020304" pitchFamily="18" charset="0"/>
                <a:cs typeface="Times New Roman" panose="02020603050405020304" pitchFamily="18" charset="0"/>
              </a:rPr>
              <a:t>Please sign here. And here </a:t>
            </a:r>
          </a:p>
          <a:p>
            <a:pPr marL="0" indent="0">
              <a:buNone/>
            </a:pPr>
            <a:r>
              <a:rPr lang="en-US" sz="2800" dirty="0">
                <a:latin typeface="Times New Roman" panose="02020603050405020304" pitchFamily="18" charset="0"/>
                <a:cs typeface="Times New Roman" panose="02020603050405020304" pitchFamily="18" charset="0"/>
              </a:rPr>
              <a:t>eighteen hundred dollar notes,</a:t>
            </a:r>
          </a:p>
          <a:p>
            <a:pPr marL="0" indent="0">
              <a:buNone/>
            </a:pPr>
            <a:r>
              <a:rPr lang="en-US" sz="2800" dirty="0">
                <a:latin typeface="Times New Roman" panose="02020603050405020304" pitchFamily="18" charset="0"/>
                <a:cs typeface="Times New Roman" panose="02020603050405020304" pitchFamily="18" charset="0"/>
              </a:rPr>
              <a:t>And twenty ten dollar notes.</a:t>
            </a:r>
          </a:p>
          <a:p>
            <a:pPr marL="0" indent="0">
              <a:buNone/>
            </a:pPr>
            <a:r>
              <a:rPr lang="en-US" sz="2800" dirty="0">
                <a:latin typeface="Times New Roman" panose="02020603050405020304" pitchFamily="18" charset="0"/>
                <a:cs typeface="Times New Roman" panose="02020603050405020304" pitchFamily="18" charset="0"/>
              </a:rPr>
              <a:t>Have a nice day.</a:t>
            </a:r>
          </a:p>
          <a:p>
            <a:endParaRPr lang="en-US" sz="2800" dirty="0">
              <a:latin typeface="Times New Roman" panose="02020603050405020304" pitchFamily="18" charset="0"/>
              <a:cs typeface="Times New Roman" panose="02020603050405020304" pitchFamily="18" charset="0"/>
            </a:endParaRPr>
          </a:p>
          <a:p>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EB8369DA-D392-6457-1F96-DFA3B63A487E}"/>
              </a:ext>
            </a:extLst>
          </p:cNvPr>
          <p:cNvPicPr>
            <a:picLocks noChangeAspect="1"/>
          </p:cNvPicPr>
          <p:nvPr/>
        </p:nvPicPr>
        <p:blipFill>
          <a:blip r:embed="rId2"/>
          <a:stretch>
            <a:fillRect/>
          </a:stretch>
        </p:blipFill>
        <p:spPr>
          <a:xfrm>
            <a:off x="5724525" y="2290763"/>
            <a:ext cx="5829300" cy="3886200"/>
          </a:xfrm>
          <a:prstGeom prst="rect">
            <a:avLst/>
          </a:prstGeom>
        </p:spPr>
      </p:pic>
    </p:spTree>
    <p:extLst>
      <p:ext uri="{BB962C8B-B14F-4D97-AF65-F5344CB8AC3E}">
        <p14:creationId xmlns:p14="http://schemas.microsoft.com/office/powerpoint/2010/main" val="54696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150CF-09DD-49D8-79EF-A8FA530D7401}"/>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5B0E9D39-968E-CB09-71AA-553E5A8D47C6}"/>
              </a:ext>
            </a:extLst>
          </p:cNvPr>
          <p:cNvSpPr>
            <a:spLocks noGrp="1"/>
          </p:cNvSpPr>
          <p:nvPr>
            <p:ph idx="1"/>
          </p:nvPr>
        </p:nvSpPr>
        <p:spPr>
          <a:xfrm>
            <a:off x="875201" y="1378004"/>
            <a:ext cx="8946541" cy="4195481"/>
          </a:xfrm>
        </p:spPr>
        <p:txBody>
          <a:bodyPr>
            <a:noAutofit/>
          </a:bodyPr>
          <a:lstStyle/>
          <a:p>
            <a:r>
              <a:rPr lang="en-US" sz="2800" b="1" dirty="0">
                <a:solidFill>
                  <a:srgbClr val="FFFF00"/>
                </a:solidFill>
                <a:latin typeface="Times New Roman" panose="02020603050405020304" pitchFamily="18" charset="0"/>
                <a:cs typeface="Times New Roman" panose="02020603050405020304" pitchFamily="18" charset="0"/>
              </a:rPr>
              <a:t>A security check</a:t>
            </a:r>
          </a:p>
          <a:p>
            <a:r>
              <a:rPr lang="en-US" sz="2800" dirty="0">
                <a:latin typeface="Times New Roman" panose="02020603050405020304" pitchFamily="18" charset="0"/>
                <a:cs typeface="Times New Roman" panose="02020603050405020304" pitchFamily="18" charset="0"/>
              </a:rPr>
              <a:t>The question will be used to ask you:</a:t>
            </a:r>
          </a:p>
          <a:p>
            <a:r>
              <a:rPr lang="en-US" sz="2800" dirty="0">
                <a:latin typeface="Times New Roman" panose="02020603050405020304" pitchFamily="18" charset="0"/>
                <a:cs typeface="Times New Roman" panose="02020603050405020304" pitchFamily="18" charset="0"/>
              </a:rPr>
              <a:t>Do you have your passport? Or </a:t>
            </a:r>
          </a:p>
          <a:p>
            <a:r>
              <a:rPr lang="en-US" sz="2800" dirty="0">
                <a:latin typeface="Times New Roman" panose="02020603050405020304" pitchFamily="18" charset="0"/>
                <a:cs typeface="Times New Roman" panose="02020603050405020304" pitchFamily="18" charset="0"/>
              </a:rPr>
              <a:t>May I see your passport and boarding pass?</a:t>
            </a:r>
          </a:p>
          <a:p>
            <a:r>
              <a:rPr lang="en-US" sz="2800" dirty="0">
                <a:latin typeface="Times New Roman" panose="02020603050405020304" pitchFamily="18" charset="0"/>
                <a:cs typeface="Times New Roman" panose="02020603050405020304" pitchFamily="18" charset="0"/>
              </a:rPr>
              <a:t>And then you have to line up and:</a:t>
            </a:r>
          </a:p>
          <a:p>
            <a:r>
              <a:rPr lang="en-US" sz="2800" dirty="0">
                <a:latin typeface="Times New Roman" panose="02020603050405020304" pitchFamily="18" charset="0"/>
                <a:cs typeface="Times New Roman" panose="02020603050405020304" pitchFamily="18" charset="0"/>
              </a:rPr>
              <a:t>Take off your shoes.</a:t>
            </a:r>
          </a:p>
          <a:p>
            <a:r>
              <a:rPr lang="en-US" sz="2800" dirty="0">
                <a:latin typeface="Times New Roman" panose="02020603050405020304" pitchFamily="18" charset="0"/>
                <a:cs typeface="Times New Roman" panose="02020603050405020304" pitchFamily="18" charset="0"/>
              </a:rPr>
              <a:t>Take off your belt.</a:t>
            </a:r>
          </a:p>
          <a:p>
            <a:r>
              <a:rPr lang="en-US" sz="2800" dirty="0">
                <a:latin typeface="Times New Roman" panose="02020603050405020304" pitchFamily="18" charset="0"/>
                <a:cs typeface="Times New Roman" panose="02020603050405020304" pitchFamily="18" charset="0"/>
              </a:rPr>
              <a:t>Take off your jacket </a:t>
            </a:r>
          </a:p>
          <a:p>
            <a:r>
              <a:rPr lang="en-US" sz="2800" dirty="0">
                <a:latin typeface="Times New Roman" panose="02020603050405020304" pitchFamily="18" charset="0"/>
                <a:cs typeface="Times New Roman" panose="02020603050405020304" pitchFamily="18" charset="0"/>
              </a:rPr>
              <a:t>And put them on the tray.</a:t>
            </a:r>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A3CB2140-63BA-586A-1BEB-C1E7585BBC59}"/>
              </a:ext>
            </a:extLst>
          </p:cNvPr>
          <p:cNvPicPr>
            <a:picLocks noChangeAspect="1"/>
          </p:cNvPicPr>
          <p:nvPr/>
        </p:nvPicPr>
        <p:blipFill>
          <a:blip r:embed="rId2"/>
          <a:stretch>
            <a:fillRect/>
          </a:stretch>
        </p:blipFill>
        <p:spPr>
          <a:xfrm>
            <a:off x="7533361" y="3684814"/>
            <a:ext cx="4576762" cy="2900362"/>
          </a:xfrm>
          <a:prstGeom prst="rect">
            <a:avLst/>
          </a:prstGeom>
        </p:spPr>
      </p:pic>
    </p:spTree>
    <p:extLst>
      <p:ext uri="{BB962C8B-B14F-4D97-AF65-F5344CB8AC3E}">
        <p14:creationId xmlns:p14="http://schemas.microsoft.com/office/powerpoint/2010/main" val="267616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F5AB1-A0DF-720A-537E-25883F2B3DE8}"/>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FC10DAFF-106E-B561-3492-6D4FFFFD4802}"/>
              </a:ext>
            </a:extLst>
          </p:cNvPr>
          <p:cNvPicPr>
            <a:picLocks noGrp="1" noChangeAspect="1"/>
          </p:cNvPicPr>
          <p:nvPr>
            <p:ph idx="1"/>
          </p:nvPr>
        </p:nvPicPr>
        <p:blipFill>
          <a:blip r:embed="rId2"/>
          <a:stretch>
            <a:fillRect/>
          </a:stretch>
        </p:blipFill>
        <p:spPr>
          <a:xfrm>
            <a:off x="6496050" y="1417240"/>
            <a:ext cx="5829300" cy="3886199"/>
          </a:xfrm>
          <a:prstGeom prst="rect">
            <a:avLst/>
          </a:prstGeom>
        </p:spPr>
      </p:pic>
      <p:pic>
        <p:nvPicPr>
          <p:cNvPr id="5" name="Picture 4">
            <a:extLst>
              <a:ext uri="{FF2B5EF4-FFF2-40B4-BE49-F238E27FC236}">
                <a16:creationId xmlns:a16="http://schemas.microsoft.com/office/drawing/2014/main" xmlns="" id="{6D5C7938-9E4C-98A9-D3F2-7CBBF0EA73CC}"/>
              </a:ext>
            </a:extLst>
          </p:cNvPr>
          <p:cNvPicPr>
            <a:picLocks noChangeAspect="1"/>
          </p:cNvPicPr>
          <p:nvPr/>
        </p:nvPicPr>
        <p:blipFill>
          <a:blip r:embed="rId3"/>
          <a:stretch>
            <a:fillRect/>
          </a:stretch>
        </p:blipFill>
        <p:spPr>
          <a:xfrm>
            <a:off x="419100" y="1417241"/>
            <a:ext cx="5829300" cy="3886200"/>
          </a:xfrm>
          <a:prstGeom prst="rect">
            <a:avLst/>
          </a:prstGeom>
        </p:spPr>
      </p:pic>
    </p:spTree>
    <p:extLst>
      <p:ext uri="{BB962C8B-B14F-4D97-AF65-F5344CB8AC3E}">
        <p14:creationId xmlns:p14="http://schemas.microsoft.com/office/powerpoint/2010/main" val="80592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C2B7B-C1A8-D847-9CBD-16166C5EFB61}"/>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BACBD27D-4AE2-96FA-18C0-EC0DFEAF6EA7}"/>
              </a:ext>
            </a:extLst>
          </p:cNvPr>
          <p:cNvSpPr>
            <a:spLocks noGrp="1"/>
          </p:cNvSpPr>
          <p:nvPr>
            <p:ph idx="1"/>
          </p:nvPr>
        </p:nvSpPr>
        <p:spPr/>
        <p:txBody>
          <a:bodyPr>
            <a:normAutofit/>
          </a:bodyPr>
          <a:lstStyle/>
          <a:p>
            <a:r>
              <a:rPr lang="en-US" sz="2800" dirty="0">
                <a:solidFill>
                  <a:srgbClr val="FFFF00"/>
                </a:solidFill>
                <a:latin typeface="Times New Roman" panose="02020603050405020304" pitchFamily="18" charset="0"/>
                <a:cs typeface="Times New Roman" panose="02020603050405020304" pitchFamily="18" charset="0"/>
              </a:rPr>
              <a:t>Here is the dialogue at the security check point</a:t>
            </a:r>
            <a:r>
              <a:rPr lang="en-US" sz="2800" dirty="0">
                <a:latin typeface="Times New Roman" panose="02020603050405020304" pitchFamily="18" charset="0"/>
                <a:cs typeface="Times New Roman" panose="02020603050405020304" pitchFamily="18" charset="0"/>
              </a:rPr>
              <a:t>. </a:t>
            </a:r>
          </a:p>
          <a:p>
            <a:r>
              <a:rPr lang="en-US" sz="2800" dirty="0">
                <a:solidFill>
                  <a:srgbClr val="FFFF00"/>
                </a:solidFill>
                <a:latin typeface="Times New Roman" panose="02020603050405020304" pitchFamily="18" charset="0"/>
                <a:cs typeface="Times New Roman" panose="02020603050405020304" pitchFamily="18" charset="0"/>
              </a:rPr>
              <a:t>Security staff</a:t>
            </a:r>
            <a:r>
              <a:rPr lang="en-US" sz="2800" dirty="0">
                <a:latin typeface="Times New Roman" panose="02020603050405020304" pitchFamily="18" charset="0"/>
                <a:cs typeface="Times New Roman" panose="02020603050405020304" pitchFamily="18" charset="0"/>
              </a:rPr>
              <a:t>: May I see your passport and boarding pass?</a:t>
            </a:r>
          </a:p>
          <a:p>
            <a:r>
              <a:rPr lang="en-US" sz="2800" dirty="0">
                <a:latin typeface="Times New Roman" panose="02020603050405020304" pitchFamily="18" charset="0"/>
                <a:cs typeface="Times New Roman" panose="02020603050405020304" pitchFamily="18" charset="0"/>
              </a:rPr>
              <a:t>Thank you. Move ahead.</a:t>
            </a:r>
          </a:p>
          <a:p>
            <a:r>
              <a:rPr lang="en-US" sz="2800" dirty="0">
                <a:solidFill>
                  <a:srgbClr val="FFFF00"/>
                </a:solidFill>
                <a:latin typeface="Times New Roman" panose="02020603050405020304" pitchFamily="18" charset="0"/>
                <a:cs typeface="Times New Roman" panose="02020603050405020304" pitchFamily="18" charset="0"/>
              </a:rPr>
              <a:t>Security staff2</a:t>
            </a:r>
            <a:r>
              <a:rPr lang="en-US" sz="2800" dirty="0">
                <a:latin typeface="Times New Roman" panose="02020603050405020304" pitchFamily="18" charset="0"/>
                <a:cs typeface="Times New Roman" panose="02020603050405020304" pitchFamily="18" charset="0"/>
              </a:rPr>
              <a:t>: excuse me, please remove your shoes, coat, and your belt and put your cellphone and computer in the bin. Ok. Now walk through the x-ray.</a:t>
            </a:r>
          </a:p>
          <a:p>
            <a:r>
              <a:rPr lang="en-US" sz="2800" dirty="0">
                <a:latin typeface="Times New Roman" panose="02020603050405020304" pitchFamily="18" charset="0"/>
                <a:cs typeface="Times New Roman" panose="02020603050405020304" pitchFamily="18" charset="0"/>
              </a:rPr>
              <a:t>You need to empty your pockets and put those items in the bin as well.</a:t>
            </a:r>
            <a:endParaRPr lang="th-TH" sz="2800" dirty="0">
              <a:latin typeface="Times New Roman" panose="02020603050405020304" pitchFamily="18" charset="0"/>
            </a:endParaRPr>
          </a:p>
        </p:txBody>
      </p:sp>
    </p:spTree>
    <p:extLst>
      <p:ext uri="{BB962C8B-B14F-4D97-AF65-F5344CB8AC3E}">
        <p14:creationId xmlns:p14="http://schemas.microsoft.com/office/powerpoint/2010/main" val="2232937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6BAFF-9344-34C9-7C67-EFA856FCECFB}"/>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347C4174-044D-E4B4-FA82-803400312D27}"/>
              </a:ext>
            </a:extLst>
          </p:cNvPr>
          <p:cNvPicPr>
            <a:picLocks noGrp="1" noChangeAspect="1"/>
          </p:cNvPicPr>
          <p:nvPr>
            <p:ph idx="1"/>
          </p:nvPr>
        </p:nvPicPr>
        <p:blipFill>
          <a:blip r:embed="rId2"/>
          <a:stretch>
            <a:fillRect/>
          </a:stretch>
        </p:blipFill>
        <p:spPr>
          <a:xfrm>
            <a:off x="2662238" y="2650331"/>
            <a:ext cx="5829300" cy="3000375"/>
          </a:xfrm>
          <a:prstGeom prst="rect">
            <a:avLst/>
          </a:prstGeom>
        </p:spPr>
      </p:pic>
    </p:spTree>
    <p:extLst>
      <p:ext uri="{BB962C8B-B14F-4D97-AF65-F5344CB8AC3E}">
        <p14:creationId xmlns:p14="http://schemas.microsoft.com/office/powerpoint/2010/main" val="212121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D8372-746A-6ACD-1D04-E8AFC14EC5FE}"/>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49E94FF2-3C34-A83A-DD90-53245A292DBF}"/>
              </a:ext>
            </a:extLst>
          </p:cNvPr>
          <p:cNvPicPr>
            <a:picLocks noGrp="1" noChangeAspect="1"/>
          </p:cNvPicPr>
          <p:nvPr>
            <p:ph idx="1"/>
          </p:nvPr>
        </p:nvPicPr>
        <p:blipFill>
          <a:blip r:embed="rId2"/>
          <a:stretch>
            <a:fillRect/>
          </a:stretch>
        </p:blipFill>
        <p:spPr>
          <a:xfrm>
            <a:off x="2662238" y="2512219"/>
            <a:ext cx="5829300" cy="3276600"/>
          </a:xfrm>
          <a:prstGeom prst="rect">
            <a:avLst/>
          </a:prstGeom>
        </p:spPr>
      </p:pic>
    </p:spTree>
    <p:extLst>
      <p:ext uri="{BB962C8B-B14F-4D97-AF65-F5344CB8AC3E}">
        <p14:creationId xmlns:p14="http://schemas.microsoft.com/office/powerpoint/2010/main" val="2000723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9FF33-72CA-DDEF-53D4-F31628C525C5}"/>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4F27156F-A7FF-342E-D74B-75AEC9EB48D8}"/>
              </a:ext>
            </a:extLst>
          </p:cNvPr>
          <p:cNvPicPr>
            <a:picLocks noGrp="1" noChangeAspect="1"/>
          </p:cNvPicPr>
          <p:nvPr>
            <p:ph idx="1"/>
          </p:nvPr>
        </p:nvPicPr>
        <p:blipFill>
          <a:blip r:embed="rId2"/>
          <a:stretch>
            <a:fillRect/>
          </a:stretch>
        </p:blipFill>
        <p:spPr>
          <a:xfrm>
            <a:off x="2662238" y="2512219"/>
            <a:ext cx="5829300" cy="3276600"/>
          </a:xfrm>
          <a:prstGeom prst="rect">
            <a:avLst/>
          </a:prstGeom>
        </p:spPr>
      </p:pic>
    </p:spTree>
    <p:extLst>
      <p:ext uri="{BB962C8B-B14F-4D97-AF65-F5344CB8AC3E}">
        <p14:creationId xmlns:p14="http://schemas.microsoft.com/office/powerpoint/2010/main" val="351499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FEB7A-AD14-026A-8C5D-7AF462B3F1C5}"/>
              </a:ext>
            </a:extLst>
          </p:cNvPr>
          <p:cNvSpPr>
            <a:spLocks noGrp="1"/>
          </p:cNvSpPr>
          <p:nvPr>
            <p:ph type="title"/>
          </p:nvPr>
        </p:nvSpPr>
        <p:spPr>
          <a:xfrm>
            <a:off x="646111" y="452718"/>
            <a:ext cx="9404723" cy="686271"/>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A95D8B47-879B-41A5-0133-2C341A34DAE0}"/>
              </a:ext>
            </a:extLst>
          </p:cNvPr>
          <p:cNvSpPr>
            <a:spLocks noGrp="1"/>
          </p:cNvSpPr>
          <p:nvPr>
            <p:ph idx="1"/>
          </p:nvPr>
        </p:nvSpPr>
        <p:spPr>
          <a:xfrm>
            <a:off x="875201" y="1331259"/>
            <a:ext cx="8946541" cy="4195481"/>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Security staff: do you have any liquid in your bag?</a:t>
            </a:r>
          </a:p>
          <a:p>
            <a:r>
              <a:rPr lang="en-US" sz="2800" dirty="0">
                <a:latin typeface="Times New Roman" panose="02020603050405020304" pitchFamily="18" charset="0"/>
                <a:cs typeface="Times New Roman" panose="02020603050405020304" pitchFamily="18" charset="0"/>
              </a:rPr>
              <a:t>You: I do, I have a water bottle and some liquid soap.</a:t>
            </a:r>
          </a:p>
          <a:p>
            <a:r>
              <a:rPr lang="en-US" sz="2800" dirty="0">
                <a:latin typeface="Times New Roman" panose="02020603050405020304" pitchFamily="18" charset="0"/>
                <a:cs typeface="Times New Roman" panose="02020603050405020304" pitchFamily="18" charset="0"/>
              </a:rPr>
              <a:t>Security staff: you need to take those out.</a:t>
            </a:r>
          </a:p>
          <a:p>
            <a:r>
              <a:rPr lang="en-US" sz="2800" dirty="0">
                <a:latin typeface="Times New Roman" panose="02020603050405020304" pitchFamily="18" charset="0"/>
                <a:cs typeface="Times New Roman" panose="02020603050405020304" pitchFamily="18" charset="0"/>
              </a:rPr>
              <a:t>You can drink your water or throw away.</a:t>
            </a:r>
          </a:p>
          <a:p>
            <a:r>
              <a:rPr lang="en-US" sz="2800" dirty="0">
                <a:latin typeface="Times New Roman" panose="02020603050405020304" pitchFamily="18" charset="0"/>
                <a:cs typeface="Times New Roman" panose="02020603050405020304" pitchFamily="18" charset="0"/>
              </a:rPr>
              <a:t>You: I’ll throw it out.</a:t>
            </a:r>
          </a:p>
          <a:p>
            <a:r>
              <a:rPr lang="en-US" sz="2800" dirty="0">
                <a:latin typeface="Times New Roman" panose="02020603050405020304" pitchFamily="18" charset="0"/>
                <a:cs typeface="Times New Roman" panose="02020603050405020304" pitchFamily="18" charset="0"/>
              </a:rPr>
              <a:t>Security staff: do you have a laptop in your bag?</a:t>
            </a:r>
          </a:p>
          <a:p>
            <a:r>
              <a:rPr lang="en-US" sz="2800" dirty="0">
                <a:latin typeface="Times New Roman" panose="02020603050405020304" pitchFamily="18" charset="0"/>
                <a:cs typeface="Times New Roman" panose="02020603050405020304" pitchFamily="18" charset="0"/>
              </a:rPr>
              <a:t>You: I do.</a:t>
            </a:r>
          </a:p>
          <a:p>
            <a:r>
              <a:rPr lang="en-US" sz="2800" dirty="0">
                <a:latin typeface="Times New Roman" panose="02020603050405020304" pitchFamily="18" charset="0"/>
                <a:cs typeface="Times New Roman" panose="02020603050405020304" pitchFamily="18" charset="0"/>
              </a:rPr>
              <a:t>Security staff: remove and place it in the bin.</a:t>
            </a:r>
            <a:endParaRPr lang="th-TH" sz="2800" dirty="0">
              <a:latin typeface="Times New Roman" panose="02020603050405020304" pitchFamily="18" charset="0"/>
            </a:endParaRPr>
          </a:p>
        </p:txBody>
      </p:sp>
    </p:spTree>
    <p:extLst>
      <p:ext uri="{BB962C8B-B14F-4D97-AF65-F5344CB8AC3E}">
        <p14:creationId xmlns:p14="http://schemas.microsoft.com/office/powerpoint/2010/main" val="30048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27A04-BE26-EDB6-2238-E439F2BF0E1F}"/>
              </a:ext>
            </a:extLst>
          </p:cNvPr>
          <p:cNvSpPr>
            <a:spLocks noGrp="1"/>
          </p:cNvSpPr>
          <p:nvPr>
            <p:ph type="title"/>
          </p:nvPr>
        </p:nvSpPr>
        <p:spPr>
          <a:xfrm>
            <a:off x="265111" y="0"/>
            <a:ext cx="9404723" cy="1400530"/>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99B818D6-0B5C-CCA7-070C-EC84C20283BF}"/>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ow </a:t>
            </a:r>
            <a:r>
              <a:rPr lang="en-US" sz="2800" dirty="0">
                <a:latin typeface="Times New Roman" panose="02020603050405020304" pitchFamily="18" charset="0"/>
                <a:cs typeface="Times New Roman" panose="02020603050405020304" pitchFamily="18" charset="0"/>
              </a:rPr>
              <a:t>at the terminal</a:t>
            </a:r>
          </a:p>
          <a:p>
            <a:endParaRPr lang="th-TH" sz="2800" dirty="0">
              <a:latin typeface="Times New Roman" panose="02020603050405020304" pitchFamily="18" charset="0"/>
            </a:endParaRPr>
          </a:p>
        </p:txBody>
      </p:sp>
      <p:pic>
        <p:nvPicPr>
          <p:cNvPr id="5" name="Picture 4">
            <a:extLst>
              <a:ext uri="{FF2B5EF4-FFF2-40B4-BE49-F238E27FC236}">
                <a16:creationId xmlns:a16="http://schemas.microsoft.com/office/drawing/2014/main" xmlns="" id="{785EDFC0-20DA-03FE-9972-083081687777}"/>
              </a:ext>
            </a:extLst>
          </p:cNvPr>
          <p:cNvPicPr>
            <a:picLocks noChangeAspect="1"/>
          </p:cNvPicPr>
          <p:nvPr/>
        </p:nvPicPr>
        <p:blipFill>
          <a:blip r:embed="rId2"/>
          <a:stretch>
            <a:fillRect/>
          </a:stretch>
        </p:blipFill>
        <p:spPr>
          <a:xfrm>
            <a:off x="5264304" y="1962831"/>
            <a:ext cx="5829300" cy="3886200"/>
          </a:xfrm>
          <a:prstGeom prst="rect">
            <a:avLst/>
          </a:prstGeom>
        </p:spPr>
      </p:pic>
    </p:spTree>
    <p:extLst>
      <p:ext uri="{BB962C8B-B14F-4D97-AF65-F5344CB8AC3E}">
        <p14:creationId xmlns:p14="http://schemas.microsoft.com/office/powerpoint/2010/main" val="1856078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EB108-8D49-C933-E201-88832903F528}"/>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DCC2E693-7CD1-CFCE-B000-974522263FB9}"/>
              </a:ext>
            </a:extLst>
          </p:cNvPr>
          <p:cNvPicPr>
            <a:picLocks noGrp="1" noChangeAspect="1"/>
          </p:cNvPicPr>
          <p:nvPr>
            <p:ph idx="1"/>
          </p:nvPr>
        </p:nvPicPr>
        <p:blipFill>
          <a:blip r:embed="rId2"/>
          <a:stretch>
            <a:fillRect/>
          </a:stretch>
        </p:blipFill>
        <p:spPr>
          <a:xfrm>
            <a:off x="2662238" y="2207419"/>
            <a:ext cx="5829300" cy="3886200"/>
          </a:xfrm>
          <a:prstGeom prst="rect">
            <a:avLst/>
          </a:prstGeom>
        </p:spPr>
      </p:pic>
    </p:spTree>
    <p:extLst>
      <p:ext uri="{BB962C8B-B14F-4D97-AF65-F5344CB8AC3E}">
        <p14:creationId xmlns:p14="http://schemas.microsoft.com/office/powerpoint/2010/main" val="32844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1118B-0E81-BF2A-CE03-E175EF869235}"/>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AF37E1D9-7F30-96CD-3297-BB1B0F27CF53}"/>
              </a:ext>
            </a:extLst>
          </p:cNvPr>
          <p:cNvSpPr>
            <a:spLocks noGrp="1"/>
          </p:cNvSpPr>
          <p:nvPr>
            <p:ph idx="1"/>
          </p:nvPr>
        </p:nvSpPr>
        <p:spPr/>
        <p:txBody>
          <a:bodyPr>
            <a:normAutofit fontScale="92500" lnSpcReduction="10000"/>
          </a:bodyPr>
          <a:lstStyle/>
          <a:p>
            <a:r>
              <a:rPr lang="en-US" sz="2800" dirty="0">
                <a:latin typeface="Times New Roman" panose="02020603050405020304" pitchFamily="18" charset="0"/>
              </a:rPr>
              <a:t>Now please step through the scanner.</a:t>
            </a:r>
          </a:p>
          <a:p>
            <a:r>
              <a:rPr lang="en-US" sz="2800" dirty="0">
                <a:latin typeface="Times New Roman" panose="02020603050405020304" pitchFamily="18" charset="0"/>
              </a:rPr>
              <a:t>Beep </a:t>
            </a:r>
            <a:r>
              <a:rPr lang="en-US" sz="2800" dirty="0" err="1">
                <a:latin typeface="Times New Roman" panose="02020603050405020304" pitchFamily="18" charset="0"/>
              </a:rPr>
              <a:t>beep</a:t>
            </a:r>
            <a:r>
              <a:rPr lang="en-US" sz="2800" dirty="0">
                <a:latin typeface="Times New Roman" panose="02020603050405020304" pitchFamily="18" charset="0"/>
              </a:rPr>
              <a:t> </a:t>
            </a:r>
            <a:r>
              <a:rPr lang="en-US" sz="2800" dirty="0" err="1">
                <a:latin typeface="Times New Roman" panose="02020603050405020304" pitchFamily="18" charset="0"/>
              </a:rPr>
              <a:t>beep</a:t>
            </a:r>
            <a:endParaRPr lang="en-US" sz="2800" dirty="0">
              <a:latin typeface="Times New Roman" panose="02020603050405020304" pitchFamily="18" charset="0"/>
            </a:endParaRPr>
          </a:p>
          <a:p>
            <a:r>
              <a:rPr lang="en-US" sz="2800" dirty="0">
                <a:latin typeface="Times New Roman" panose="02020603050405020304" pitchFamily="18" charset="0"/>
              </a:rPr>
              <a:t>Security staff: stretch out your arms. I’m going to scan your body.</a:t>
            </a:r>
          </a:p>
          <a:p>
            <a:r>
              <a:rPr lang="en-US" sz="2800" dirty="0">
                <a:latin typeface="Times New Roman" panose="02020603050405020304" pitchFamily="18" charset="0"/>
              </a:rPr>
              <a:t>are you wearing any </a:t>
            </a:r>
            <a:r>
              <a:rPr lang="en-US" sz="2800" dirty="0" err="1">
                <a:latin typeface="Times New Roman" panose="02020603050405020304" pitchFamily="18" charset="0"/>
              </a:rPr>
              <a:t>jewery</a:t>
            </a:r>
            <a:r>
              <a:rPr lang="en-US" sz="2800" dirty="0">
                <a:latin typeface="Times New Roman" panose="02020603050405020304" pitchFamily="18" charset="0"/>
              </a:rPr>
              <a:t>?</a:t>
            </a:r>
          </a:p>
          <a:p>
            <a:r>
              <a:rPr lang="en-US" sz="2800" dirty="0">
                <a:latin typeface="Times New Roman" panose="02020603050405020304" pitchFamily="18" charset="0"/>
              </a:rPr>
              <a:t>You: I think my necklace triggered the alarm.</a:t>
            </a:r>
          </a:p>
          <a:p>
            <a:r>
              <a:rPr lang="en-US" sz="2800" dirty="0">
                <a:latin typeface="Times New Roman" panose="02020603050405020304" pitchFamily="18" charset="0"/>
              </a:rPr>
              <a:t>Security staff: Ok. You are clear.</a:t>
            </a:r>
          </a:p>
          <a:p>
            <a:r>
              <a:rPr lang="en-US" sz="2800" dirty="0">
                <a:latin typeface="Times New Roman" panose="02020603050405020304" pitchFamily="18" charset="0"/>
              </a:rPr>
              <a:t>Have a great flight.</a:t>
            </a:r>
          </a:p>
          <a:p>
            <a:r>
              <a:rPr lang="en-US" sz="2800" dirty="0">
                <a:latin typeface="Times New Roman" panose="02020603050405020304" pitchFamily="18" charset="0"/>
              </a:rPr>
              <a:t>You: thanks.</a:t>
            </a:r>
            <a:endParaRPr lang="th-TH" sz="2800" dirty="0">
              <a:latin typeface="Times New Roman" panose="02020603050405020304" pitchFamily="18" charset="0"/>
            </a:endParaRPr>
          </a:p>
        </p:txBody>
      </p:sp>
    </p:spTree>
    <p:extLst>
      <p:ext uri="{BB962C8B-B14F-4D97-AF65-F5344CB8AC3E}">
        <p14:creationId xmlns:p14="http://schemas.microsoft.com/office/powerpoint/2010/main" val="48101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CC5DB-87A4-95CA-5217-650E76B0D44F}"/>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534E6ECF-2375-A7C5-D63C-2E0AE0DA3A49}"/>
              </a:ext>
            </a:extLst>
          </p:cNvPr>
          <p:cNvPicPr>
            <a:picLocks noGrp="1" noChangeAspect="1"/>
          </p:cNvPicPr>
          <p:nvPr>
            <p:ph idx="1"/>
          </p:nvPr>
        </p:nvPicPr>
        <p:blipFill>
          <a:blip r:embed="rId2"/>
          <a:stretch>
            <a:fillRect/>
          </a:stretch>
        </p:blipFill>
        <p:spPr>
          <a:xfrm>
            <a:off x="2662238" y="2207419"/>
            <a:ext cx="5829300" cy="3886200"/>
          </a:xfrm>
          <a:prstGeom prst="rect">
            <a:avLst/>
          </a:prstGeom>
        </p:spPr>
      </p:pic>
    </p:spTree>
    <p:extLst>
      <p:ext uri="{BB962C8B-B14F-4D97-AF65-F5344CB8AC3E}">
        <p14:creationId xmlns:p14="http://schemas.microsoft.com/office/powerpoint/2010/main" val="1527373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6BF5F-98A8-790A-52EB-0F0B125440F4}"/>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D91B66EB-AED7-7706-5ED7-28BD114EC228}"/>
              </a:ext>
            </a:extLst>
          </p:cNvPr>
          <p:cNvSpPr>
            <a:spLocks noGrp="1"/>
          </p:cNvSpPr>
          <p:nvPr>
            <p:ph idx="1"/>
          </p:nvPr>
        </p:nvSpPr>
        <p:spPr>
          <a:xfrm>
            <a:off x="1103312" y="1090864"/>
            <a:ext cx="8946541" cy="6063916"/>
          </a:xfrm>
        </p:spPr>
        <p:txBody>
          <a:bodyPr>
            <a:no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Vocabulary</a:t>
            </a:r>
            <a:r>
              <a:rPr lang="en-US" sz="2800" b="1" dirty="0">
                <a:latin typeface="Times New Roman" panose="02020603050405020304" pitchFamily="18" charset="0"/>
                <a:cs typeface="Times New Roman" panose="02020603050405020304" pitchFamily="18" charset="0"/>
              </a:rPr>
              <a:t> </a:t>
            </a:r>
          </a:p>
          <a:p>
            <a:pPr marL="0" indent="0">
              <a:buNone/>
            </a:pPr>
            <a:r>
              <a:rPr lang="en-US" sz="2800" b="1" dirty="0">
                <a:latin typeface="Times New Roman" panose="02020603050405020304" pitchFamily="18" charset="0"/>
                <a:cs typeface="Times New Roman" panose="02020603050405020304" pitchFamily="18" charset="0"/>
              </a:rPr>
              <a:t>Departure									boarding gate</a:t>
            </a:r>
          </a:p>
          <a:p>
            <a:pPr marL="0" indent="0">
              <a:buNone/>
            </a:pPr>
            <a:r>
              <a:rPr lang="en-US" sz="2800" b="1" dirty="0">
                <a:latin typeface="Times New Roman" panose="02020603050405020304" pitchFamily="18" charset="0"/>
                <a:cs typeface="Times New Roman" panose="02020603050405020304" pitchFamily="18" charset="0"/>
              </a:rPr>
              <a:t>Departure terminal			           	duty free shop</a:t>
            </a:r>
          </a:p>
          <a:p>
            <a:pPr marL="0" indent="0">
              <a:buNone/>
            </a:pPr>
            <a:r>
              <a:rPr lang="en-US" sz="2800" b="1" dirty="0">
                <a:latin typeface="Times New Roman" panose="02020603050405020304" pitchFamily="18" charset="0"/>
                <a:cs typeface="Times New Roman" panose="02020603050405020304" pitchFamily="18" charset="0"/>
              </a:rPr>
              <a:t>Depart						                    departure lounge</a:t>
            </a:r>
          </a:p>
          <a:p>
            <a:pPr marL="0" indent="0">
              <a:buNone/>
            </a:pPr>
            <a:r>
              <a:rPr lang="en-US" sz="2800" b="1" dirty="0">
                <a:latin typeface="Times New Roman" panose="02020603050405020304" pitchFamily="18" charset="0"/>
                <a:cs typeface="Times New Roman" panose="02020603050405020304" pitchFamily="18" charset="0"/>
              </a:rPr>
              <a:t>Bags, suitcases, luggage, baggage		boarding call</a:t>
            </a:r>
          </a:p>
          <a:p>
            <a:pPr marL="0" indent="0">
              <a:buNone/>
            </a:pPr>
            <a:r>
              <a:rPr lang="en-US" sz="2800" b="1" dirty="0">
                <a:latin typeface="Times New Roman" panose="02020603050405020304" pitchFamily="18" charset="0"/>
                <a:cs typeface="Times New Roman" panose="02020603050405020304" pitchFamily="18" charset="0"/>
              </a:rPr>
              <a:t>Check-in bags, carry on bags</a:t>
            </a:r>
          </a:p>
          <a:p>
            <a:pPr marL="0" indent="0">
              <a:buNone/>
            </a:pPr>
            <a:r>
              <a:rPr lang="en-US" sz="2800" b="1" dirty="0">
                <a:latin typeface="Times New Roman" panose="02020603050405020304" pitchFamily="18" charset="0"/>
                <a:cs typeface="Times New Roman" panose="02020603050405020304" pitchFamily="18" charset="0"/>
              </a:rPr>
              <a:t>Check-in counter</a:t>
            </a:r>
          </a:p>
          <a:p>
            <a:pPr marL="0" indent="0">
              <a:buNone/>
            </a:pPr>
            <a:r>
              <a:rPr lang="en-US" sz="2800" b="1" dirty="0">
                <a:latin typeface="Times New Roman" panose="02020603050405020304" pitchFamily="18" charset="0"/>
                <a:cs typeface="Times New Roman" panose="02020603050405020304" pitchFamily="18" charset="0"/>
              </a:rPr>
              <a:t>Passport, boarding pass</a:t>
            </a:r>
          </a:p>
          <a:p>
            <a:pPr marL="0" indent="0">
              <a:buNone/>
            </a:pPr>
            <a:r>
              <a:rPr lang="en-US" sz="2800" b="1" dirty="0">
                <a:latin typeface="Times New Roman" panose="02020603050405020304" pitchFamily="18" charset="0"/>
                <a:cs typeface="Times New Roman" panose="02020603050405020304" pitchFamily="18" charset="0"/>
              </a:rPr>
              <a:t>Security check, currency exchange</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endParaRPr lang="th-TH" sz="2800" b="1" dirty="0">
              <a:latin typeface="Times New Roman" panose="02020603050405020304" pitchFamily="18" charset="0"/>
            </a:endParaRPr>
          </a:p>
        </p:txBody>
      </p:sp>
    </p:spTree>
    <p:extLst>
      <p:ext uri="{BB962C8B-B14F-4D97-AF65-F5344CB8AC3E}">
        <p14:creationId xmlns:p14="http://schemas.microsoft.com/office/powerpoint/2010/main" val="111210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914BD-246C-B36A-A78E-66AD7AF3B754}"/>
              </a:ext>
            </a:extLst>
          </p:cNvPr>
          <p:cNvSpPr>
            <a:spLocks noGrp="1"/>
          </p:cNvSpPr>
          <p:nvPr>
            <p:ph type="title"/>
          </p:nvPr>
        </p:nvSpPr>
        <p:spPr>
          <a:xfrm>
            <a:off x="352197" y="108272"/>
            <a:ext cx="9404723" cy="1400530"/>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A0075CBC-7082-4A2E-1577-8C0A48345B9E}"/>
              </a:ext>
            </a:extLst>
          </p:cNvPr>
          <p:cNvSpPr>
            <a:spLocks noGrp="1"/>
          </p:cNvSpPr>
          <p:nvPr>
            <p:ph idx="1"/>
          </p:nvPr>
        </p:nvSpPr>
        <p:spPr>
          <a:xfrm>
            <a:off x="587828" y="1107166"/>
            <a:ext cx="10515600" cy="5160963"/>
          </a:xfrm>
        </p:spPr>
        <p:txBody>
          <a:bodyPr>
            <a:normAutofit/>
          </a:bodyPr>
          <a:lstStyle/>
          <a:p>
            <a:r>
              <a:rPr lang="en-US" sz="2800" b="1" dirty="0">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excuse me, where can I find All Nippon airways check-in counter?</a:t>
            </a:r>
          </a:p>
          <a:p>
            <a:r>
              <a:rPr lang="en-US" sz="2800" dirty="0">
                <a:latin typeface="Times New Roman" panose="02020603050405020304" pitchFamily="18" charset="0"/>
                <a:cs typeface="Times New Roman" panose="02020603050405020304" pitchFamily="18" charset="0"/>
              </a:rPr>
              <a:t>I’m looking for All Nippon airways check-in counter.</a:t>
            </a:r>
          </a:p>
          <a:p>
            <a:r>
              <a:rPr lang="en-US" sz="2800" b="1" dirty="0">
                <a:latin typeface="Times New Roman" panose="02020603050405020304" pitchFamily="18" charset="0"/>
                <a:cs typeface="Times New Roman" panose="02020603050405020304" pitchFamily="18" charset="0"/>
              </a:rPr>
              <a:t>A.O.T. staff</a:t>
            </a:r>
            <a:r>
              <a:rPr lang="en-US" sz="2800" dirty="0">
                <a:latin typeface="Times New Roman" panose="02020603050405020304" pitchFamily="18" charset="0"/>
                <a:cs typeface="Times New Roman" panose="02020603050405020304" pitchFamily="18" charset="0"/>
              </a:rPr>
              <a:t>: They are at J,K,L,M </a:t>
            </a:r>
            <a:r>
              <a:rPr lang="en-US" sz="2800" dirty="0" smtClean="0">
                <a:latin typeface="Times New Roman" panose="02020603050405020304" pitchFamily="18" charset="0"/>
                <a:cs typeface="Times New Roman" panose="02020603050405020304" pitchFamily="18" charset="0"/>
              </a:rPr>
              <a:t>row </a:t>
            </a:r>
            <a:r>
              <a:rPr lang="en-US" sz="2800" dirty="0">
                <a:latin typeface="Times New Roman" panose="02020603050405020304" pitchFamily="18" charset="0"/>
                <a:cs typeface="Times New Roman" panose="02020603050405020304" pitchFamily="18" charset="0"/>
              </a:rPr>
              <a:t>right there. </a:t>
            </a:r>
          </a:p>
          <a:p>
            <a:r>
              <a:rPr lang="en-US" sz="2800" b="1" dirty="0">
                <a:latin typeface="Times New Roman" panose="02020603050405020304" pitchFamily="18" charset="0"/>
                <a:cs typeface="Times New Roman" panose="02020603050405020304" pitchFamily="18" charset="0"/>
              </a:rPr>
              <a:t>You</a:t>
            </a:r>
            <a:r>
              <a:rPr lang="en-US" sz="2800" dirty="0">
                <a:latin typeface="Times New Roman" panose="02020603050405020304" pitchFamily="18" charset="0"/>
                <a:cs typeface="Times New Roman" panose="02020603050405020304" pitchFamily="18" charset="0"/>
              </a:rPr>
              <a:t>: Thanks.</a:t>
            </a:r>
          </a:p>
          <a:p>
            <a:r>
              <a:rPr lang="en-US" sz="2800" b="1" dirty="0">
                <a:latin typeface="Times New Roman" panose="02020603050405020304" pitchFamily="18" charset="0"/>
                <a:cs typeface="Times New Roman" panose="02020603050405020304" pitchFamily="18" charset="0"/>
              </a:rPr>
              <a:t>A.O.T. staff</a:t>
            </a:r>
            <a:r>
              <a:rPr lang="en-US" sz="2800" dirty="0">
                <a:latin typeface="Times New Roman" panose="02020603050405020304" pitchFamily="18" charset="0"/>
                <a:cs typeface="Times New Roman" panose="02020603050405020304" pitchFamily="18" charset="0"/>
              </a:rPr>
              <a:t>: your welcome </a:t>
            </a:r>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04ABC572-4075-1727-DB95-47B783D4F7B5}"/>
              </a:ext>
            </a:extLst>
          </p:cNvPr>
          <p:cNvPicPr>
            <a:picLocks noChangeAspect="1"/>
          </p:cNvPicPr>
          <p:nvPr/>
        </p:nvPicPr>
        <p:blipFill>
          <a:blip r:embed="rId2"/>
          <a:stretch>
            <a:fillRect/>
          </a:stretch>
        </p:blipFill>
        <p:spPr>
          <a:xfrm>
            <a:off x="8219312" y="3261085"/>
            <a:ext cx="3638550" cy="3335336"/>
          </a:xfrm>
          <a:prstGeom prst="rect">
            <a:avLst/>
          </a:prstGeom>
        </p:spPr>
      </p:pic>
    </p:spTree>
    <p:extLst>
      <p:ext uri="{BB962C8B-B14F-4D97-AF65-F5344CB8AC3E}">
        <p14:creationId xmlns:p14="http://schemas.microsoft.com/office/powerpoint/2010/main" val="219201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1F930-760D-DEFE-CC61-2E4FA3109D5E}"/>
              </a:ext>
            </a:extLst>
          </p:cNvPr>
          <p:cNvSpPr>
            <a:spLocks noGrp="1"/>
          </p:cNvSpPr>
          <p:nvPr>
            <p:ph type="title"/>
          </p:nvPr>
        </p:nvSpPr>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21C0F2A5-7517-385E-CF61-6B43326CD276}"/>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Departures: to leave the place           </a:t>
            </a:r>
          </a:p>
          <a:p>
            <a:r>
              <a:rPr lang="en-US" sz="2800" dirty="0">
                <a:latin typeface="Times New Roman" panose="02020603050405020304" pitchFamily="18" charset="0"/>
                <a:cs typeface="Times New Roman" panose="02020603050405020304" pitchFamily="18" charset="0"/>
              </a:rPr>
              <a:t>Departure terminal</a:t>
            </a:r>
          </a:p>
          <a:p>
            <a:r>
              <a:rPr lang="en-US" sz="2800" dirty="0">
                <a:latin typeface="Times New Roman" panose="02020603050405020304" pitchFamily="18" charset="0"/>
                <a:cs typeface="Times New Roman" panose="02020603050405020304" pitchFamily="18" charset="0"/>
              </a:rPr>
              <a:t>Terminal= A big building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Arrival= when you are at destination</a:t>
            </a: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6939C645-04ED-EA39-1C17-BEFCC0AFF541}"/>
              </a:ext>
            </a:extLst>
          </p:cNvPr>
          <p:cNvPicPr>
            <a:picLocks noChangeAspect="1"/>
          </p:cNvPicPr>
          <p:nvPr/>
        </p:nvPicPr>
        <p:blipFill>
          <a:blip r:embed="rId2"/>
          <a:stretch>
            <a:fillRect/>
          </a:stretch>
        </p:blipFill>
        <p:spPr>
          <a:xfrm>
            <a:off x="6630263" y="1844230"/>
            <a:ext cx="5085588" cy="3169539"/>
          </a:xfrm>
          <a:prstGeom prst="rect">
            <a:avLst/>
          </a:prstGeom>
        </p:spPr>
      </p:pic>
    </p:spTree>
    <p:extLst>
      <p:ext uri="{BB962C8B-B14F-4D97-AF65-F5344CB8AC3E}">
        <p14:creationId xmlns:p14="http://schemas.microsoft.com/office/powerpoint/2010/main" val="217806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ED830-D14F-61FC-DE7B-D3FD615B99FF}"/>
              </a:ext>
            </a:extLst>
          </p:cNvPr>
          <p:cNvSpPr>
            <a:spLocks noGrp="1"/>
          </p:cNvSpPr>
          <p:nvPr>
            <p:ph type="title"/>
          </p:nvPr>
        </p:nvSpPr>
        <p:spPr>
          <a:xfrm>
            <a:off x="646111" y="356466"/>
            <a:ext cx="9404723" cy="1400530"/>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1858645B-808F-4F35-7520-58A26B9A82BE}"/>
              </a:ext>
            </a:extLst>
          </p:cNvPr>
          <p:cNvSpPr>
            <a:spLocks noGrp="1"/>
          </p:cNvSpPr>
          <p:nvPr>
            <p:ph idx="1"/>
          </p:nvPr>
        </p:nvSpPr>
        <p:spPr>
          <a:xfrm>
            <a:off x="838199" y="1288597"/>
            <a:ext cx="10515600" cy="4351338"/>
          </a:xfrm>
        </p:spPr>
        <p:txBody>
          <a:bodyPr/>
          <a:lstStyle/>
          <a:p>
            <a:r>
              <a:rPr lang="en-US" sz="2800" dirty="0">
                <a:latin typeface="Times New Roman" panose="02020603050405020304" pitchFamily="18" charset="0"/>
                <a:cs typeface="Times New Roman" panose="02020603050405020304" pitchFamily="18" charset="0"/>
              </a:rPr>
              <a:t>Arrival= when you are at destination</a:t>
            </a:r>
          </a:p>
          <a:p>
            <a:r>
              <a:rPr lang="en-US" sz="2800" dirty="0">
                <a:latin typeface="Times New Roman" panose="02020603050405020304" pitchFamily="18" charset="0"/>
                <a:cs typeface="Times New Roman" panose="02020603050405020304" pitchFamily="18" charset="0"/>
              </a:rPr>
              <a:t>What do we carry? Suitcase, bag or luggage</a:t>
            </a:r>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th-TH" dirty="0"/>
          </a:p>
        </p:txBody>
      </p:sp>
      <p:pic>
        <p:nvPicPr>
          <p:cNvPr id="4" name="Picture 3">
            <a:extLst>
              <a:ext uri="{FF2B5EF4-FFF2-40B4-BE49-F238E27FC236}">
                <a16:creationId xmlns:a16="http://schemas.microsoft.com/office/drawing/2014/main" xmlns="" id="{B77870EA-B4BD-3F8C-A425-E6BFE06DB6A9}"/>
              </a:ext>
            </a:extLst>
          </p:cNvPr>
          <p:cNvPicPr>
            <a:picLocks noChangeAspect="1"/>
          </p:cNvPicPr>
          <p:nvPr/>
        </p:nvPicPr>
        <p:blipFill>
          <a:blip r:embed="rId2"/>
          <a:stretch>
            <a:fillRect/>
          </a:stretch>
        </p:blipFill>
        <p:spPr>
          <a:xfrm>
            <a:off x="3189514" y="2885437"/>
            <a:ext cx="7358743" cy="3686629"/>
          </a:xfrm>
          <a:prstGeom prst="rect">
            <a:avLst/>
          </a:prstGeom>
        </p:spPr>
      </p:pic>
    </p:spTree>
    <p:extLst>
      <p:ext uri="{BB962C8B-B14F-4D97-AF65-F5344CB8AC3E}">
        <p14:creationId xmlns:p14="http://schemas.microsoft.com/office/powerpoint/2010/main" val="324352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713C8-C7C6-E05B-6854-616246C9C712}"/>
              </a:ext>
            </a:extLst>
          </p:cNvPr>
          <p:cNvSpPr>
            <a:spLocks noGrp="1"/>
          </p:cNvSpPr>
          <p:nvPr>
            <p:ph type="title"/>
          </p:nvPr>
        </p:nvSpPr>
        <p:spPr/>
        <p:txBody>
          <a:bodyPr/>
          <a:lstStyle/>
          <a:p>
            <a:r>
              <a:rPr lang="en-US" dirty="0"/>
              <a:t>Speak English at the airport</a:t>
            </a:r>
            <a:endParaRPr lang="th-TH" dirty="0"/>
          </a:p>
        </p:txBody>
      </p:sp>
      <p:pic>
        <p:nvPicPr>
          <p:cNvPr id="4" name="Content Placeholder 3">
            <a:extLst>
              <a:ext uri="{FF2B5EF4-FFF2-40B4-BE49-F238E27FC236}">
                <a16:creationId xmlns:a16="http://schemas.microsoft.com/office/drawing/2014/main" xmlns="" id="{1C6DA900-71A3-91E1-CDD5-3E5B0D9D2590}"/>
              </a:ext>
            </a:extLst>
          </p:cNvPr>
          <p:cNvPicPr>
            <a:picLocks noGrp="1" noChangeAspect="1"/>
          </p:cNvPicPr>
          <p:nvPr>
            <p:ph idx="1"/>
          </p:nvPr>
        </p:nvPicPr>
        <p:blipFill>
          <a:blip r:embed="rId2"/>
          <a:stretch>
            <a:fillRect/>
          </a:stretch>
        </p:blipFill>
        <p:spPr>
          <a:xfrm>
            <a:off x="2598057" y="1426028"/>
            <a:ext cx="7663543" cy="4892675"/>
          </a:xfrm>
          <a:prstGeom prst="rect">
            <a:avLst/>
          </a:prstGeom>
        </p:spPr>
      </p:pic>
    </p:spTree>
    <p:extLst>
      <p:ext uri="{BB962C8B-B14F-4D97-AF65-F5344CB8AC3E}">
        <p14:creationId xmlns:p14="http://schemas.microsoft.com/office/powerpoint/2010/main" val="88725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83C13-038F-8E64-24E1-B142BFC6AD08}"/>
              </a:ext>
            </a:extLst>
          </p:cNvPr>
          <p:cNvSpPr>
            <a:spLocks noGrp="1"/>
          </p:cNvSpPr>
          <p:nvPr>
            <p:ph type="title"/>
          </p:nvPr>
        </p:nvSpPr>
        <p:spPr>
          <a:xfrm>
            <a:off x="384854" y="145310"/>
            <a:ext cx="9404723" cy="1400530"/>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2E5E5662-AB7A-1E48-0DCE-B7B336E049C6}"/>
              </a:ext>
            </a:extLst>
          </p:cNvPr>
          <p:cNvSpPr>
            <a:spLocks noGrp="1"/>
          </p:cNvSpPr>
          <p:nvPr>
            <p:ph idx="1"/>
          </p:nvPr>
        </p:nvSpPr>
        <p:spPr>
          <a:xfrm>
            <a:off x="765855" y="1280032"/>
            <a:ext cx="8946541" cy="4195481"/>
          </a:xfrm>
        </p:spPr>
        <p:txBody>
          <a:bodyPr>
            <a:normAutofit/>
          </a:bodyPr>
          <a:lstStyle/>
          <a:p>
            <a:r>
              <a:rPr lang="en-US" sz="2800" dirty="0">
                <a:latin typeface="Times New Roman" panose="02020603050405020304" pitchFamily="18" charset="0"/>
                <a:cs typeface="Times New Roman" panose="02020603050405020304" pitchFamily="18" charset="0"/>
              </a:rPr>
              <a:t>What do we carry? Suitcase, bag, baggage or luggage</a:t>
            </a:r>
          </a:p>
          <a:p>
            <a:r>
              <a:rPr lang="en-US" sz="2800" dirty="0">
                <a:latin typeface="Times New Roman" panose="02020603050405020304" pitchFamily="18" charset="0"/>
                <a:cs typeface="Times New Roman" panose="02020603050405020304" pitchFamily="18" charset="0"/>
              </a:rPr>
              <a:t>When you are talking to someone at the airport, they could use all of these words.</a:t>
            </a:r>
          </a:p>
          <a:p>
            <a:endParaRPr lang="en-US" sz="2800" dirty="0">
              <a:latin typeface="Times New Roman" panose="02020603050405020304" pitchFamily="18" charset="0"/>
              <a:cs typeface="Times New Roman" panose="02020603050405020304" pitchFamily="18" charset="0"/>
            </a:endParaRPr>
          </a:p>
          <a:p>
            <a:pPr marL="0" indent="0">
              <a:buNone/>
            </a:pPr>
            <a:endParaRPr lang="th-TH" sz="2800" dirty="0">
              <a:latin typeface="Times New Roman" panose="02020603050405020304" pitchFamily="18" charset="0"/>
            </a:endParaRPr>
          </a:p>
        </p:txBody>
      </p:sp>
      <p:pic>
        <p:nvPicPr>
          <p:cNvPr id="6" name="Picture 5">
            <a:extLst>
              <a:ext uri="{FF2B5EF4-FFF2-40B4-BE49-F238E27FC236}">
                <a16:creationId xmlns:a16="http://schemas.microsoft.com/office/drawing/2014/main" xmlns="" id="{3C376657-24A1-EE05-4180-B1FFE264F5ED}"/>
              </a:ext>
            </a:extLst>
          </p:cNvPr>
          <p:cNvPicPr>
            <a:picLocks noChangeAspect="1"/>
          </p:cNvPicPr>
          <p:nvPr/>
        </p:nvPicPr>
        <p:blipFill>
          <a:blip r:embed="rId2"/>
          <a:stretch>
            <a:fillRect/>
          </a:stretch>
        </p:blipFill>
        <p:spPr>
          <a:xfrm>
            <a:off x="6836229" y="2936447"/>
            <a:ext cx="5071491" cy="3380994"/>
          </a:xfrm>
          <a:prstGeom prst="rect">
            <a:avLst/>
          </a:prstGeom>
        </p:spPr>
      </p:pic>
    </p:spTree>
    <p:extLst>
      <p:ext uri="{BB962C8B-B14F-4D97-AF65-F5344CB8AC3E}">
        <p14:creationId xmlns:p14="http://schemas.microsoft.com/office/powerpoint/2010/main" val="265020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BD8DC-35A2-5A46-F271-3E3552C06977}"/>
              </a:ext>
            </a:extLst>
          </p:cNvPr>
          <p:cNvSpPr>
            <a:spLocks noGrp="1"/>
          </p:cNvSpPr>
          <p:nvPr>
            <p:ph type="title"/>
          </p:nvPr>
        </p:nvSpPr>
        <p:spPr>
          <a:xfrm>
            <a:off x="454025" y="162168"/>
            <a:ext cx="9404723" cy="1400530"/>
          </a:xfrm>
        </p:spPr>
        <p:txBody>
          <a:bodyPr/>
          <a:lstStyle/>
          <a:p>
            <a:r>
              <a:rPr lang="en-US" dirty="0"/>
              <a:t>Speak English at the airport</a:t>
            </a:r>
            <a:endParaRPr lang="th-TH" dirty="0"/>
          </a:p>
        </p:txBody>
      </p:sp>
      <p:sp>
        <p:nvSpPr>
          <p:cNvPr id="3" name="Content Placeholder 2">
            <a:extLst>
              <a:ext uri="{FF2B5EF4-FFF2-40B4-BE49-F238E27FC236}">
                <a16:creationId xmlns:a16="http://schemas.microsoft.com/office/drawing/2014/main" xmlns="" id="{86D47CB4-19F9-A790-BD4E-CF471F3F7ED6}"/>
              </a:ext>
            </a:extLst>
          </p:cNvPr>
          <p:cNvSpPr>
            <a:spLocks noGrp="1"/>
          </p:cNvSpPr>
          <p:nvPr>
            <p:ph idx="1"/>
          </p:nvPr>
        </p:nvSpPr>
        <p:spPr>
          <a:xfrm>
            <a:off x="515484" y="1491830"/>
            <a:ext cx="8946541" cy="4195481"/>
          </a:xfrm>
        </p:spPr>
        <p:txBody>
          <a:bodyPr>
            <a:normAutofit/>
          </a:bodyPr>
          <a:lstStyle/>
          <a:p>
            <a:r>
              <a:rPr lang="en-US" sz="2800" dirty="0">
                <a:solidFill>
                  <a:srgbClr val="FFFF00"/>
                </a:solidFill>
                <a:latin typeface="Times New Roman" panose="02020603050405020304" pitchFamily="18" charset="0"/>
                <a:cs typeface="Times New Roman" panose="02020603050405020304" pitchFamily="18" charset="0"/>
              </a:rPr>
              <a:t>You might see these questions</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How much luggage do you have?</a:t>
            </a:r>
          </a:p>
          <a:p>
            <a:r>
              <a:rPr lang="en-US" sz="2800" dirty="0">
                <a:latin typeface="Times New Roman" panose="02020603050405020304" pitchFamily="18" charset="0"/>
                <a:cs typeface="Times New Roman" panose="02020603050405020304" pitchFamily="18" charset="0"/>
              </a:rPr>
              <a:t>How many bags do you have?</a:t>
            </a:r>
          </a:p>
          <a:p>
            <a:r>
              <a:rPr lang="en-US" sz="2800" dirty="0">
                <a:latin typeface="Times New Roman" panose="02020603050405020304" pitchFamily="18" charset="0"/>
                <a:cs typeface="Times New Roman" panose="02020603050405020304" pitchFamily="18" charset="0"/>
              </a:rPr>
              <a:t>Do you have any suitcase?          </a:t>
            </a:r>
          </a:p>
          <a:p>
            <a:pPr marL="0" indent="0">
              <a:buNone/>
            </a:pPr>
            <a:endParaRPr lang="en-US" sz="2800" dirty="0">
              <a:latin typeface="Times New Roman" panose="02020603050405020304" pitchFamily="18" charset="0"/>
              <a:cs typeface="Times New Roman" panose="02020603050405020304" pitchFamily="18" charset="0"/>
            </a:endParaRPr>
          </a:p>
          <a:p>
            <a:endParaRPr lang="th-TH" sz="2800" dirty="0">
              <a:latin typeface="Times New Roman" panose="02020603050405020304" pitchFamily="18" charset="0"/>
            </a:endParaRPr>
          </a:p>
        </p:txBody>
      </p:sp>
      <p:pic>
        <p:nvPicPr>
          <p:cNvPr id="4" name="Picture 3">
            <a:extLst>
              <a:ext uri="{FF2B5EF4-FFF2-40B4-BE49-F238E27FC236}">
                <a16:creationId xmlns:a16="http://schemas.microsoft.com/office/drawing/2014/main" xmlns="" id="{04C07EA0-BF1A-03DA-EF2E-A39BA1E4044A}"/>
              </a:ext>
            </a:extLst>
          </p:cNvPr>
          <p:cNvPicPr>
            <a:picLocks noChangeAspect="1"/>
          </p:cNvPicPr>
          <p:nvPr/>
        </p:nvPicPr>
        <p:blipFill>
          <a:blip r:embed="rId2"/>
          <a:stretch>
            <a:fillRect/>
          </a:stretch>
        </p:blipFill>
        <p:spPr>
          <a:xfrm>
            <a:off x="6362700" y="1801111"/>
            <a:ext cx="5829300" cy="3886200"/>
          </a:xfrm>
          <a:prstGeom prst="rect">
            <a:avLst/>
          </a:prstGeom>
        </p:spPr>
      </p:pic>
    </p:spTree>
    <p:extLst>
      <p:ext uri="{BB962C8B-B14F-4D97-AF65-F5344CB8AC3E}">
        <p14:creationId xmlns:p14="http://schemas.microsoft.com/office/powerpoint/2010/main" val="1062100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386</TotalTime>
  <Words>1394</Words>
  <Application>Microsoft Macintosh PowerPoint</Application>
  <PresentationFormat>Widescreen</PresentationFormat>
  <Paragraphs>186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Angsana New</vt:lpstr>
      <vt:lpstr>Century Gothic</vt:lpstr>
      <vt:lpstr>Cordia New</vt:lpstr>
      <vt:lpstr>Times New Roman</vt:lpstr>
      <vt:lpstr>Wingdings 3</vt:lpstr>
      <vt:lpstr>Arial</vt:lpstr>
      <vt:lpstr>Ion</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lpstr>Speak English at the airport</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English at the airport</dc:title>
  <dc:creator>kamonnut thippawan</dc:creator>
  <cp:lastModifiedBy>Microsoft Office User</cp:lastModifiedBy>
  <cp:revision>75</cp:revision>
  <dcterms:created xsi:type="dcterms:W3CDTF">2022-08-04T01:15:13Z</dcterms:created>
  <dcterms:modified xsi:type="dcterms:W3CDTF">2022-08-04T16:01:36Z</dcterms:modified>
</cp:coreProperties>
</file>