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46"/>
  </p:notesMasterIdLst>
  <p:sldIdLst>
    <p:sldId id="256" r:id="rId2"/>
    <p:sldId id="297" r:id="rId3"/>
    <p:sldId id="258" r:id="rId4"/>
    <p:sldId id="299" r:id="rId5"/>
    <p:sldId id="259" r:id="rId6"/>
    <p:sldId id="260" r:id="rId7"/>
    <p:sldId id="300" r:id="rId8"/>
    <p:sldId id="301" r:id="rId9"/>
    <p:sldId id="308" r:id="rId10"/>
    <p:sldId id="262" r:id="rId11"/>
    <p:sldId id="263" r:id="rId12"/>
    <p:sldId id="264" r:id="rId13"/>
    <p:sldId id="265" r:id="rId14"/>
    <p:sldId id="266" r:id="rId15"/>
    <p:sldId id="267" r:id="rId16"/>
    <p:sldId id="268" r:id="rId17"/>
    <p:sldId id="307" r:id="rId18"/>
    <p:sldId id="302" r:id="rId19"/>
    <p:sldId id="303" r:id="rId20"/>
    <p:sldId id="271" r:id="rId21"/>
    <p:sldId id="272" r:id="rId22"/>
    <p:sldId id="273" r:id="rId23"/>
    <p:sldId id="274" r:id="rId24"/>
    <p:sldId id="305" r:id="rId25"/>
    <p:sldId id="275" r:id="rId26"/>
    <p:sldId id="277" r:id="rId27"/>
    <p:sldId id="304"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0C5AC0A-E1C7-46A3-8658-BFD7210F695C}">
  <a:tblStyle styleId="{10C5AC0A-E1C7-46A3-8658-BFD7210F695C}"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82"/>
    <p:restoredTop sz="94651"/>
  </p:normalViewPr>
  <p:slideViewPr>
    <p:cSldViewPr snapToGrid="0" snapToObjects="1">
      <p:cViewPr>
        <p:scale>
          <a:sx n="130" d="100"/>
          <a:sy n="130" d="100"/>
        </p:scale>
        <p:origin x="144" y="5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79126085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7875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4" name="Google Shape;184;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3975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2" name="Google Shape;192;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17303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2" name="Google Shape;272;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98927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 name="Google Shape;214;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854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1" name="Google Shape;221;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90127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9" name="Google Shape;229;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35644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6" name="Google Shape;236;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23945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3" name="Google Shape;243;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88655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8" name="Google Shape;258;p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3775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9" name="Google Shape;279;p2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6924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75440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7" name="Google Shape;287;p2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2696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3" name="Google Shape;293;p2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318823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9" name="Google Shape;299;p2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65934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5" name="Google Shape;305;p2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794978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1" name="Google Shape;311;p3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14768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7" name="Google Shape;317;p3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41786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6" name="Google Shape;326;p3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15562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2" name="Google Shape;332;p3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44539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8" name="Google Shape;338;p3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18299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4" name="Google Shape;344;p3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3300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 name="Google Shape;11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24277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0" name="Google Shape;350;p3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15438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6" name="Google Shape;356;p3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49927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2" name="Google Shape;362;p3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52726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8" name="Google Shape;368;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78955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3" name="Google Shape;373;p4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78605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8" name="Google Shape;378;p4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1440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 name="Google Shape;12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277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7" name="Google Shape;14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1264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3" name="Google Shape;153;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9415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4" name="Google Shape;164;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1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0" name="Google Shape;170;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3715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7" name="Google Shape;177;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70497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tiff"/></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 Id="rId3" Type="http://schemas.openxmlformats.org/officeDocument/2006/relationships/image" Target="../media/image1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 Id="rId3" Type="http://schemas.openxmlformats.org/officeDocument/2006/relationships/image" Target="../media/image1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3"/>
          <p:cNvSpPr txBox="1">
            <a:spLocks noGrp="1"/>
          </p:cNvSpPr>
          <p:nvPr>
            <p:ph type="ctrTitle"/>
          </p:nvPr>
        </p:nvSpPr>
        <p:spPr>
          <a:xfrm>
            <a:off x="6491462" y="885806"/>
            <a:ext cx="5205819" cy="2543194"/>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8000"/>
              <a:buFont typeface="Century Gothic"/>
              <a:buNone/>
            </a:pPr>
            <a:r>
              <a:rPr lang="en-US" sz="8000">
                <a:latin typeface="Century Gothic"/>
                <a:ea typeface="Century Gothic"/>
                <a:cs typeface="Century Gothic"/>
                <a:sym typeface="Century Gothic"/>
              </a:rPr>
              <a:t>Customer Service</a:t>
            </a:r>
            <a:endParaRPr/>
          </a:p>
        </p:txBody>
      </p:sp>
      <p:sp>
        <p:nvSpPr>
          <p:cNvPr id="85" name="Google Shape;85;p13"/>
          <p:cNvSpPr txBox="1">
            <a:spLocks noGrp="1"/>
          </p:cNvSpPr>
          <p:nvPr>
            <p:ph type="subTitle" idx="1"/>
          </p:nvPr>
        </p:nvSpPr>
        <p:spPr>
          <a:xfrm>
            <a:off x="6233228" y="5009692"/>
            <a:ext cx="5722289" cy="1655762"/>
          </a:xfrm>
          <a:prstGeom prst="rect">
            <a:avLst/>
          </a:prstGeom>
          <a:noFill/>
          <a:ln>
            <a:noFill/>
          </a:ln>
        </p:spPr>
        <p:txBody>
          <a:bodyPr spcFirstLastPara="1" wrap="square" lIns="91425" tIns="45700" rIns="91425" bIns="45700" anchor="t" anchorCtr="0">
            <a:normAutofit fontScale="92500" lnSpcReduction="20000"/>
          </a:bodyPr>
          <a:lstStyle/>
          <a:p>
            <a:pPr marL="0" lvl="0" indent="0" algn="ctr" rtl="0">
              <a:lnSpc>
                <a:spcPct val="90000"/>
              </a:lnSpc>
              <a:spcBef>
                <a:spcPts val="0"/>
              </a:spcBef>
              <a:spcAft>
                <a:spcPts val="0"/>
              </a:spcAft>
              <a:buClr>
                <a:schemeClr val="dk1"/>
              </a:buClr>
              <a:buSzPct val="100000"/>
              <a:buNone/>
            </a:pPr>
            <a:r>
              <a:rPr lang="en-US" sz="4400" dirty="0">
                <a:latin typeface="Century Gothic"/>
                <a:ea typeface="Century Gothic"/>
                <a:cs typeface="Century Gothic"/>
                <a:sym typeface="Century Gothic"/>
              </a:rPr>
              <a:t>Unit </a:t>
            </a:r>
            <a:r>
              <a:rPr lang="en-US" sz="4400" dirty="0" smtClean="0">
                <a:latin typeface="Century Gothic"/>
                <a:ea typeface="Century Gothic"/>
                <a:cs typeface="Century Gothic"/>
                <a:sym typeface="Century Gothic"/>
              </a:rPr>
              <a:t>8</a:t>
            </a:r>
            <a:endParaRPr dirty="0"/>
          </a:p>
          <a:p>
            <a:pPr marL="0" lvl="0" indent="0" algn="ctr" rtl="0">
              <a:lnSpc>
                <a:spcPct val="90000"/>
              </a:lnSpc>
              <a:spcBef>
                <a:spcPts val="1000"/>
              </a:spcBef>
              <a:spcAft>
                <a:spcPts val="0"/>
              </a:spcAft>
              <a:buClr>
                <a:schemeClr val="dk1"/>
              </a:buClr>
              <a:buSzPct val="100000"/>
              <a:buNone/>
            </a:pPr>
            <a:r>
              <a:rPr lang="en-US" sz="4400" dirty="0">
                <a:latin typeface="Century Gothic"/>
                <a:ea typeface="Century Gothic"/>
                <a:cs typeface="Century Gothic"/>
                <a:sym typeface="Century Gothic"/>
              </a:rPr>
              <a:t>IAC3306 Cabin Crew Management</a:t>
            </a:r>
            <a:endParaRPr dirty="0"/>
          </a:p>
        </p:txBody>
      </p:sp>
      <p:pic>
        <p:nvPicPr>
          <p:cNvPr id="86" name="Google Shape;86;p13"/>
          <p:cNvPicPr preferRelativeResize="0"/>
          <p:nvPr/>
        </p:nvPicPr>
        <p:blipFill rotWithShape="1">
          <a:blip r:embed="rId3">
            <a:alphaModFix/>
          </a:blip>
          <a:srcRect l="16376"/>
          <a:stretch/>
        </p:blipFill>
        <p:spPr>
          <a:xfrm>
            <a:off x="138161" y="664634"/>
            <a:ext cx="3548373" cy="4243247"/>
          </a:xfrm>
          <a:prstGeom prst="rect">
            <a:avLst/>
          </a:prstGeom>
          <a:noFill/>
          <a:ln>
            <a:noFill/>
          </a:ln>
        </p:spPr>
      </p:pic>
      <p:pic>
        <p:nvPicPr>
          <p:cNvPr id="87" name="Google Shape;87;p13"/>
          <p:cNvPicPr preferRelativeResize="0"/>
          <p:nvPr/>
        </p:nvPicPr>
        <p:blipFill rotWithShape="1">
          <a:blip r:embed="rId4">
            <a:alphaModFix/>
          </a:blip>
          <a:srcRect/>
          <a:stretch/>
        </p:blipFill>
        <p:spPr>
          <a:xfrm>
            <a:off x="2706380" y="766445"/>
            <a:ext cx="4243247" cy="424324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9"/>
          <p:cNvSpPr txBox="1"/>
          <p:nvPr/>
        </p:nvSpPr>
        <p:spPr>
          <a:xfrm>
            <a:off x="0" y="0"/>
            <a:ext cx="12192000" cy="492443"/>
          </a:xfrm>
          <a:prstGeom prst="rect">
            <a:avLst/>
          </a:prstGeom>
          <a:solidFill>
            <a:srgbClr val="FFD966"/>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600" b="0" i="0" dirty="0">
                <a:solidFill>
                  <a:srgbClr val="263238"/>
                </a:solidFill>
                <a:latin typeface="Century Gothic"/>
                <a:ea typeface="Century Gothic"/>
                <a:cs typeface="Century Gothic"/>
                <a:sym typeface="Century Gothic"/>
              </a:rPr>
              <a:t>The world's Top 10 Airlines of </a:t>
            </a:r>
            <a:r>
              <a:rPr lang="en-US" sz="2600" b="0" i="0" dirty="0" smtClean="0">
                <a:solidFill>
                  <a:srgbClr val="263238"/>
                </a:solidFill>
                <a:latin typeface="Century Gothic"/>
                <a:ea typeface="Century Gothic"/>
                <a:cs typeface="Century Gothic"/>
                <a:sym typeface="Century Gothic"/>
              </a:rPr>
              <a:t>2022 </a:t>
            </a:r>
            <a:r>
              <a:rPr lang="en-US" sz="2600" b="0" i="0" dirty="0">
                <a:solidFill>
                  <a:srgbClr val="263238"/>
                </a:solidFill>
                <a:latin typeface="Century Gothic"/>
                <a:ea typeface="Century Gothic"/>
                <a:cs typeface="Century Gothic"/>
                <a:sym typeface="Century Gothic"/>
              </a:rPr>
              <a:t>voted for by travelers around the world.</a:t>
            </a:r>
            <a:endParaRPr dirty="0"/>
          </a:p>
        </p:txBody>
      </p:sp>
      <p:graphicFrame>
        <p:nvGraphicFramePr>
          <p:cNvPr id="150" name="Google Shape;150;p19"/>
          <p:cNvGraphicFramePr/>
          <p:nvPr/>
        </p:nvGraphicFramePr>
        <p:xfrm>
          <a:off x="1784131" y="492443"/>
          <a:ext cx="8573800" cy="6365450"/>
        </p:xfrm>
        <a:graphic>
          <a:graphicData uri="http://schemas.openxmlformats.org/drawingml/2006/table">
            <a:tbl>
              <a:tblPr firstRow="1" bandRow="1">
                <a:noFill/>
                <a:tableStyleId>{10C5AC0A-E1C7-46A3-8658-BFD7210F695C}</a:tableStyleId>
              </a:tblPr>
              <a:tblGrid>
                <a:gridCol w="2382475"/>
                <a:gridCol w="6191325"/>
              </a:tblGrid>
              <a:tr h="454675">
                <a:tc>
                  <a:txBody>
                    <a:bodyPr/>
                    <a:lstStyle/>
                    <a:p>
                      <a:pPr marL="0" marR="0" lvl="0" indent="0" algn="l" rtl="0">
                        <a:spcBef>
                          <a:spcPts val="0"/>
                        </a:spcBef>
                        <a:spcAft>
                          <a:spcPts val="0"/>
                        </a:spcAft>
                        <a:buNone/>
                      </a:pPr>
                      <a:r>
                        <a:rPr lang="en-US" sz="2200" b="1" u="none" strike="noStrike" cap="none">
                          <a:solidFill>
                            <a:schemeClr val="dk1"/>
                          </a:solidFill>
                        </a:rPr>
                        <a:t>CABIN SERVICE</a:t>
                      </a:r>
                      <a:endParaRPr/>
                    </a:p>
                  </a:txBody>
                  <a:tcPr marL="91450" marR="91450" marT="45725" marB="45725">
                    <a:solidFill>
                      <a:schemeClr val="accent4"/>
                    </a:solidFill>
                  </a:tcPr>
                </a:tc>
                <a:tc>
                  <a:txBody>
                    <a:bodyPr/>
                    <a:lstStyle/>
                    <a:p>
                      <a:pPr marL="0" marR="0" lvl="0" indent="0" algn="l" rtl="0">
                        <a:spcBef>
                          <a:spcPts val="0"/>
                        </a:spcBef>
                        <a:spcAft>
                          <a:spcPts val="0"/>
                        </a:spcAft>
                        <a:buNone/>
                      </a:pPr>
                      <a:endParaRPr sz="2200"/>
                    </a:p>
                  </a:txBody>
                  <a:tcPr marL="91450" marR="91450" marT="45725" marB="45725">
                    <a:solidFill>
                      <a:schemeClr val="accent4"/>
                    </a:solidFill>
                  </a:tcPr>
                </a:tc>
              </a:tr>
              <a:tr h="454675">
                <a:tc>
                  <a:txBody>
                    <a:bodyPr/>
                    <a:lstStyle/>
                    <a:p>
                      <a:pPr marL="0" marR="0" lvl="0" indent="0" algn="ctr" rtl="0">
                        <a:spcBef>
                          <a:spcPts val="0"/>
                        </a:spcBef>
                        <a:spcAft>
                          <a:spcPts val="0"/>
                        </a:spcAft>
                        <a:buNone/>
                      </a:pPr>
                      <a:r>
                        <a:rPr lang="en-US" sz="2200">
                          <a:latin typeface="Century Gothic"/>
                          <a:ea typeface="Century Gothic"/>
                          <a:cs typeface="Century Gothic"/>
                          <a:sym typeface="Century Gothic"/>
                        </a:rPr>
                        <a:t>1</a:t>
                      </a:r>
                      <a:endParaRPr/>
                    </a:p>
                  </a:txBody>
                  <a:tcPr marL="91450" marR="91450" marT="45725" marB="45725">
                    <a:solidFill>
                      <a:srgbClr val="FFF2CC"/>
                    </a:solidFill>
                  </a:tcPr>
                </a:tc>
                <a:tc>
                  <a:txBody>
                    <a:bodyPr/>
                    <a:lstStyle/>
                    <a:p>
                      <a:pPr marL="0" marR="0" lvl="0" indent="0" algn="l" rtl="0">
                        <a:spcBef>
                          <a:spcPts val="0"/>
                        </a:spcBef>
                        <a:spcAft>
                          <a:spcPts val="0"/>
                        </a:spcAft>
                        <a:buNone/>
                      </a:pPr>
                      <a:r>
                        <a:rPr lang="en-US" sz="2200">
                          <a:latin typeface="Century Gothic"/>
                          <a:ea typeface="Century Gothic"/>
                          <a:cs typeface="Century Gothic"/>
                          <a:sym typeface="Century Gothic"/>
                        </a:rPr>
                        <a:t>Boarding assistance</a:t>
                      </a:r>
                      <a:endParaRPr/>
                    </a:p>
                  </a:txBody>
                  <a:tcPr marL="91450" marR="91450" marT="45725" marB="45725">
                    <a:solidFill>
                      <a:srgbClr val="FFF2CC"/>
                    </a:solidFill>
                  </a:tcPr>
                </a:tc>
              </a:tr>
              <a:tr h="454675">
                <a:tc>
                  <a:txBody>
                    <a:bodyPr/>
                    <a:lstStyle/>
                    <a:p>
                      <a:pPr marL="0" marR="0" lvl="0" indent="0" algn="ctr" rtl="0">
                        <a:spcBef>
                          <a:spcPts val="0"/>
                        </a:spcBef>
                        <a:spcAft>
                          <a:spcPts val="0"/>
                        </a:spcAft>
                        <a:buNone/>
                      </a:pPr>
                      <a:r>
                        <a:rPr lang="en-US" sz="2200">
                          <a:latin typeface="Century Gothic"/>
                          <a:ea typeface="Century Gothic"/>
                          <a:cs typeface="Century Gothic"/>
                          <a:sym typeface="Century Gothic"/>
                        </a:rPr>
                        <a:t>2</a:t>
                      </a:r>
                      <a:endParaRPr/>
                    </a:p>
                  </a:txBody>
                  <a:tcPr marL="91450" marR="91450" marT="45725" marB="45725">
                    <a:solidFill>
                      <a:schemeClr val="accent4"/>
                    </a:solidFill>
                  </a:tcPr>
                </a:tc>
                <a:tc>
                  <a:txBody>
                    <a:bodyPr/>
                    <a:lstStyle/>
                    <a:p>
                      <a:pPr marL="0" marR="0" lvl="0" indent="0" algn="l" rtl="0">
                        <a:spcBef>
                          <a:spcPts val="0"/>
                        </a:spcBef>
                        <a:spcAft>
                          <a:spcPts val="0"/>
                        </a:spcAft>
                        <a:buNone/>
                      </a:pPr>
                      <a:r>
                        <a:rPr lang="en-US" sz="2200">
                          <a:latin typeface="Century Gothic"/>
                          <a:ea typeface="Century Gothic"/>
                          <a:cs typeface="Century Gothic"/>
                          <a:sym typeface="Century Gothic"/>
                        </a:rPr>
                        <a:t>Service friendliness/hospitality</a:t>
                      </a:r>
                      <a:endParaRPr/>
                    </a:p>
                  </a:txBody>
                  <a:tcPr marL="91450" marR="91450" marT="45725" marB="45725">
                    <a:solidFill>
                      <a:schemeClr val="accent4"/>
                    </a:solidFill>
                  </a:tcPr>
                </a:tc>
              </a:tr>
              <a:tr h="454675">
                <a:tc>
                  <a:txBody>
                    <a:bodyPr/>
                    <a:lstStyle/>
                    <a:p>
                      <a:pPr marL="0" marR="0" lvl="0" indent="0" algn="ctr" rtl="0">
                        <a:spcBef>
                          <a:spcPts val="0"/>
                        </a:spcBef>
                        <a:spcAft>
                          <a:spcPts val="0"/>
                        </a:spcAft>
                        <a:buNone/>
                      </a:pPr>
                      <a:r>
                        <a:rPr lang="en-US" sz="2200">
                          <a:latin typeface="Century Gothic"/>
                          <a:ea typeface="Century Gothic"/>
                          <a:cs typeface="Century Gothic"/>
                          <a:sym typeface="Century Gothic"/>
                        </a:rPr>
                        <a:t>3</a:t>
                      </a:r>
                      <a:endParaRPr/>
                    </a:p>
                  </a:txBody>
                  <a:tcPr marL="91450" marR="91450" marT="45725" marB="45725">
                    <a:solidFill>
                      <a:srgbClr val="FFF2CC"/>
                    </a:solidFill>
                  </a:tcPr>
                </a:tc>
                <a:tc>
                  <a:txBody>
                    <a:bodyPr/>
                    <a:lstStyle/>
                    <a:p>
                      <a:pPr marL="0" marR="0" lvl="0" indent="0" algn="l" rtl="0">
                        <a:spcBef>
                          <a:spcPts val="0"/>
                        </a:spcBef>
                        <a:spcAft>
                          <a:spcPts val="0"/>
                        </a:spcAft>
                        <a:buNone/>
                      </a:pPr>
                      <a:r>
                        <a:rPr lang="en-US" sz="2200">
                          <a:latin typeface="Century Gothic"/>
                          <a:ea typeface="Century Gothic"/>
                          <a:cs typeface="Century Gothic"/>
                          <a:sym typeface="Century Gothic"/>
                        </a:rPr>
                        <a:t>Service attentiveness/efficiency</a:t>
                      </a:r>
                      <a:endParaRPr/>
                    </a:p>
                  </a:txBody>
                  <a:tcPr marL="91450" marR="91450" marT="45725" marB="45725">
                    <a:solidFill>
                      <a:srgbClr val="FFF2CC"/>
                    </a:solidFill>
                  </a:tcPr>
                </a:tc>
              </a:tr>
              <a:tr h="454675">
                <a:tc>
                  <a:txBody>
                    <a:bodyPr/>
                    <a:lstStyle/>
                    <a:p>
                      <a:pPr marL="0" marR="0" lvl="0" indent="0" algn="ctr" rtl="0">
                        <a:spcBef>
                          <a:spcPts val="0"/>
                        </a:spcBef>
                        <a:spcAft>
                          <a:spcPts val="0"/>
                        </a:spcAft>
                        <a:buNone/>
                      </a:pPr>
                      <a:r>
                        <a:rPr lang="en-US" sz="2200">
                          <a:latin typeface="Century Gothic"/>
                          <a:ea typeface="Century Gothic"/>
                          <a:cs typeface="Century Gothic"/>
                          <a:sym typeface="Century Gothic"/>
                        </a:rPr>
                        <a:t>4</a:t>
                      </a:r>
                      <a:endParaRPr/>
                    </a:p>
                  </a:txBody>
                  <a:tcPr marL="91450" marR="91450" marT="45725" marB="45725">
                    <a:solidFill>
                      <a:schemeClr val="accent4"/>
                    </a:solidFill>
                  </a:tcPr>
                </a:tc>
                <a:tc>
                  <a:txBody>
                    <a:bodyPr/>
                    <a:lstStyle/>
                    <a:p>
                      <a:pPr marL="0" marR="0" lvl="0" indent="0" algn="l" rtl="0">
                        <a:spcBef>
                          <a:spcPts val="0"/>
                        </a:spcBef>
                        <a:spcAft>
                          <a:spcPts val="0"/>
                        </a:spcAft>
                        <a:buNone/>
                      </a:pPr>
                      <a:r>
                        <a:rPr lang="en-US" sz="2200">
                          <a:latin typeface="Century Gothic"/>
                          <a:ea typeface="Century Gothic"/>
                          <a:cs typeface="Century Gothic"/>
                          <a:sym typeface="Century Gothic"/>
                        </a:rPr>
                        <a:t>Staff language skills, </a:t>
                      </a:r>
                      <a:r>
                        <a:rPr lang="en-US" sz="2200">
                          <a:solidFill>
                            <a:srgbClr val="FF0000"/>
                          </a:solidFill>
                          <a:latin typeface="Century Gothic"/>
                          <a:ea typeface="Century Gothic"/>
                          <a:cs typeface="Century Gothic"/>
                          <a:sym typeface="Century Gothic"/>
                        </a:rPr>
                        <a:t>interact</a:t>
                      </a:r>
                      <a:endParaRPr/>
                    </a:p>
                  </a:txBody>
                  <a:tcPr marL="91450" marR="91450" marT="45725" marB="45725">
                    <a:solidFill>
                      <a:schemeClr val="accent4"/>
                    </a:solidFill>
                  </a:tcPr>
                </a:tc>
              </a:tr>
              <a:tr h="454675">
                <a:tc>
                  <a:txBody>
                    <a:bodyPr/>
                    <a:lstStyle/>
                    <a:p>
                      <a:pPr marL="0" marR="0" lvl="0" indent="0" algn="ctr" rtl="0">
                        <a:spcBef>
                          <a:spcPts val="0"/>
                        </a:spcBef>
                        <a:spcAft>
                          <a:spcPts val="0"/>
                        </a:spcAft>
                        <a:buNone/>
                      </a:pPr>
                      <a:r>
                        <a:rPr lang="en-US" sz="2200">
                          <a:latin typeface="Century Gothic"/>
                          <a:ea typeface="Century Gothic"/>
                          <a:cs typeface="Century Gothic"/>
                          <a:sym typeface="Century Gothic"/>
                        </a:rPr>
                        <a:t>5</a:t>
                      </a:r>
                      <a:endParaRPr/>
                    </a:p>
                  </a:txBody>
                  <a:tcPr marL="91450" marR="91450" marT="45725" marB="45725">
                    <a:solidFill>
                      <a:srgbClr val="FFF2CC"/>
                    </a:solidFill>
                  </a:tcPr>
                </a:tc>
                <a:tc>
                  <a:txBody>
                    <a:bodyPr/>
                    <a:lstStyle/>
                    <a:p>
                      <a:pPr marL="0" marR="0" lvl="0" indent="0" algn="l" rtl="0">
                        <a:spcBef>
                          <a:spcPts val="0"/>
                        </a:spcBef>
                        <a:spcAft>
                          <a:spcPts val="0"/>
                        </a:spcAft>
                        <a:buNone/>
                      </a:pPr>
                      <a:r>
                        <a:rPr lang="en-US" sz="2200">
                          <a:latin typeface="Century Gothic"/>
                          <a:ea typeface="Century Gothic"/>
                          <a:cs typeface="Century Gothic"/>
                          <a:sym typeface="Century Gothic"/>
                        </a:rPr>
                        <a:t>Meal service efficiency</a:t>
                      </a:r>
                      <a:endParaRPr/>
                    </a:p>
                  </a:txBody>
                  <a:tcPr marL="91450" marR="91450" marT="45725" marB="45725">
                    <a:solidFill>
                      <a:srgbClr val="FFF2CC"/>
                    </a:solidFill>
                  </a:tcPr>
                </a:tc>
              </a:tr>
              <a:tr h="454675">
                <a:tc>
                  <a:txBody>
                    <a:bodyPr/>
                    <a:lstStyle/>
                    <a:p>
                      <a:pPr marL="0" marR="0" lvl="0" indent="0" algn="ctr" rtl="0">
                        <a:spcBef>
                          <a:spcPts val="0"/>
                        </a:spcBef>
                        <a:spcAft>
                          <a:spcPts val="0"/>
                        </a:spcAft>
                        <a:buNone/>
                      </a:pPr>
                      <a:r>
                        <a:rPr lang="en-US" sz="2200">
                          <a:latin typeface="Century Gothic"/>
                          <a:ea typeface="Century Gothic"/>
                          <a:cs typeface="Century Gothic"/>
                          <a:sym typeface="Century Gothic"/>
                        </a:rPr>
                        <a:t>6</a:t>
                      </a:r>
                      <a:endParaRPr/>
                    </a:p>
                  </a:txBody>
                  <a:tcPr marL="91450" marR="91450" marT="45725" marB="45725">
                    <a:solidFill>
                      <a:schemeClr val="accent4"/>
                    </a:solidFill>
                  </a:tcPr>
                </a:tc>
                <a:tc>
                  <a:txBody>
                    <a:bodyPr/>
                    <a:lstStyle/>
                    <a:p>
                      <a:pPr marL="0" marR="0" lvl="0" indent="0" algn="l" rtl="0">
                        <a:spcBef>
                          <a:spcPts val="0"/>
                        </a:spcBef>
                        <a:spcAft>
                          <a:spcPts val="0"/>
                        </a:spcAft>
                        <a:buNone/>
                      </a:pPr>
                      <a:r>
                        <a:rPr lang="en-US" sz="2200">
                          <a:latin typeface="Century Gothic"/>
                          <a:ea typeface="Century Gothic"/>
                          <a:cs typeface="Century Gothic"/>
                          <a:sym typeface="Century Gothic"/>
                        </a:rPr>
                        <a:t>Cabin presence through flight</a:t>
                      </a:r>
                      <a:endParaRPr/>
                    </a:p>
                  </a:txBody>
                  <a:tcPr marL="91450" marR="91450" marT="45725" marB="45725">
                    <a:solidFill>
                      <a:schemeClr val="accent4"/>
                    </a:solidFill>
                  </a:tcPr>
                </a:tc>
              </a:tr>
              <a:tr h="454675">
                <a:tc>
                  <a:txBody>
                    <a:bodyPr/>
                    <a:lstStyle/>
                    <a:p>
                      <a:pPr marL="0" marR="0" lvl="0" indent="0" algn="ctr" rtl="0">
                        <a:spcBef>
                          <a:spcPts val="0"/>
                        </a:spcBef>
                        <a:spcAft>
                          <a:spcPts val="0"/>
                        </a:spcAft>
                        <a:buNone/>
                      </a:pPr>
                      <a:r>
                        <a:rPr lang="en-US" sz="2200">
                          <a:latin typeface="Century Gothic"/>
                          <a:ea typeface="Century Gothic"/>
                          <a:cs typeface="Century Gothic"/>
                          <a:sym typeface="Century Gothic"/>
                        </a:rPr>
                        <a:t>7</a:t>
                      </a:r>
                      <a:endParaRPr/>
                    </a:p>
                  </a:txBody>
                  <a:tcPr marL="91450" marR="91450" marT="45725" marB="45725">
                    <a:solidFill>
                      <a:srgbClr val="FFF2CC"/>
                    </a:solidFill>
                  </a:tcPr>
                </a:tc>
                <a:tc>
                  <a:txBody>
                    <a:bodyPr/>
                    <a:lstStyle/>
                    <a:p>
                      <a:pPr marL="0" marR="0" lvl="0" indent="0" algn="l" rtl="0">
                        <a:spcBef>
                          <a:spcPts val="0"/>
                        </a:spcBef>
                        <a:spcAft>
                          <a:spcPts val="0"/>
                        </a:spcAft>
                        <a:buNone/>
                      </a:pPr>
                      <a:r>
                        <a:rPr lang="en-US" sz="2200">
                          <a:latin typeface="Century Gothic"/>
                          <a:ea typeface="Century Gothic"/>
                          <a:cs typeface="Century Gothic"/>
                          <a:sym typeface="Century Gothic"/>
                        </a:rPr>
                        <a:t>Cabin PA announcements</a:t>
                      </a:r>
                      <a:endParaRPr/>
                    </a:p>
                  </a:txBody>
                  <a:tcPr marL="91450" marR="91450" marT="45725" marB="45725">
                    <a:solidFill>
                      <a:srgbClr val="FFF2CC"/>
                    </a:solidFill>
                  </a:tcPr>
                </a:tc>
              </a:tr>
              <a:tr h="454675">
                <a:tc>
                  <a:txBody>
                    <a:bodyPr/>
                    <a:lstStyle/>
                    <a:p>
                      <a:pPr marL="0" marR="0" lvl="0" indent="0" algn="ctr" rtl="0">
                        <a:spcBef>
                          <a:spcPts val="0"/>
                        </a:spcBef>
                        <a:spcAft>
                          <a:spcPts val="0"/>
                        </a:spcAft>
                        <a:buNone/>
                      </a:pPr>
                      <a:r>
                        <a:rPr lang="en-US" sz="2200">
                          <a:latin typeface="Century Gothic"/>
                          <a:ea typeface="Century Gothic"/>
                          <a:cs typeface="Century Gothic"/>
                          <a:sym typeface="Century Gothic"/>
                        </a:rPr>
                        <a:t>8</a:t>
                      </a:r>
                      <a:endParaRPr/>
                    </a:p>
                  </a:txBody>
                  <a:tcPr marL="91450" marR="91450" marT="45725" marB="45725">
                    <a:solidFill>
                      <a:schemeClr val="accent4"/>
                    </a:solidFill>
                  </a:tcPr>
                </a:tc>
                <a:tc>
                  <a:txBody>
                    <a:bodyPr/>
                    <a:lstStyle/>
                    <a:p>
                      <a:pPr marL="0" marR="0" lvl="0" indent="0" algn="l" rtl="0">
                        <a:spcBef>
                          <a:spcPts val="0"/>
                        </a:spcBef>
                        <a:spcAft>
                          <a:spcPts val="0"/>
                        </a:spcAft>
                        <a:buNone/>
                      </a:pPr>
                      <a:r>
                        <a:rPr lang="en-US" sz="2200">
                          <a:latin typeface="Century Gothic"/>
                          <a:ea typeface="Century Gothic"/>
                          <a:cs typeface="Century Gothic"/>
                          <a:sym typeface="Century Gothic"/>
                        </a:rPr>
                        <a:t>Cockpit PA information</a:t>
                      </a:r>
                      <a:endParaRPr/>
                    </a:p>
                  </a:txBody>
                  <a:tcPr marL="91450" marR="91450" marT="45725" marB="45725">
                    <a:solidFill>
                      <a:schemeClr val="accent4"/>
                    </a:solidFill>
                  </a:tcPr>
                </a:tc>
              </a:tr>
              <a:tr h="454675">
                <a:tc>
                  <a:txBody>
                    <a:bodyPr/>
                    <a:lstStyle/>
                    <a:p>
                      <a:pPr marL="0" marR="0" lvl="0" indent="0" algn="ctr" rtl="0">
                        <a:spcBef>
                          <a:spcPts val="0"/>
                        </a:spcBef>
                        <a:spcAft>
                          <a:spcPts val="0"/>
                        </a:spcAft>
                        <a:buNone/>
                      </a:pPr>
                      <a:r>
                        <a:rPr lang="en-US" sz="2200">
                          <a:latin typeface="Century Gothic"/>
                          <a:ea typeface="Century Gothic"/>
                          <a:cs typeface="Century Gothic"/>
                          <a:sym typeface="Century Gothic"/>
                        </a:rPr>
                        <a:t>9</a:t>
                      </a:r>
                      <a:endParaRPr/>
                    </a:p>
                  </a:txBody>
                  <a:tcPr marL="91450" marR="91450" marT="45725" marB="45725">
                    <a:solidFill>
                      <a:srgbClr val="FFF2CC"/>
                    </a:solidFill>
                  </a:tcPr>
                </a:tc>
                <a:tc>
                  <a:txBody>
                    <a:bodyPr/>
                    <a:lstStyle/>
                    <a:p>
                      <a:pPr marL="0" marR="0" lvl="0" indent="0" algn="l" rtl="0">
                        <a:spcBef>
                          <a:spcPts val="0"/>
                        </a:spcBef>
                        <a:spcAft>
                          <a:spcPts val="0"/>
                        </a:spcAft>
                        <a:buNone/>
                      </a:pPr>
                      <a:r>
                        <a:rPr lang="en-US" sz="2200">
                          <a:latin typeface="Century Gothic"/>
                          <a:ea typeface="Century Gothic"/>
                          <a:cs typeface="Century Gothic"/>
                          <a:sym typeface="Century Gothic"/>
                        </a:rPr>
                        <a:t>Assisting families</a:t>
                      </a:r>
                      <a:endParaRPr/>
                    </a:p>
                  </a:txBody>
                  <a:tcPr marL="91450" marR="91450" marT="45725" marB="45725">
                    <a:solidFill>
                      <a:srgbClr val="FFF2CC"/>
                    </a:solidFill>
                  </a:tcPr>
                </a:tc>
              </a:tr>
              <a:tr h="454675">
                <a:tc>
                  <a:txBody>
                    <a:bodyPr/>
                    <a:lstStyle/>
                    <a:p>
                      <a:pPr marL="0" marR="0" lvl="0" indent="0" algn="ctr" rtl="0">
                        <a:spcBef>
                          <a:spcPts val="0"/>
                        </a:spcBef>
                        <a:spcAft>
                          <a:spcPts val="0"/>
                        </a:spcAft>
                        <a:buNone/>
                      </a:pPr>
                      <a:r>
                        <a:rPr lang="en-US" sz="2200">
                          <a:latin typeface="Century Gothic"/>
                          <a:ea typeface="Century Gothic"/>
                          <a:cs typeface="Century Gothic"/>
                          <a:sym typeface="Century Gothic"/>
                        </a:rPr>
                        <a:t>10</a:t>
                      </a:r>
                      <a:endParaRPr/>
                    </a:p>
                  </a:txBody>
                  <a:tcPr marL="91450" marR="91450" marT="45725" marB="45725">
                    <a:solidFill>
                      <a:schemeClr val="accent4"/>
                    </a:solidFill>
                  </a:tcPr>
                </a:tc>
                <a:tc>
                  <a:txBody>
                    <a:bodyPr/>
                    <a:lstStyle/>
                    <a:p>
                      <a:pPr marL="0" marR="0" lvl="0" indent="0" algn="l" rtl="0">
                        <a:spcBef>
                          <a:spcPts val="0"/>
                        </a:spcBef>
                        <a:spcAft>
                          <a:spcPts val="0"/>
                        </a:spcAft>
                        <a:buNone/>
                      </a:pPr>
                      <a:r>
                        <a:rPr lang="en-US" sz="2200">
                          <a:latin typeface="Century Gothic"/>
                          <a:ea typeface="Century Gothic"/>
                          <a:cs typeface="Century Gothic"/>
                          <a:sym typeface="Century Gothic"/>
                        </a:rPr>
                        <a:t>Problem solving skills</a:t>
                      </a:r>
                      <a:r>
                        <a:rPr lang="en-US" sz="2200">
                          <a:solidFill>
                            <a:srgbClr val="FF0000"/>
                          </a:solidFill>
                          <a:latin typeface="Century Gothic"/>
                          <a:ea typeface="Century Gothic"/>
                          <a:cs typeface="Century Gothic"/>
                          <a:sym typeface="Century Gothic"/>
                        </a:rPr>
                        <a:t>, can-do attitude</a:t>
                      </a:r>
                      <a:endParaRPr/>
                    </a:p>
                  </a:txBody>
                  <a:tcPr marL="91450" marR="91450" marT="45725" marB="45725">
                    <a:solidFill>
                      <a:schemeClr val="accent4"/>
                    </a:solidFill>
                  </a:tcPr>
                </a:tc>
              </a:tr>
              <a:tr h="454675">
                <a:tc>
                  <a:txBody>
                    <a:bodyPr/>
                    <a:lstStyle/>
                    <a:p>
                      <a:pPr marL="0" marR="0" lvl="0" indent="0" algn="ctr" rtl="0">
                        <a:spcBef>
                          <a:spcPts val="0"/>
                        </a:spcBef>
                        <a:spcAft>
                          <a:spcPts val="0"/>
                        </a:spcAft>
                        <a:buNone/>
                      </a:pPr>
                      <a:r>
                        <a:rPr lang="en-US" sz="2200">
                          <a:latin typeface="Century Gothic"/>
                          <a:ea typeface="Century Gothic"/>
                          <a:cs typeface="Century Gothic"/>
                          <a:sym typeface="Century Gothic"/>
                        </a:rPr>
                        <a:t>11</a:t>
                      </a:r>
                      <a:endParaRPr/>
                    </a:p>
                  </a:txBody>
                  <a:tcPr marL="91450" marR="91450" marT="45725" marB="45725">
                    <a:solidFill>
                      <a:srgbClr val="FFF2CC"/>
                    </a:solidFill>
                  </a:tcPr>
                </a:tc>
                <a:tc>
                  <a:txBody>
                    <a:bodyPr/>
                    <a:lstStyle/>
                    <a:p>
                      <a:pPr marL="0" marR="0" lvl="0" indent="0" algn="l" rtl="0">
                        <a:spcBef>
                          <a:spcPts val="0"/>
                        </a:spcBef>
                        <a:spcAft>
                          <a:spcPts val="0"/>
                        </a:spcAft>
                        <a:buNone/>
                      </a:pPr>
                      <a:r>
                        <a:rPr lang="en-US" sz="2200">
                          <a:latin typeface="Century Gothic"/>
                          <a:ea typeface="Century Gothic"/>
                          <a:cs typeface="Century Gothic"/>
                          <a:sym typeface="Century Gothic"/>
                        </a:rPr>
                        <a:t>Staff attitudes </a:t>
                      </a:r>
                      <a:r>
                        <a:rPr lang="en-US" sz="2200">
                          <a:solidFill>
                            <a:srgbClr val="FF0000"/>
                          </a:solidFill>
                          <a:latin typeface="Century Gothic"/>
                          <a:ea typeface="Century Gothic"/>
                          <a:cs typeface="Century Gothic"/>
                          <a:sym typeface="Century Gothic"/>
                        </a:rPr>
                        <a:t>can-do attitude</a:t>
                      </a:r>
                      <a:endParaRPr sz="2200">
                        <a:latin typeface="Century Gothic"/>
                        <a:ea typeface="Century Gothic"/>
                        <a:cs typeface="Century Gothic"/>
                        <a:sym typeface="Century Gothic"/>
                      </a:endParaRPr>
                    </a:p>
                  </a:txBody>
                  <a:tcPr marL="91450" marR="91450" marT="45725" marB="45725">
                    <a:solidFill>
                      <a:srgbClr val="FFF2CC"/>
                    </a:solidFill>
                  </a:tcPr>
                </a:tc>
              </a:tr>
              <a:tr h="454675">
                <a:tc>
                  <a:txBody>
                    <a:bodyPr/>
                    <a:lstStyle/>
                    <a:p>
                      <a:pPr marL="0" marR="0" lvl="0" indent="0" algn="ctr" rtl="0">
                        <a:spcBef>
                          <a:spcPts val="0"/>
                        </a:spcBef>
                        <a:spcAft>
                          <a:spcPts val="0"/>
                        </a:spcAft>
                        <a:buNone/>
                      </a:pPr>
                      <a:r>
                        <a:rPr lang="en-US" sz="2200">
                          <a:latin typeface="Century Gothic"/>
                          <a:ea typeface="Century Gothic"/>
                          <a:cs typeface="Century Gothic"/>
                          <a:sym typeface="Century Gothic"/>
                        </a:rPr>
                        <a:t>12</a:t>
                      </a:r>
                      <a:endParaRPr/>
                    </a:p>
                  </a:txBody>
                  <a:tcPr marL="91450" marR="91450" marT="45725" marB="45725">
                    <a:solidFill>
                      <a:schemeClr val="accent4"/>
                    </a:solidFill>
                  </a:tcPr>
                </a:tc>
                <a:tc>
                  <a:txBody>
                    <a:bodyPr/>
                    <a:lstStyle/>
                    <a:p>
                      <a:pPr marL="0" marR="0" lvl="0" indent="0" algn="l" rtl="0">
                        <a:spcBef>
                          <a:spcPts val="0"/>
                        </a:spcBef>
                        <a:spcAft>
                          <a:spcPts val="0"/>
                        </a:spcAft>
                        <a:buNone/>
                      </a:pPr>
                      <a:r>
                        <a:rPr lang="en-US" sz="2200">
                          <a:latin typeface="Century Gothic"/>
                          <a:ea typeface="Century Gothic"/>
                          <a:cs typeface="Century Gothic"/>
                          <a:sym typeface="Century Gothic"/>
                        </a:rPr>
                        <a:t>Staff service consistency, same standard</a:t>
                      </a:r>
                      <a:endParaRPr/>
                    </a:p>
                  </a:txBody>
                  <a:tcPr marL="91450" marR="91450" marT="45725" marB="45725">
                    <a:solidFill>
                      <a:schemeClr val="accent4"/>
                    </a:solidFill>
                  </a:tcPr>
                </a:tc>
              </a:tr>
              <a:tr h="454675">
                <a:tc>
                  <a:txBody>
                    <a:bodyPr/>
                    <a:lstStyle/>
                    <a:p>
                      <a:pPr marL="0" marR="0" lvl="0" indent="0" algn="ctr" rtl="0">
                        <a:spcBef>
                          <a:spcPts val="0"/>
                        </a:spcBef>
                        <a:spcAft>
                          <a:spcPts val="0"/>
                        </a:spcAft>
                        <a:buNone/>
                      </a:pPr>
                      <a:r>
                        <a:rPr lang="en-US" sz="2200">
                          <a:latin typeface="Century Gothic"/>
                          <a:ea typeface="Century Gothic"/>
                          <a:cs typeface="Century Gothic"/>
                          <a:sym typeface="Century Gothic"/>
                        </a:rPr>
                        <a:t>13</a:t>
                      </a:r>
                      <a:endParaRPr/>
                    </a:p>
                  </a:txBody>
                  <a:tcPr marL="91450" marR="91450" marT="45725" marB="45725">
                    <a:solidFill>
                      <a:srgbClr val="FFF2CC"/>
                    </a:solidFill>
                  </a:tcPr>
                </a:tc>
                <a:tc>
                  <a:txBody>
                    <a:bodyPr/>
                    <a:lstStyle/>
                    <a:p>
                      <a:pPr marL="0" marR="0" lvl="0" indent="0" algn="l" rtl="0">
                        <a:spcBef>
                          <a:spcPts val="0"/>
                        </a:spcBef>
                        <a:spcAft>
                          <a:spcPts val="0"/>
                        </a:spcAft>
                        <a:buNone/>
                      </a:pPr>
                      <a:r>
                        <a:rPr lang="en-US" sz="2200">
                          <a:latin typeface="Century Gothic"/>
                          <a:ea typeface="Century Gothic"/>
                          <a:cs typeface="Century Gothic"/>
                          <a:sym typeface="Century Gothic"/>
                        </a:rPr>
                        <a:t>Staff grooming</a:t>
                      </a:r>
                      <a:endParaRPr/>
                    </a:p>
                  </a:txBody>
                  <a:tcPr marL="91450" marR="91450" marT="45725" marB="45725">
                    <a:solidFill>
                      <a:srgbClr val="FFF2CC"/>
                    </a:solidFill>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0"/>
          <p:cNvSpPr txBox="1"/>
          <p:nvPr/>
        </p:nvSpPr>
        <p:spPr>
          <a:xfrm>
            <a:off x="4502369" y="2459503"/>
            <a:ext cx="3187261"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a:solidFill>
                  <a:schemeClr val="dk1"/>
                </a:solidFill>
                <a:latin typeface="Century Gothic"/>
                <a:ea typeface="Century Gothic"/>
                <a:cs typeface="Century Gothic"/>
                <a:sym typeface="Century Gothic"/>
              </a:rPr>
              <a:t>RATER </a:t>
            </a:r>
            <a:endParaRPr/>
          </a:p>
          <a:p>
            <a:pPr marL="0" marR="0" lvl="0" indent="0" algn="ctr" rtl="0">
              <a:spcBef>
                <a:spcPts val="0"/>
              </a:spcBef>
              <a:spcAft>
                <a:spcPts val="0"/>
              </a:spcAft>
              <a:buNone/>
            </a:pPr>
            <a:r>
              <a:rPr lang="en-US" sz="6000" b="1">
                <a:solidFill>
                  <a:schemeClr val="dk1"/>
                </a:solidFill>
                <a:latin typeface="Century Gothic"/>
                <a:ea typeface="Century Gothic"/>
                <a:cs typeface="Century Gothic"/>
                <a:sym typeface="Century Gothic"/>
              </a:rPr>
              <a:t>Model</a:t>
            </a:r>
            <a:endParaRPr/>
          </a:p>
        </p:txBody>
      </p:sp>
      <p:sp>
        <p:nvSpPr>
          <p:cNvPr id="156" name="Google Shape;156;p20"/>
          <p:cNvSpPr/>
          <p:nvPr/>
        </p:nvSpPr>
        <p:spPr>
          <a:xfrm>
            <a:off x="3076902" y="512378"/>
            <a:ext cx="6038193" cy="5833241"/>
          </a:xfrm>
          <a:prstGeom prst="ellipse">
            <a:avLst/>
          </a:prstGeom>
          <a:noFill/>
          <a:ln w="762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7" name="Google Shape;157;p20"/>
          <p:cNvSpPr/>
          <p:nvPr/>
        </p:nvSpPr>
        <p:spPr>
          <a:xfrm>
            <a:off x="4502369" y="260130"/>
            <a:ext cx="2866697" cy="102475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entury Gothic"/>
                <a:ea typeface="Century Gothic"/>
                <a:cs typeface="Century Gothic"/>
                <a:sym typeface="Century Gothic"/>
              </a:rPr>
              <a:t>R </a:t>
            </a:r>
            <a:r>
              <a:rPr lang="en-US" sz="2800">
                <a:solidFill>
                  <a:schemeClr val="lt1"/>
                </a:solidFill>
                <a:latin typeface="Century Gothic"/>
                <a:ea typeface="Century Gothic"/>
                <a:cs typeface="Century Gothic"/>
                <a:sym typeface="Century Gothic"/>
              </a:rPr>
              <a:t>(Reliability)</a:t>
            </a:r>
            <a:endParaRPr/>
          </a:p>
        </p:txBody>
      </p:sp>
      <p:sp>
        <p:nvSpPr>
          <p:cNvPr id="158" name="Google Shape;158;p20"/>
          <p:cNvSpPr/>
          <p:nvPr/>
        </p:nvSpPr>
        <p:spPr>
          <a:xfrm>
            <a:off x="7689630" y="2067909"/>
            <a:ext cx="2866697" cy="1024758"/>
          </a:xfrm>
          <a:prstGeom prst="rect">
            <a:avLst/>
          </a:prstGeom>
          <a:solidFill>
            <a:srgbClr val="BF9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entury Gothic"/>
                <a:ea typeface="Century Gothic"/>
                <a:cs typeface="Century Gothic"/>
                <a:sym typeface="Century Gothic"/>
              </a:rPr>
              <a:t>A </a:t>
            </a:r>
            <a:r>
              <a:rPr lang="en-US" sz="2800">
                <a:solidFill>
                  <a:schemeClr val="lt1"/>
                </a:solidFill>
                <a:latin typeface="Century Gothic"/>
                <a:ea typeface="Century Gothic"/>
                <a:cs typeface="Century Gothic"/>
                <a:sym typeface="Century Gothic"/>
              </a:rPr>
              <a:t>(Assurance)</a:t>
            </a:r>
            <a:endParaRPr/>
          </a:p>
        </p:txBody>
      </p:sp>
      <p:sp>
        <p:nvSpPr>
          <p:cNvPr id="159" name="Google Shape;159;p20"/>
          <p:cNvSpPr/>
          <p:nvPr/>
        </p:nvSpPr>
        <p:spPr>
          <a:xfrm>
            <a:off x="7235058" y="4648198"/>
            <a:ext cx="2866697" cy="1024758"/>
          </a:xfrm>
          <a:prstGeom prst="rect">
            <a:avLst/>
          </a:pr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entury Gothic"/>
                <a:ea typeface="Century Gothic"/>
                <a:cs typeface="Century Gothic"/>
                <a:sym typeface="Century Gothic"/>
              </a:rPr>
              <a:t>T </a:t>
            </a:r>
            <a:r>
              <a:rPr lang="en-US" sz="2800">
                <a:solidFill>
                  <a:schemeClr val="lt1"/>
                </a:solidFill>
                <a:latin typeface="Century Gothic"/>
                <a:ea typeface="Century Gothic"/>
                <a:cs typeface="Century Gothic"/>
                <a:sym typeface="Century Gothic"/>
              </a:rPr>
              <a:t>(Tangibles)</a:t>
            </a:r>
            <a:endParaRPr/>
          </a:p>
        </p:txBody>
      </p:sp>
      <p:sp>
        <p:nvSpPr>
          <p:cNvPr id="160" name="Google Shape;160;p20"/>
          <p:cNvSpPr/>
          <p:nvPr/>
        </p:nvSpPr>
        <p:spPr>
          <a:xfrm>
            <a:off x="2013384" y="4648198"/>
            <a:ext cx="2866697" cy="1024758"/>
          </a:xfrm>
          <a:prstGeom prst="rect">
            <a:avLst/>
          </a:prstGeom>
          <a:solidFill>
            <a:srgbClr val="C55A1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entury Gothic"/>
                <a:ea typeface="Century Gothic"/>
                <a:cs typeface="Century Gothic"/>
                <a:sym typeface="Century Gothic"/>
              </a:rPr>
              <a:t>E </a:t>
            </a:r>
            <a:r>
              <a:rPr lang="en-US" sz="2800">
                <a:solidFill>
                  <a:schemeClr val="lt1"/>
                </a:solidFill>
                <a:latin typeface="Century Gothic"/>
                <a:ea typeface="Century Gothic"/>
                <a:cs typeface="Century Gothic"/>
                <a:sym typeface="Century Gothic"/>
              </a:rPr>
              <a:t>(Empathy)</a:t>
            </a:r>
            <a:endParaRPr/>
          </a:p>
        </p:txBody>
      </p:sp>
      <p:sp>
        <p:nvSpPr>
          <p:cNvPr id="161" name="Google Shape;161;p20"/>
          <p:cNvSpPr/>
          <p:nvPr/>
        </p:nvSpPr>
        <p:spPr>
          <a:xfrm>
            <a:off x="1008993" y="2067909"/>
            <a:ext cx="3639207" cy="1024758"/>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entury Gothic"/>
                <a:ea typeface="Century Gothic"/>
                <a:cs typeface="Century Gothic"/>
                <a:sym typeface="Century Gothic"/>
              </a:rPr>
              <a:t>R </a:t>
            </a:r>
            <a:r>
              <a:rPr lang="en-US" sz="2800">
                <a:solidFill>
                  <a:schemeClr val="lt1"/>
                </a:solidFill>
                <a:latin typeface="Century Gothic"/>
                <a:ea typeface="Century Gothic"/>
                <a:cs typeface="Century Gothic"/>
                <a:sym typeface="Century Gothic"/>
              </a:rPr>
              <a:t>(Responsiveness)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21"/>
          <p:cNvPicPr preferRelativeResize="0"/>
          <p:nvPr/>
        </p:nvPicPr>
        <p:blipFill rotWithShape="1">
          <a:blip r:embed="rId3">
            <a:alphaModFix/>
          </a:blip>
          <a:srcRect l="7576" r="12001"/>
          <a:stretch/>
        </p:blipFill>
        <p:spPr>
          <a:xfrm>
            <a:off x="0" y="673547"/>
            <a:ext cx="7879094" cy="5510905"/>
          </a:xfrm>
          <a:prstGeom prst="rect">
            <a:avLst/>
          </a:prstGeom>
          <a:noFill/>
          <a:ln>
            <a:noFill/>
          </a:ln>
        </p:spPr>
      </p:pic>
      <p:sp>
        <p:nvSpPr>
          <p:cNvPr id="167" name="Google Shape;167;p21"/>
          <p:cNvSpPr/>
          <p:nvPr/>
        </p:nvSpPr>
        <p:spPr>
          <a:xfrm>
            <a:off x="7879094" y="0"/>
            <a:ext cx="4312906" cy="6858000"/>
          </a:xfrm>
          <a:prstGeom prst="rect">
            <a:avLst/>
          </a:prstGeom>
          <a:solidFill>
            <a:srgbClr val="FFF2CC"/>
          </a:solidFill>
          <a:ln>
            <a:noFill/>
          </a:ln>
        </p:spPr>
        <p:txBody>
          <a:bodyPr spcFirstLastPara="1" wrap="square" lIns="91425" tIns="45700" rIns="91425" bIns="45700" anchor="ctr" anchorCtr="0">
            <a:noAutofit/>
          </a:bodyPr>
          <a:lstStyle/>
          <a:p>
            <a:pPr marL="285750" marR="0" lvl="0" indent="-82550" algn="l" rtl="0">
              <a:spcBef>
                <a:spcPts val="0"/>
              </a:spcBef>
              <a:spcAft>
                <a:spcPts val="0"/>
              </a:spcAft>
              <a:buClr>
                <a:schemeClr val="dk1"/>
              </a:buClr>
              <a:buSzPts val="3200"/>
              <a:buFont typeface="Arial"/>
              <a:buNone/>
            </a:pPr>
            <a:endParaRPr sz="3200">
              <a:solidFill>
                <a:schemeClr val="dk1"/>
              </a:solidFill>
              <a:latin typeface="Century Gothic"/>
              <a:ea typeface="Century Gothic"/>
              <a:cs typeface="Century Gothic"/>
              <a:sym typeface="Century Gothic"/>
            </a:endParaRPr>
          </a:p>
          <a:p>
            <a:pPr marL="285750" marR="0" lvl="0" indent="-82550" algn="l" rtl="0">
              <a:spcBef>
                <a:spcPts val="0"/>
              </a:spcBef>
              <a:spcAft>
                <a:spcPts val="0"/>
              </a:spcAft>
              <a:buClr>
                <a:schemeClr val="dk1"/>
              </a:buClr>
              <a:buSzPts val="3200"/>
              <a:buFont typeface="Arial"/>
              <a:buNone/>
            </a:pPr>
            <a:endParaRPr sz="3200">
              <a:solidFill>
                <a:schemeClr val="dk1"/>
              </a:solidFill>
              <a:latin typeface="Century Gothic"/>
              <a:ea typeface="Century Gothic"/>
              <a:cs typeface="Century Gothic"/>
              <a:sym typeface="Century Gothic"/>
            </a:endParaRPr>
          </a:p>
          <a:p>
            <a:pPr marL="285750" marR="0" lvl="0" indent="-82550" algn="l" rtl="0">
              <a:spcBef>
                <a:spcPts val="0"/>
              </a:spcBef>
              <a:spcAft>
                <a:spcPts val="0"/>
              </a:spcAft>
              <a:buClr>
                <a:schemeClr val="dk1"/>
              </a:buClr>
              <a:buSzPts val="3200"/>
              <a:buFont typeface="Arial"/>
              <a:buNone/>
            </a:pPr>
            <a:endParaRPr sz="3200">
              <a:solidFill>
                <a:schemeClr val="dk1"/>
              </a:solidFill>
              <a:latin typeface="Century Gothic"/>
              <a:ea typeface="Century Gothic"/>
              <a:cs typeface="Century Gothic"/>
              <a:sym typeface="Century Gothic"/>
            </a:endParaRPr>
          </a:p>
          <a:p>
            <a:pPr marL="285750" marR="0" lvl="0" indent="-82550" algn="l" rtl="0">
              <a:spcBef>
                <a:spcPts val="0"/>
              </a:spcBef>
              <a:spcAft>
                <a:spcPts val="0"/>
              </a:spcAft>
              <a:buClr>
                <a:schemeClr val="dk1"/>
              </a:buClr>
              <a:buSzPts val="3200"/>
              <a:buFont typeface="Arial"/>
              <a:buNone/>
            </a:pPr>
            <a:endParaRPr sz="3200">
              <a:solidFill>
                <a:schemeClr val="dk1"/>
              </a:solidFill>
              <a:latin typeface="Century Gothic"/>
              <a:ea typeface="Century Gothic"/>
              <a:cs typeface="Century Gothic"/>
              <a:sym typeface="Century Gothic"/>
            </a:endParaRPr>
          </a:p>
          <a:p>
            <a:pPr marL="285750" marR="0" lvl="0" indent="-82550" algn="l" rtl="0">
              <a:spcBef>
                <a:spcPts val="0"/>
              </a:spcBef>
              <a:spcAft>
                <a:spcPts val="0"/>
              </a:spcAft>
              <a:buClr>
                <a:schemeClr val="dk1"/>
              </a:buClr>
              <a:buSzPts val="3200"/>
              <a:buFont typeface="Arial"/>
              <a:buNone/>
            </a:pPr>
            <a:endParaRPr sz="3200">
              <a:solidFill>
                <a:schemeClr val="dk1"/>
              </a:solidFill>
              <a:latin typeface="Century Gothic"/>
              <a:ea typeface="Century Gothic"/>
              <a:cs typeface="Century Gothic"/>
              <a:sym typeface="Century Gothic"/>
            </a:endParaRPr>
          </a:p>
          <a:p>
            <a:pPr marL="285750" marR="0" lvl="0" indent="-285750" algn="l" rtl="0">
              <a:spcBef>
                <a:spcPts val="0"/>
              </a:spcBef>
              <a:spcAft>
                <a:spcPts val="0"/>
              </a:spcAft>
              <a:buClr>
                <a:srgbClr val="FF0000"/>
              </a:buClr>
              <a:buSzPts val="3200"/>
              <a:buFont typeface="Arial"/>
              <a:buChar char="•"/>
            </a:pPr>
            <a:r>
              <a:rPr lang="en-US" sz="3200">
                <a:solidFill>
                  <a:srgbClr val="FF0000"/>
                </a:solidFill>
                <a:latin typeface="Century Gothic"/>
                <a:ea typeface="Century Gothic"/>
                <a:cs typeface="Century Gothic"/>
                <a:sym typeface="Century Gothic"/>
              </a:rPr>
              <a:t>A tool for evaluating the quality of service or customer service quality.</a:t>
            </a:r>
            <a:endParaRPr/>
          </a:p>
          <a:p>
            <a:pPr marL="285750" marR="0" lvl="0" indent="-82550" algn="l" rtl="0">
              <a:spcBef>
                <a:spcPts val="0"/>
              </a:spcBef>
              <a:spcAft>
                <a:spcPts val="0"/>
              </a:spcAft>
              <a:buClr>
                <a:schemeClr val="dk1"/>
              </a:buClr>
              <a:buSzPts val="3200"/>
              <a:buFont typeface="Arial"/>
              <a:buNone/>
            </a:pPr>
            <a:endParaRPr sz="3200">
              <a:solidFill>
                <a:schemeClr val="dk1"/>
              </a:solidFill>
              <a:latin typeface="Century Gothic"/>
              <a:ea typeface="Century Gothic"/>
              <a:cs typeface="Century Gothic"/>
              <a:sym typeface="Century Gothic"/>
            </a:endParaRPr>
          </a:p>
          <a:p>
            <a:pPr marL="285750" marR="0" lvl="0" indent="-285750" algn="l" rtl="0">
              <a:spcBef>
                <a:spcPts val="0"/>
              </a:spcBef>
              <a:spcAft>
                <a:spcPts val="0"/>
              </a:spcAft>
              <a:buClr>
                <a:schemeClr val="dk1"/>
              </a:buClr>
              <a:buSzPts val="3200"/>
              <a:buFont typeface="Arial"/>
              <a:buChar char="•"/>
            </a:pPr>
            <a:r>
              <a:rPr lang="en-US" sz="3200">
                <a:solidFill>
                  <a:schemeClr val="dk1"/>
                </a:solidFill>
                <a:latin typeface="Century Gothic"/>
                <a:ea typeface="Century Gothic"/>
                <a:cs typeface="Century Gothic"/>
                <a:sym typeface="Century Gothic"/>
              </a:rPr>
              <a:t>It was created by Valarie Zeithaml &amp; Leonard Berry, 1998</a:t>
            </a:r>
            <a:endParaRPr/>
          </a:p>
          <a:p>
            <a:pPr marL="285750" marR="0" lvl="0" indent="-82550" algn="l" rtl="0">
              <a:spcBef>
                <a:spcPts val="0"/>
              </a:spcBef>
              <a:spcAft>
                <a:spcPts val="0"/>
              </a:spcAft>
              <a:buClr>
                <a:schemeClr val="dk1"/>
              </a:buClr>
              <a:buSzPts val="3200"/>
              <a:buFont typeface="Arial"/>
              <a:buNone/>
            </a:pPr>
            <a:endParaRPr sz="3200">
              <a:solidFill>
                <a:schemeClr val="dk1"/>
              </a:solidFill>
              <a:latin typeface="Century Gothic"/>
              <a:ea typeface="Century Gothic"/>
              <a:cs typeface="Century Gothic"/>
              <a:sym typeface="Century Gothic"/>
            </a:endParaRPr>
          </a:p>
          <a:p>
            <a:pPr marL="285750" marR="0" lvl="0" indent="-285750" algn="l" rtl="0">
              <a:spcBef>
                <a:spcPts val="0"/>
              </a:spcBef>
              <a:spcAft>
                <a:spcPts val="0"/>
              </a:spcAft>
              <a:buClr>
                <a:schemeClr val="dk1"/>
              </a:buClr>
              <a:buSzPts val="3200"/>
              <a:buFont typeface="Arial"/>
              <a:buChar char="•"/>
            </a:pPr>
            <a:r>
              <a:rPr lang="en-US" sz="3200">
                <a:solidFill>
                  <a:schemeClr val="dk1"/>
                </a:solidFill>
                <a:latin typeface="Century Gothic"/>
                <a:ea typeface="Century Gothic"/>
                <a:cs typeface="Century Gothic"/>
                <a:sym typeface="Century Gothic"/>
              </a:rPr>
              <a:t>Evaluate in 5 dimensions.</a:t>
            </a:r>
            <a:endParaRPr/>
          </a:p>
          <a:p>
            <a:pPr marL="285750" marR="0" lvl="0" indent="-82550" algn="l" rtl="0">
              <a:spcBef>
                <a:spcPts val="0"/>
              </a:spcBef>
              <a:spcAft>
                <a:spcPts val="0"/>
              </a:spcAft>
              <a:buClr>
                <a:schemeClr val="dk1"/>
              </a:buClr>
              <a:buSzPts val="3200"/>
              <a:buFont typeface="Arial"/>
              <a:buNone/>
            </a:pPr>
            <a:endParaRPr sz="3200">
              <a:solidFill>
                <a:schemeClr val="dk1"/>
              </a:solidFill>
              <a:latin typeface="Century Gothic"/>
              <a:ea typeface="Century Gothic"/>
              <a:cs typeface="Century Gothic"/>
              <a:sym typeface="Century Gothic"/>
            </a:endParaRPr>
          </a:p>
          <a:p>
            <a:pPr marL="285750" marR="0" lvl="0" indent="-82550" algn="l" rtl="0">
              <a:spcBef>
                <a:spcPts val="0"/>
              </a:spcBef>
              <a:spcAft>
                <a:spcPts val="0"/>
              </a:spcAft>
              <a:buClr>
                <a:schemeClr val="dk1"/>
              </a:buClr>
              <a:buSzPts val="3200"/>
              <a:buFont typeface="Arial"/>
              <a:buNone/>
            </a:pPr>
            <a:endParaRPr sz="3200">
              <a:solidFill>
                <a:schemeClr val="dk1"/>
              </a:solidFill>
              <a:latin typeface="Century Gothic"/>
              <a:ea typeface="Century Gothic"/>
              <a:cs typeface="Century Gothic"/>
              <a:sym typeface="Century Gothic"/>
            </a:endParaRPr>
          </a:p>
          <a:p>
            <a:pPr marL="285750" marR="0" lvl="0" indent="-57150" algn="l" rtl="0">
              <a:spcBef>
                <a:spcPts val="0"/>
              </a:spcBef>
              <a:spcAft>
                <a:spcPts val="0"/>
              </a:spcAft>
              <a:buClr>
                <a:schemeClr val="dk1"/>
              </a:buClr>
              <a:buSzPts val="3600"/>
              <a:buFont typeface="Arial"/>
              <a:buNone/>
            </a:pPr>
            <a:endParaRPr sz="3600">
              <a:solidFill>
                <a:schemeClr val="dk1"/>
              </a:solidFill>
              <a:latin typeface="Century Gothic"/>
              <a:ea typeface="Century Gothic"/>
              <a:cs typeface="Century Gothic"/>
              <a:sym typeface="Century Gothic"/>
            </a:endParaRPr>
          </a:p>
          <a:p>
            <a:pPr marL="285750" marR="0" lvl="0" indent="-57150" algn="l" rtl="0">
              <a:spcBef>
                <a:spcPts val="0"/>
              </a:spcBef>
              <a:spcAft>
                <a:spcPts val="0"/>
              </a:spcAft>
              <a:buClr>
                <a:schemeClr val="dk1"/>
              </a:buClr>
              <a:buSzPts val="3600"/>
              <a:buFont typeface="Arial"/>
              <a:buNone/>
            </a:pPr>
            <a:endParaRPr sz="3600">
              <a:solidFill>
                <a:schemeClr val="dk1"/>
              </a:solidFill>
              <a:latin typeface="Century Gothic"/>
              <a:ea typeface="Century Gothic"/>
              <a:cs typeface="Century Gothic"/>
              <a:sym typeface="Century Gothic"/>
            </a:endParaRPr>
          </a:p>
          <a:p>
            <a:pPr marL="285750" marR="0" lvl="0" indent="-57150" algn="l" rtl="0">
              <a:spcBef>
                <a:spcPts val="0"/>
              </a:spcBef>
              <a:spcAft>
                <a:spcPts val="0"/>
              </a:spcAft>
              <a:buClr>
                <a:schemeClr val="dk1"/>
              </a:buClr>
              <a:buSzPts val="3600"/>
              <a:buFont typeface="Arial"/>
              <a:buNone/>
            </a:pPr>
            <a:endParaRPr sz="3600">
              <a:solidFill>
                <a:schemeClr val="dk1"/>
              </a:solidFill>
              <a:latin typeface="Century Gothic"/>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2"/>
          <p:cNvSpPr/>
          <p:nvPr/>
        </p:nvSpPr>
        <p:spPr>
          <a:xfrm>
            <a:off x="0" y="0"/>
            <a:ext cx="2866697" cy="102475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dk1"/>
                </a:solidFill>
                <a:latin typeface="Century Gothic"/>
                <a:ea typeface="Century Gothic"/>
                <a:cs typeface="Century Gothic"/>
                <a:sym typeface="Century Gothic"/>
              </a:rPr>
              <a:t>R </a:t>
            </a:r>
            <a:r>
              <a:rPr lang="en-US" sz="2800">
                <a:solidFill>
                  <a:schemeClr val="dk1"/>
                </a:solidFill>
                <a:latin typeface="Century Gothic"/>
                <a:ea typeface="Century Gothic"/>
                <a:cs typeface="Century Gothic"/>
                <a:sym typeface="Century Gothic"/>
              </a:rPr>
              <a:t>(Reliability)</a:t>
            </a:r>
            <a:endParaRPr/>
          </a:p>
        </p:txBody>
      </p:sp>
      <p:sp>
        <p:nvSpPr>
          <p:cNvPr id="173" name="Google Shape;173;p22"/>
          <p:cNvSpPr/>
          <p:nvPr/>
        </p:nvSpPr>
        <p:spPr>
          <a:xfrm>
            <a:off x="6096000" y="0"/>
            <a:ext cx="6096001" cy="6858000"/>
          </a:xfrm>
          <a:prstGeom prst="rect">
            <a:avLst/>
          </a:pr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200" b="1">
                <a:solidFill>
                  <a:srgbClr val="FF0000"/>
                </a:solidFill>
                <a:latin typeface="Century Gothic"/>
                <a:ea typeface="Century Gothic"/>
                <a:cs typeface="Century Gothic"/>
                <a:sym typeface="Century Gothic"/>
              </a:rPr>
              <a:t>Reliability</a:t>
            </a:r>
            <a:r>
              <a:rPr lang="en-US" sz="3200">
                <a:solidFill>
                  <a:schemeClr val="dk1"/>
                </a:solidFill>
                <a:latin typeface="Century Gothic"/>
                <a:ea typeface="Century Gothic"/>
                <a:cs typeface="Century Gothic"/>
                <a:sym typeface="Century Gothic"/>
              </a:rPr>
              <a:t> refers to the delivery of services that the airlines </a:t>
            </a:r>
            <a:r>
              <a:rPr lang="en-US" sz="3200">
                <a:solidFill>
                  <a:srgbClr val="FF0000"/>
                </a:solidFill>
                <a:latin typeface="Century Gothic"/>
                <a:ea typeface="Century Gothic"/>
                <a:cs typeface="Century Gothic"/>
                <a:sym typeface="Century Gothic"/>
              </a:rPr>
              <a:t>promised</a:t>
            </a:r>
            <a:r>
              <a:rPr lang="en-US" sz="3200">
                <a:solidFill>
                  <a:schemeClr val="dk1"/>
                </a:solidFill>
                <a:latin typeface="Century Gothic"/>
                <a:ea typeface="Century Gothic"/>
                <a:cs typeface="Century Gothic"/>
                <a:sym typeface="Century Gothic"/>
              </a:rPr>
              <a:t> to </a:t>
            </a:r>
            <a:endParaRPr/>
          </a:p>
          <a:p>
            <a:pPr marL="0" marR="0" lvl="0" indent="0" algn="l" rtl="0">
              <a:spcBef>
                <a:spcPts val="600"/>
              </a:spcBef>
              <a:spcAft>
                <a:spcPts val="0"/>
              </a:spcAft>
              <a:buNone/>
            </a:pPr>
            <a:r>
              <a:rPr lang="en-US" sz="3200">
                <a:solidFill>
                  <a:schemeClr val="dk1"/>
                </a:solidFill>
                <a:latin typeface="Century Gothic"/>
                <a:ea typeface="Century Gothic"/>
                <a:cs typeface="Century Gothic"/>
                <a:sym typeface="Century Gothic"/>
              </a:rPr>
              <a:t>provide to passengers.</a:t>
            </a:r>
            <a:endParaRPr/>
          </a:p>
          <a:p>
            <a:pPr marL="0" marR="0" lvl="0" indent="0" algn="l" rtl="0">
              <a:spcBef>
                <a:spcPts val="600"/>
              </a:spcBef>
              <a:spcAft>
                <a:spcPts val="0"/>
              </a:spcAft>
              <a:buNone/>
            </a:pPr>
            <a:endParaRPr sz="3200">
              <a:solidFill>
                <a:schemeClr val="dk1"/>
              </a:solidFill>
              <a:latin typeface="Century Gothic"/>
              <a:ea typeface="Century Gothic"/>
              <a:cs typeface="Century Gothic"/>
              <a:sym typeface="Century Gothic"/>
            </a:endParaRPr>
          </a:p>
          <a:p>
            <a:pPr marL="0" marR="0" lvl="0" indent="0" algn="l" rtl="0">
              <a:spcBef>
                <a:spcPts val="600"/>
              </a:spcBef>
              <a:spcAft>
                <a:spcPts val="0"/>
              </a:spcAft>
              <a:buNone/>
            </a:pPr>
            <a:r>
              <a:rPr lang="en-US" sz="3200">
                <a:solidFill>
                  <a:schemeClr val="dk1"/>
                </a:solidFill>
                <a:latin typeface="Century Gothic"/>
                <a:ea typeface="Century Gothic"/>
                <a:cs typeface="Century Gothic"/>
                <a:sym typeface="Century Gothic"/>
              </a:rPr>
              <a:t>They set their expectations </a:t>
            </a:r>
            <a:endParaRPr/>
          </a:p>
          <a:p>
            <a:pPr marL="0" marR="0" lvl="0" indent="0" algn="l" rtl="0">
              <a:spcBef>
                <a:spcPts val="600"/>
              </a:spcBef>
              <a:spcAft>
                <a:spcPts val="0"/>
              </a:spcAft>
              <a:buNone/>
            </a:pPr>
            <a:r>
              <a:rPr lang="en-US" sz="3200">
                <a:solidFill>
                  <a:schemeClr val="dk1"/>
                </a:solidFill>
                <a:latin typeface="Century Gothic"/>
                <a:ea typeface="Century Gothic"/>
                <a:cs typeface="Century Gothic"/>
                <a:sym typeface="Century Gothic"/>
              </a:rPr>
              <a:t>on the services that they will gain from messages through </a:t>
            </a:r>
            <a:endParaRPr/>
          </a:p>
          <a:p>
            <a:pPr marL="0" marR="0" lvl="0" indent="0" algn="l" rtl="0">
              <a:spcBef>
                <a:spcPts val="600"/>
              </a:spcBef>
              <a:spcAft>
                <a:spcPts val="0"/>
              </a:spcAft>
              <a:buNone/>
            </a:pPr>
            <a:r>
              <a:rPr lang="en-US" sz="3200">
                <a:solidFill>
                  <a:schemeClr val="dk1"/>
                </a:solidFill>
                <a:latin typeface="Century Gothic"/>
                <a:ea typeface="Century Gothic"/>
                <a:cs typeface="Century Gothic"/>
                <a:sym typeface="Century Gothic"/>
              </a:rPr>
              <a:t>those </a:t>
            </a:r>
            <a:r>
              <a:rPr lang="en-US" sz="3200">
                <a:solidFill>
                  <a:srgbClr val="FF0000"/>
                </a:solidFill>
                <a:latin typeface="Century Gothic"/>
                <a:ea typeface="Century Gothic"/>
                <a:cs typeface="Century Gothic"/>
                <a:sym typeface="Century Gothic"/>
              </a:rPr>
              <a:t>advertising campaigns</a:t>
            </a:r>
            <a:r>
              <a:rPr lang="en-US" sz="3200">
                <a:solidFill>
                  <a:schemeClr val="dk1"/>
                </a:solidFill>
                <a:latin typeface="Century Gothic"/>
                <a:ea typeface="Century Gothic"/>
                <a:cs typeface="Century Gothic"/>
                <a:sym typeface="Century Gothic"/>
              </a:rPr>
              <a:t>.</a:t>
            </a:r>
            <a:endParaRPr sz="3200">
              <a:solidFill>
                <a:schemeClr val="dk1"/>
              </a:solidFill>
              <a:latin typeface="Century Gothic"/>
              <a:ea typeface="Century Gothic"/>
              <a:cs typeface="Century Gothic"/>
              <a:sym typeface="Century Gothic"/>
            </a:endParaRPr>
          </a:p>
        </p:txBody>
      </p:sp>
      <p:pic>
        <p:nvPicPr>
          <p:cNvPr id="174" name="Google Shape;174;p22"/>
          <p:cNvPicPr preferRelativeResize="0"/>
          <p:nvPr/>
        </p:nvPicPr>
        <p:blipFill rotWithShape="1">
          <a:blip r:embed="rId3">
            <a:alphaModFix/>
          </a:blip>
          <a:srcRect/>
          <a:stretch/>
        </p:blipFill>
        <p:spPr>
          <a:xfrm>
            <a:off x="-1" y="1295635"/>
            <a:ext cx="6096001" cy="426672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23"/>
          <p:cNvPicPr preferRelativeResize="0"/>
          <p:nvPr/>
        </p:nvPicPr>
        <p:blipFill rotWithShape="1">
          <a:blip r:embed="rId3">
            <a:alphaModFix/>
          </a:blip>
          <a:srcRect/>
          <a:stretch/>
        </p:blipFill>
        <p:spPr>
          <a:xfrm>
            <a:off x="732950" y="0"/>
            <a:ext cx="10726100" cy="6858000"/>
          </a:xfrm>
          <a:prstGeom prst="rect">
            <a:avLst/>
          </a:prstGeom>
          <a:noFill/>
          <a:ln>
            <a:noFill/>
          </a:ln>
        </p:spPr>
      </p:pic>
      <p:sp>
        <p:nvSpPr>
          <p:cNvPr id="180" name="Google Shape;180;p23"/>
          <p:cNvSpPr/>
          <p:nvPr/>
        </p:nvSpPr>
        <p:spPr>
          <a:xfrm>
            <a:off x="0" y="0"/>
            <a:ext cx="2866697" cy="102475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dk1"/>
                </a:solidFill>
                <a:latin typeface="Century Gothic"/>
                <a:ea typeface="Century Gothic"/>
                <a:cs typeface="Century Gothic"/>
                <a:sym typeface="Century Gothic"/>
              </a:rPr>
              <a:t>R </a:t>
            </a:r>
            <a:r>
              <a:rPr lang="en-US" sz="2800">
                <a:solidFill>
                  <a:schemeClr val="dk1"/>
                </a:solidFill>
                <a:latin typeface="Century Gothic"/>
                <a:ea typeface="Century Gothic"/>
                <a:cs typeface="Century Gothic"/>
                <a:sym typeface="Century Gothic"/>
              </a:rPr>
              <a:t>(Reliability)</a:t>
            </a:r>
            <a:endParaRPr/>
          </a:p>
        </p:txBody>
      </p:sp>
      <p:sp>
        <p:nvSpPr>
          <p:cNvPr id="181" name="Google Shape;181;p23"/>
          <p:cNvSpPr txBox="1"/>
          <p:nvPr/>
        </p:nvSpPr>
        <p:spPr>
          <a:xfrm>
            <a:off x="732950" y="6334375"/>
            <a:ext cx="610913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https://www.paddleyourownkanoo.com/</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24"/>
          <p:cNvPicPr preferRelativeResize="0"/>
          <p:nvPr/>
        </p:nvPicPr>
        <p:blipFill rotWithShape="1">
          <a:blip r:embed="rId3">
            <a:alphaModFix/>
          </a:blip>
          <a:srcRect/>
          <a:stretch/>
        </p:blipFill>
        <p:spPr>
          <a:xfrm>
            <a:off x="6705600" y="0"/>
            <a:ext cx="5486400" cy="6858000"/>
          </a:xfrm>
          <a:prstGeom prst="rect">
            <a:avLst/>
          </a:prstGeom>
          <a:noFill/>
          <a:ln>
            <a:noFill/>
          </a:ln>
        </p:spPr>
      </p:pic>
      <p:pic>
        <p:nvPicPr>
          <p:cNvPr id="187" name="Google Shape;187;p24"/>
          <p:cNvPicPr preferRelativeResize="0"/>
          <p:nvPr/>
        </p:nvPicPr>
        <p:blipFill rotWithShape="1">
          <a:blip r:embed="rId4">
            <a:alphaModFix/>
          </a:blip>
          <a:srcRect l="30603" r="24993"/>
          <a:stretch/>
        </p:blipFill>
        <p:spPr>
          <a:xfrm>
            <a:off x="1630243" y="0"/>
            <a:ext cx="5075357" cy="6858000"/>
          </a:xfrm>
          <a:prstGeom prst="rect">
            <a:avLst/>
          </a:prstGeom>
          <a:noFill/>
          <a:ln>
            <a:noFill/>
          </a:ln>
        </p:spPr>
      </p:pic>
      <p:sp>
        <p:nvSpPr>
          <p:cNvPr id="188" name="Google Shape;188;p24"/>
          <p:cNvSpPr/>
          <p:nvPr/>
        </p:nvSpPr>
        <p:spPr>
          <a:xfrm>
            <a:off x="0" y="0"/>
            <a:ext cx="2866697" cy="102475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dk1"/>
                </a:solidFill>
                <a:latin typeface="Century Gothic"/>
                <a:ea typeface="Century Gothic"/>
                <a:cs typeface="Century Gothic"/>
                <a:sym typeface="Century Gothic"/>
              </a:rPr>
              <a:t>R </a:t>
            </a:r>
            <a:r>
              <a:rPr lang="en-US" sz="2800">
                <a:solidFill>
                  <a:schemeClr val="dk1"/>
                </a:solidFill>
                <a:latin typeface="Century Gothic"/>
                <a:ea typeface="Century Gothic"/>
                <a:cs typeface="Century Gothic"/>
                <a:sym typeface="Century Gothic"/>
              </a:rPr>
              <a:t>(Reliability)</a:t>
            </a:r>
            <a:endParaRPr/>
          </a:p>
        </p:txBody>
      </p:sp>
      <p:sp>
        <p:nvSpPr>
          <p:cNvPr id="189" name="Google Shape;189;p24"/>
          <p:cNvSpPr txBox="1"/>
          <p:nvPr/>
        </p:nvSpPr>
        <p:spPr>
          <a:xfrm>
            <a:off x="1911657" y="6302844"/>
            <a:ext cx="2652548" cy="3659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https://republika.co.id/</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5"/>
          <p:cNvSpPr/>
          <p:nvPr/>
        </p:nvSpPr>
        <p:spPr>
          <a:xfrm>
            <a:off x="6653048" y="0"/>
            <a:ext cx="5538953" cy="6858000"/>
          </a:xfrm>
          <a:prstGeom prst="rect">
            <a:avLst/>
          </a:prstGeom>
          <a:solidFill>
            <a:srgbClr val="FFF2CC"/>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None/>
            </a:pPr>
            <a:endParaRPr sz="3200">
              <a:solidFill>
                <a:schemeClr val="dk1"/>
              </a:solidFill>
              <a:latin typeface="Century Gothic"/>
              <a:ea typeface="Century Gothic"/>
              <a:cs typeface="Century Gothic"/>
              <a:sym typeface="Century Gothic"/>
            </a:endParaRPr>
          </a:p>
          <a:p>
            <a:pPr marL="0" marR="0" lvl="0" indent="0" algn="l" rtl="0">
              <a:lnSpc>
                <a:spcPct val="115000"/>
              </a:lnSpc>
              <a:spcBef>
                <a:spcPts val="1000"/>
              </a:spcBef>
              <a:spcAft>
                <a:spcPts val="0"/>
              </a:spcAft>
              <a:buNone/>
            </a:pPr>
            <a:r>
              <a:rPr lang="en-US" sz="3200" b="1">
                <a:solidFill>
                  <a:srgbClr val="FF0000"/>
                </a:solidFill>
                <a:latin typeface="Century Gothic"/>
                <a:ea typeface="Century Gothic"/>
                <a:cs typeface="Century Gothic"/>
                <a:sym typeface="Century Gothic"/>
              </a:rPr>
              <a:t>Assurance</a:t>
            </a:r>
            <a:r>
              <a:rPr lang="en-US" sz="3200">
                <a:solidFill>
                  <a:srgbClr val="FF0000"/>
                </a:solidFill>
                <a:latin typeface="Century Gothic"/>
                <a:ea typeface="Century Gothic"/>
                <a:cs typeface="Century Gothic"/>
                <a:sym typeface="Century Gothic"/>
              </a:rPr>
              <a:t> </a:t>
            </a:r>
            <a:r>
              <a:rPr lang="en-US" sz="3200">
                <a:solidFill>
                  <a:schemeClr val="dk1"/>
                </a:solidFill>
                <a:latin typeface="Century Gothic"/>
                <a:ea typeface="Century Gothic"/>
                <a:cs typeface="Century Gothic"/>
                <a:sym typeface="Century Gothic"/>
              </a:rPr>
              <a:t>refers to the ability of the airlines to build trust and credibility to </a:t>
            </a:r>
            <a:endParaRPr/>
          </a:p>
          <a:p>
            <a:pPr marL="0" marR="0" lvl="0" indent="0" algn="l" rtl="0">
              <a:spcBef>
                <a:spcPts val="1000"/>
              </a:spcBef>
              <a:spcAft>
                <a:spcPts val="0"/>
              </a:spcAft>
              <a:buNone/>
            </a:pPr>
            <a:r>
              <a:rPr lang="en-US" sz="3200">
                <a:solidFill>
                  <a:schemeClr val="dk1"/>
                </a:solidFill>
                <a:latin typeface="Century Gothic"/>
                <a:ea typeface="Century Gothic"/>
                <a:cs typeface="Century Gothic"/>
                <a:sym typeface="Century Gothic"/>
              </a:rPr>
              <a:t>customers.</a:t>
            </a:r>
            <a:endParaRPr/>
          </a:p>
          <a:p>
            <a:pPr marL="0" marR="0" lvl="0" indent="0" algn="l" rtl="0">
              <a:spcBef>
                <a:spcPts val="0"/>
              </a:spcBef>
              <a:spcAft>
                <a:spcPts val="0"/>
              </a:spcAft>
              <a:buNone/>
            </a:pPr>
            <a:endParaRPr sz="3200">
              <a:solidFill>
                <a:schemeClr val="dk1"/>
              </a:solidFill>
              <a:latin typeface="Century Gothic"/>
              <a:ea typeface="Century Gothic"/>
              <a:cs typeface="Century Gothic"/>
              <a:sym typeface="Century Gothic"/>
            </a:endParaRPr>
          </a:p>
          <a:p>
            <a:pPr marL="0" marR="0" lvl="0" indent="0" algn="l" rtl="0">
              <a:lnSpc>
                <a:spcPct val="115000"/>
              </a:lnSpc>
              <a:spcBef>
                <a:spcPts val="0"/>
              </a:spcBef>
              <a:spcAft>
                <a:spcPts val="0"/>
              </a:spcAft>
              <a:buNone/>
            </a:pPr>
            <a:r>
              <a:rPr lang="en-US" sz="3200">
                <a:solidFill>
                  <a:schemeClr val="dk1"/>
                </a:solidFill>
                <a:latin typeface="Century Gothic"/>
                <a:ea typeface="Century Gothic"/>
                <a:cs typeface="Century Gothic"/>
                <a:sym typeface="Century Gothic"/>
              </a:rPr>
              <a:t>The customers will </a:t>
            </a:r>
            <a:endParaRPr/>
          </a:p>
          <a:p>
            <a:pPr marL="0" marR="0" lvl="0" indent="0" algn="l" rtl="0">
              <a:lnSpc>
                <a:spcPct val="115000"/>
              </a:lnSpc>
              <a:spcBef>
                <a:spcPts val="1000"/>
              </a:spcBef>
              <a:spcAft>
                <a:spcPts val="0"/>
              </a:spcAft>
              <a:buNone/>
            </a:pPr>
            <a:r>
              <a:rPr lang="en-US" sz="3200">
                <a:solidFill>
                  <a:schemeClr val="dk1"/>
                </a:solidFill>
                <a:latin typeface="Century Gothic"/>
                <a:ea typeface="Century Gothic"/>
                <a:cs typeface="Century Gothic"/>
                <a:sym typeface="Century Gothic"/>
              </a:rPr>
              <a:t>trust cabin crew when they demonstrate knowledge and expertise on both safety and services.</a:t>
            </a:r>
            <a:endParaRPr/>
          </a:p>
          <a:p>
            <a:pPr marL="0" marR="0" lvl="0" indent="0" algn="l" rtl="0">
              <a:spcBef>
                <a:spcPts val="1000"/>
              </a:spcBef>
              <a:spcAft>
                <a:spcPts val="0"/>
              </a:spcAft>
              <a:buNone/>
            </a:pPr>
            <a:endParaRPr sz="3200">
              <a:solidFill>
                <a:schemeClr val="dk1"/>
              </a:solidFill>
              <a:latin typeface="Century Gothic"/>
              <a:ea typeface="Century Gothic"/>
              <a:cs typeface="Century Gothic"/>
              <a:sym typeface="Century Gothic"/>
            </a:endParaRPr>
          </a:p>
        </p:txBody>
      </p:sp>
      <p:pic>
        <p:nvPicPr>
          <p:cNvPr id="195" name="Google Shape;195;p25"/>
          <p:cNvPicPr preferRelativeResize="0"/>
          <p:nvPr/>
        </p:nvPicPr>
        <p:blipFill rotWithShape="1">
          <a:blip r:embed="rId3">
            <a:alphaModFix/>
          </a:blip>
          <a:srcRect/>
          <a:stretch/>
        </p:blipFill>
        <p:spPr>
          <a:xfrm>
            <a:off x="0" y="1100690"/>
            <a:ext cx="6653049" cy="4656619"/>
          </a:xfrm>
          <a:prstGeom prst="rect">
            <a:avLst/>
          </a:prstGeom>
          <a:noFill/>
          <a:ln>
            <a:noFill/>
          </a:ln>
        </p:spPr>
      </p:pic>
      <p:sp>
        <p:nvSpPr>
          <p:cNvPr id="196" name="Google Shape;196;p25"/>
          <p:cNvSpPr/>
          <p:nvPr/>
        </p:nvSpPr>
        <p:spPr>
          <a:xfrm>
            <a:off x="-1" y="-1"/>
            <a:ext cx="2866697" cy="1024758"/>
          </a:xfrm>
          <a:prstGeom prst="rect">
            <a:avLst/>
          </a:prstGeom>
          <a:solidFill>
            <a:srgbClr val="BF9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dk1"/>
                </a:solidFill>
                <a:latin typeface="Century Gothic"/>
                <a:ea typeface="Century Gothic"/>
                <a:cs typeface="Century Gothic"/>
                <a:sym typeface="Century Gothic"/>
              </a:rPr>
              <a:t>A </a:t>
            </a:r>
            <a:r>
              <a:rPr lang="en-US" sz="2800">
                <a:solidFill>
                  <a:schemeClr val="dk1"/>
                </a:solidFill>
                <a:latin typeface="Century Gothic"/>
                <a:ea typeface="Century Gothic"/>
                <a:cs typeface="Century Gothic"/>
                <a:sym typeface="Century Gothic"/>
              </a:rPr>
              <a:t>(Assurance)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36"/>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75" name="Google Shape;275;p36"/>
          <p:cNvSpPr/>
          <p:nvPr/>
        </p:nvSpPr>
        <p:spPr>
          <a:xfrm>
            <a:off x="0" y="0"/>
            <a:ext cx="3639207" cy="1024758"/>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dk1"/>
                </a:solidFill>
                <a:latin typeface="Century Gothic"/>
                <a:ea typeface="Century Gothic"/>
                <a:cs typeface="Century Gothic"/>
                <a:sym typeface="Century Gothic"/>
              </a:rPr>
              <a:t>R </a:t>
            </a:r>
            <a:r>
              <a:rPr lang="en-US" sz="2800">
                <a:solidFill>
                  <a:schemeClr val="dk1"/>
                </a:solidFill>
                <a:latin typeface="Century Gothic"/>
                <a:ea typeface="Century Gothic"/>
                <a:cs typeface="Century Gothic"/>
                <a:sym typeface="Century Gothic"/>
              </a:rPr>
              <a:t>(Responsiveness)</a:t>
            </a:r>
            <a:endParaRPr/>
          </a:p>
        </p:txBody>
      </p:sp>
      <p:sp>
        <p:nvSpPr>
          <p:cNvPr id="276" name="Google Shape;276;p36"/>
          <p:cNvSpPr txBox="1"/>
          <p:nvPr/>
        </p:nvSpPr>
        <p:spPr>
          <a:xfrm>
            <a:off x="4004441" y="867102"/>
            <a:ext cx="3639207" cy="646331"/>
          </a:xfrm>
          <a:prstGeom prst="rect">
            <a:avLst/>
          </a:prstGeom>
          <a:solidFill>
            <a:srgbClr val="FF00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lt1"/>
                </a:solidFill>
                <a:latin typeface="Calibri"/>
                <a:ea typeface="Calibri"/>
                <a:cs typeface="Calibri"/>
                <a:sym typeface="Calibri"/>
              </a:rPr>
              <a:t>Doctor on board </a:t>
            </a:r>
            <a:endParaRPr/>
          </a:p>
        </p:txBody>
      </p:sp>
    </p:spTree>
    <p:extLst>
      <p:ext uri="{BB962C8B-B14F-4D97-AF65-F5344CB8AC3E}">
        <p14:creationId xmlns:p14="http://schemas.microsoft.com/office/powerpoint/2010/main" val="1460699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I flight attendant shares tips for a comfortable flight when wearing a  face mask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0709" y="0"/>
            <a:ext cx="8032956" cy="6916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56253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lying TUI from East Midlands Airport: destinations, Covid rules, and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9806" y="599768"/>
            <a:ext cx="9276735" cy="5481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4313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tar Airways สายการบินที่ดีที่สุดในโลก ปี 2022 World's Best Airli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37" y="60385"/>
            <a:ext cx="11970589" cy="673345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tar Airways สายการบินที่ดีที่สุดในโลก ปี 2022 World's Best Airli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37" y="212785"/>
            <a:ext cx="11970589" cy="6733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83492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8"/>
          <p:cNvSpPr/>
          <p:nvPr/>
        </p:nvSpPr>
        <p:spPr>
          <a:xfrm>
            <a:off x="6653048" y="0"/>
            <a:ext cx="5538953" cy="6858000"/>
          </a:xfrm>
          <a:prstGeom prst="rect">
            <a:avLst/>
          </a:prstGeom>
          <a:solidFill>
            <a:srgbClr val="FFF2CC"/>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None/>
            </a:pPr>
            <a:r>
              <a:rPr lang="en-US" sz="3200" b="1">
                <a:solidFill>
                  <a:srgbClr val="FF0000"/>
                </a:solidFill>
                <a:latin typeface="Century Gothic"/>
                <a:ea typeface="Century Gothic"/>
                <a:cs typeface="Century Gothic"/>
                <a:sym typeface="Century Gothic"/>
              </a:rPr>
              <a:t>Tangible</a:t>
            </a:r>
            <a:r>
              <a:rPr lang="en-US" sz="3200">
                <a:solidFill>
                  <a:schemeClr val="dk1"/>
                </a:solidFill>
                <a:latin typeface="Century Gothic"/>
                <a:ea typeface="Century Gothic"/>
                <a:cs typeface="Century Gothic"/>
                <a:sym typeface="Century Gothic"/>
              </a:rPr>
              <a:t> refers to the physical aspects of in-flight services, such as cabin crew’s uniform, passengers’ seats, IFE, passenger cabin environment, meals and beverages, and other facilities in the aircraft. </a:t>
            </a:r>
            <a:endParaRPr sz="3200">
              <a:solidFill>
                <a:schemeClr val="dk1"/>
              </a:solidFill>
              <a:latin typeface="Century Gothic"/>
              <a:ea typeface="Century Gothic"/>
              <a:cs typeface="Century Gothic"/>
              <a:sym typeface="Century Gothic"/>
            </a:endParaRPr>
          </a:p>
        </p:txBody>
      </p:sp>
      <p:pic>
        <p:nvPicPr>
          <p:cNvPr id="217" name="Google Shape;217;p28"/>
          <p:cNvPicPr preferRelativeResize="0"/>
          <p:nvPr/>
        </p:nvPicPr>
        <p:blipFill rotWithShape="1">
          <a:blip r:embed="rId3">
            <a:alphaModFix/>
          </a:blip>
          <a:srcRect/>
          <a:stretch/>
        </p:blipFill>
        <p:spPr>
          <a:xfrm>
            <a:off x="0" y="1100690"/>
            <a:ext cx="6653049" cy="4656619"/>
          </a:xfrm>
          <a:prstGeom prst="rect">
            <a:avLst/>
          </a:prstGeom>
          <a:noFill/>
          <a:ln>
            <a:noFill/>
          </a:ln>
        </p:spPr>
      </p:pic>
      <p:sp>
        <p:nvSpPr>
          <p:cNvPr id="218" name="Google Shape;218;p28"/>
          <p:cNvSpPr/>
          <p:nvPr/>
        </p:nvSpPr>
        <p:spPr>
          <a:xfrm>
            <a:off x="0" y="-1"/>
            <a:ext cx="2866697" cy="1024758"/>
          </a:xfrm>
          <a:prstGeom prst="rect">
            <a:avLst/>
          </a:pr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entury Gothic"/>
                <a:ea typeface="Century Gothic"/>
                <a:cs typeface="Century Gothic"/>
                <a:sym typeface="Century Gothic"/>
              </a:rPr>
              <a:t>T </a:t>
            </a:r>
            <a:r>
              <a:rPr lang="en-US" sz="2800">
                <a:solidFill>
                  <a:schemeClr val="lt1"/>
                </a:solidFill>
                <a:latin typeface="Century Gothic"/>
                <a:ea typeface="Century Gothic"/>
                <a:cs typeface="Century Gothic"/>
                <a:sym typeface="Century Gothic"/>
              </a:rPr>
              <a:t>(Tangibles)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29"/>
          <p:cNvPicPr preferRelativeResize="0"/>
          <p:nvPr/>
        </p:nvPicPr>
        <p:blipFill rotWithShape="1">
          <a:blip r:embed="rId3">
            <a:alphaModFix/>
          </a:blip>
          <a:srcRect/>
          <a:stretch/>
        </p:blipFill>
        <p:spPr>
          <a:xfrm>
            <a:off x="1027307" y="0"/>
            <a:ext cx="11164693" cy="6858000"/>
          </a:xfrm>
          <a:prstGeom prst="rect">
            <a:avLst/>
          </a:prstGeom>
          <a:noFill/>
          <a:ln>
            <a:noFill/>
          </a:ln>
        </p:spPr>
      </p:pic>
      <p:sp>
        <p:nvSpPr>
          <p:cNvPr id="224" name="Google Shape;224;p29"/>
          <p:cNvSpPr/>
          <p:nvPr/>
        </p:nvSpPr>
        <p:spPr>
          <a:xfrm>
            <a:off x="0" y="0"/>
            <a:ext cx="2866697" cy="1024758"/>
          </a:xfrm>
          <a:prstGeom prst="rect">
            <a:avLst/>
          </a:pr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entury Gothic"/>
                <a:ea typeface="Century Gothic"/>
                <a:cs typeface="Century Gothic"/>
                <a:sym typeface="Century Gothic"/>
              </a:rPr>
              <a:t>T </a:t>
            </a:r>
            <a:r>
              <a:rPr lang="en-US" sz="2800">
                <a:solidFill>
                  <a:schemeClr val="lt1"/>
                </a:solidFill>
                <a:latin typeface="Century Gothic"/>
                <a:ea typeface="Century Gothic"/>
                <a:cs typeface="Century Gothic"/>
                <a:sym typeface="Century Gothic"/>
              </a:rPr>
              <a:t>(Tangibles)</a:t>
            </a:r>
            <a:endParaRPr/>
          </a:p>
        </p:txBody>
      </p:sp>
      <p:sp>
        <p:nvSpPr>
          <p:cNvPr id="225" name="Google Shape;225;p29"/>
          <p:cNvSpPr txBox="1"/>
          <p:nvPr/>
        </p:nvSpPr>
        <p:spPr>
          <a:xfrm>
            <a:off x="1027307" y="6362543"/>
            <a:ext cx="609337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https://www.executivetraveller.com/</a:t>
            </a:r>
            <a:endParaRPr/>
          </a:p>
        </p:txBody>
      </p:sp>
      <p:sp>
        <p:nvSpPr>
          <p:cNvPr id="226" name="Google Shape;226;p29"/>
          <p:cNvSpPr txBox="1"/>
          <p:nvPr/>
        </p:nvSpPr>
        <p:spPr>
          <a:xfrm>
            <a:off x="3436883" y="616013"/>
            <a:ext cx="4729655" cy="523220"/>
          </a:xfrm>
          <a:prstGeom prst="rect">
            <a:avLst/>
          </a:prstGeom>
          <a:solidFill>
            <a:schemeClr val="accent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Etihad Residence Suite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0"/>
          <p:cNvSpPr/>
          <p:nvPr/>
        </p:nvSpPr>
        <p:spPr>
          <a:xfrm>
            <a:off x="0" y="0"/>
            <a:ext cx="3149819" cy="1024758"/>
          </a:xfrm>
          <a:prstGeom prst="rect">
            <a:avLst/>
          </a:pr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entury Gothic"/>
                <a:ea typeface="Century Gothic"/>
                <a:cs typeface="Century Gothic"/>
                <a:sym typeface="Century Gothic"/>
              </a:rPr>
              <a:t>T </a:t>
            </a:r>
            <a:r>
              <a:rPr lang="en-US" sz="2800">
                <a:solidFill>
                  <a:schemeClr val="lt1"/>
                </a:solidFill>
                <a:latin typeface="Century Gothic"/>
                <a:ea typeface="Century Gothic"/>
                <a:cs typeface="Century Gothic"/>
                <a:sym typeface="Century Gothic"/>
              </a:rPr>
              <a:t>(Tangibles)</a:t>
            </a:r>
            <a:endParaRPr/>
          </a:p>
        </p:txBody>
      </p:sp>
      <p:pic>
        <p:nvPicPr>
          <p:cNvPr id="232" name="Google Shape;232;p30"/>
          <p:cNvPicPr preferRelativeResize="0"/>
          <p:nvPr/>
        </p:nvPicPr>
        <p:blipFill rotWithShape="1">
          <a:blip r:embed="rId3">
            <a:alphaModFix/>
          </a:blip>
          <a:srcRect/>
          <a:stretch/>
        </p:blipFill>
        <p:spPr>
          <a:xfrm>
            <a:off x="3149819" y="0"/>
            <a:ext cx="9042181" cy="6890766"/>
          </a:xfrm>
          <a:prstGeom prst="rect">
            <a:avLst/>
          </a:prstGeom>
          <a:noFill/>
          <a:ln>
            <a:noFill/>
          </a:ln>
        </p:spPr>
      </p:pic>
      <p:sp>
        <p:nvSpPr>
          <p:cNvPr id="233" name="Google Shape;233;p30"/>
          <p:cNvSpPr txBox="1"/>
          <p:nvPr/>
        </p:nvSpPr>
        <p:spPr>
          <a:xfrm>
            <a:off x="3358055" y="0"/>
            <a:ext cx="3831021" cy="1077218"/>
          </a:xfrm>
          <a:prstGeom prst="rect">
            <a:avLst/>
          </a:prstGeom>
          <a:solidFill>
            <a:schemeClr val="accent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Calibri"/>
                <a:ea typeface="Calibri"/>
                <a:cs typeface="Calibri"/>
                <a:sym typeface="Calibri"/>
              </a:rPr>
              <a:t>Samrab – set of meal</a:t>
            </a:r>
            <a:endParaRPr/>
          </a:p>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1"/>
          <p:cNvSpPr/>
          <p:nvPr/>
        </p:nvSpPr>
        <p:spPr>
          <a:xfrm>
            <a:off x="7047186" y="0"/>
            <a:ext cx="5144815" cy="6858000"/>
          </a:xfrm>
          <a:prstGeom prst="rect">
            <a:avLst/>
          </a:prstGeom>
          <a:solidFill>
            <a:srgbClr val="FFF2CC"/>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None/>
            </a:pPr>
            <a:r>
              <a:rPr lang="en-US" sz="3200" b="1">
                <a:solidFill>
                  <a:srgbClr val="FF0000"/>
                </a:solidFill>
                <a:latin typeface="Century Gothic"/>
                <a:ea typeface="Century Gothic"/>
                <a:cs typeface="Century Gothic"/>
                <a:sym typeface="Century Gothic"/>
              </a:rPr>
              <a:t>Empathy</a:t>
            </a:r>
            <a:r>
              <a:rPr lang="en-US" sz="3200">
                <a:solidFill>
                  <a:schemeClr val="dk1"/>
                </a:solidFill>
                <a:latin typeface="Century Gothic"/>
                <a:ea typeface="Century Gothic"/>
                <a:cs typeface="Century Gothic"/>
                <a:sym typeface="Century Gothic"/>
              </a:rPr>
              <a:t> refers to the cabin crew’s empathic behavior and show this feeling to customers in order to show that they care and are ready to support the customers. </a:t>
            </a:r>
            <a:endParaRPr sz="3200">
              <a:solidFill>
                <a:schemeClr val="dk1"/>
              </a:solidFill>
              <a:latin typeface="Century Gothic"/>
              <a:ea typeface="Century Gothic"/>
              <a:cs typeface="Century Gothic"/>
              <a:sym typeface="Century Gothic"/>
            </a:endParaRPr>
          </a:p>
        </p:txBody>
      </p:sp>
      <p:pic>
        <p:nvPicPr>
          <p:cNvPr id="239" name="Google Shape;239;p31"/>
          <p:cNvPicPr preferRelativeResize="0"/>
          <p:nvPr/>
        </p:nvPicPr>
        <p:blipFill rotWithShape="1">
          <a:blip r:embed="rId3">
            <a:alphaModFix/>
          </a:blip>
          <a:srcRect/>
          <a:stretch/>
        </p:blipFill>
        <p:spPr>
          <a:xfrm>
            <a:off x="0" y="1100690"/>
            <a:ext cx="7047186" cy="4932484"/>
          </a:xfrm>
          <a:prstGeom prst="rect">
            <a:avLst/>
          </a:prstGeom>
          <a:noFill/>
          <a:ln>
            <a:noFill/>
          </a:ln>
        </p:spPr>
      </p:pic>
      <p:sp>
        <p:nvSpPr>
          <p:cNvPr id="240" name="Google Shape;240;p31"/>
          <p:cNvSpPr/>
          <p:nvPr/>
        </p:nvSpPr>
        <p:spPr>
          <a:xfrm>
            <a:off x="0" y="-1"/>
            <a:ext cx="2866697" cy="1024758"/>
          </a:xfrm>
          <a:prstGeom prst="rect">
            <a:avLst/>
          </a:prstGeom>
          <a:solidFill>
            <a:srgbClr val="C55A1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entury Gothic"/>
                <a:ea typeface="Century Gothic"/>
                <a:cs typeface="Century Gothic"/>
                <a:sym typeface="Century Gothic"/>
              </a:rPr>
              <a:t>E </a:t>
            </a:r>
            <a:r>
              <a:rPr lang="en-US" sz="2800">
                <a:solidFill>
                  <a:schemeClr val="lt1"/>
                </a:solidFill>
                <a:latin typeface="Century Gothic"/>
                <a:ea typeface="Century Gothic"/>
                <a:cs typeface="Century Gothic"/>
                <a:sym typeface="Century Gothic"/>
              </a:rPr>
              <a:t>(Empathy)</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15372" y="0"/>
            <a:ext cx="9176628" cy="6858000"/>
          </a:xfrm>
          <a:prstGeom prst="rect">
            <a:avLst/>
          </a:prstGeom>
        </p:spPr>
      </p:pic>
      <p:sp>
        <p:nvSpPr>
          <p:cNvPr id="4" name="Google Shape;253;p33"/>
          <p:cNvSpPr/>
          <p:nvPr/>
        </p:nvSpPr>
        <p:spPr>
          <a:xfrm>
            <a:off x="0" y="1314"/>
            <a:ext cx="3647843" cy="3908534"/>
          </a:xfrm>
          <a:prstGeom prst="rect">
            <a:avLst/>
          </a:prstGeom>
          <a:solidFill>
            <a:srgbClr val="C55A1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dirty="0">
                <a:solidFill>
                  <a:schemeClr val="lt1"/>
                </a:solidFill>
                <a:latin typeface="Century Gothic"/>
                <a:ea typeface="Century Gothic"/>
                <a:cs typeface="Century Gothic"/>
                <a:sym typeface="Century Gothic"/>
              </a:rPr>
              <a:t>E </a:t>
            </a:r>
            <a:r>
              <a:rPr lang="en-US" sz="2800" dirty="0">
                <a:solidFill>
                  <a:schemeClr val="lt1"/>
                </a:solidFill>
                <a:latin typeface="Century Gothic"/>
                <a:ea typeface="Century Gothic"/>
                <a:cs typeface="Century Gothic"/>
                <a:sym typeface="Century Gothic"/>
              </a:rPr>
              <a:t>(Empathy)</a:t>
            </a:r>
            <a:endParaRPr dirty="0"/>
          </a:p>
          <a:p>
            <a:pPr marL="0" marR="0" lvl="0" indent="0" algn="ctr" rtl="0">
              <a:spcBef>
                <a:spcPts val="0"/>
              </a:spcBef>
              <a:spcAft>
                <a:spcPts val="0"/>
              </a:spcAft>
              <a:buNone/>
            </a:pPr>
            <a:endParaRPr sz="2800" dirty="0">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r>
              <a:rPr lang="en-US" sz="2800" dirty="0">
                <a:solidFill>
                  <a:schemeClr val="lt1"/>
                </a:solidFill>
                <a:latin typeface="Century Gothic"/>
                <a:ea typeface="Century Gothic"/>
                <a:cs typeface="Century Gothic"/>
                <a:sym typeface="Century Gothic"/>
              </a:rPr>
              <a:t>extra</a:t>
            </a:r>
            <a:endParaRPr dirty="0"/>
          </a:p>
          <a:p>
            <a:pPr marL="0" marR="0" lvl="0" indent="0" algn="ctr" rtl="0">
              <a:spcBef>
                <a:spcPts val="0"/>
              </a:spcBef>
              <a:spcAft>
                <a:spcPts val="0"/>
              </a:spcAft>
              <a:buNone/>
            </a:pPr>
            <a:endParaRPr sz="2800" dirty="0">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endParaRPr sz="2800" dirty="0">
              <a:solidFill>
                <a:schemeClr val="lt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9223567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p32"/>
          <p:cNvPicPr preferRelativeResize="0"/>
          <p:nvPr/>
        </p:nvPicPr>
        <p:blipFill rotWithShape="1">
          <a:blip r:embed="rId3">
            <a:alphaModFix/>
          </a:blip>
          <a:srcRect/>
          <a:stretch/>
        </p:blipFill>
        <p:spPr>
          <a:xfrm>
            <a:off x="8686800" y="0"/>
            <a:ext cx="3505200" cy="3505200"/>
          </a:xfrm>
          <a:prstGeom prst="rect">
            <a:avLst/>
          </a:prstGeom>
          <a:noFill/>
          <a:ln>
            <a:noFill/>
          </a:ln>
        </p:spPr>
      </p:pic>
      <p:pic>
        <p:nvPicPr>
          <p:cNvPr id="246" name="Google Shape;246;p32"/>
          <p:cNvPicPr preferRelativeResize="0"/>
          <p:nvPr/>
        </p:nvPicPr>
        <p:blipFill rotWithShape="1">
          <a:blip r:embed="rId4">
            <a:alphaModFix/>
          </a:blip>
          <a:srcRect l="41509" t="48856" r="24566" b="29195"/>
          <a:stretch/>
        </p:blipFill>
        <p:spPr>
          <a:xfrm>
            <a:off x="403120" y="2052144"/>
            <a:ext cx="11385759" cy="4143704"/>
          </a:xfrm>
          <a:prstGeom prst="rect">
            <a:avLst/>
          </a:prstGeom>
          <a:noFill/>
          <a:ln>
            <a:noFill/>
          </a:ln>
        </p:spPr>
      </p:pic>
      <p:sp>
        <p:nvSpPr>
          <p:cNvPr id="247" name="Google Shape;247;p32"/>
          <p:cNvSpPr/>
          <p:nvPr/>
        </p:nvSpPr>
        <p:spPr>
          <a:xfrm>
            <a:off x="-47296" y="17080"/>
            <a:ext cx="2866697" cy="1024758"/>
          </a:xfrm>
          <a:prstGeom prst="rect">
            <a:avLst/>
          </a:prstGeom>
          <a:solidFill>
            <a:srgbClr val="C55A1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lt1"/>
                </a:solidFill>
                <a:latin typeface="Century Gothic"/>
                <a:ea typeface="Century Gothic"/>
                <a:cs typeface="Century Gothic"/>
                <a:sym typeface="Century Gothic"/>
              </a:rPr>
              <a:t>E </a:t>
            </a:r>
            <a:r>
              <a:rPr lang="en-US" sz="2800">
                <a:solidFill>
                  <a:schemeClr val="lt1"/>
                </a:solidFill>
                <a:latin typeface="Century Gothic"/>
                <a:ea typeface="Century Gothic"/>
                <a:cs typeface="Century Gothic"/>
                <a:sym typeface="Century Gothic"/>
              </a:rPr>
              <a:t>(Empathy)</a:t>
            </a:r>
            <a:endParaRPr/>
          </a:p>
        </p:txBody>
      </p:sp>
      <p:sp>
        <p:nvSpPr>
          <p:cNvPr id="248" name="Google Shape;248;p32"/>
          <p:cNvSpPr txBox="1"/>
          <p:nvPr/>
        </p:nvSpPr>
        <p:spPr>
          <a:xfrm>
            <a:off x="0" y="6322001"/>
            <a:ext cx="67437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https://www.emirates.com/th/english/experience/review/service/</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4"/>
          <p:cNvSpPr/>
          <p:nvPr/>
        </p:nvSpPr>
        <p:spPr>
          <a:xfrm>
            <a:off x="6731876" y="0"/>
            <a:ext cx="5460125" cy="6858000"/>
          </a:xfrm>
          <a:prstGeom prst="rect">
            <a:avLst/>
          </a:prstGeom>
          <a:solidFill>
            <a:srgbClr val="FFF2CC"/>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None/>
            </a:pPr>
            <a:r>
              <a:rPr lang="en-US" sz="3200" b="1">
                <a:solidFill>
                  <a:srgbClr val="FF0000"/>
                </a:solidFill>
                <a:latin typeface="Century Gothic"/>
                <a:ea typeface="Century Gothic"/>
                <a:cs typeface="Century Gothic"/>
                <a:sym typeface="Century Gothic"/>
              </a:rPr>
              <a:t>Responsiveness</a:t>
            </a:r>
            <a:r>
              <a:rPr lang="en-US" sz="3200">
                <a:solidFill>
                  <a:schemeClr val="dk1"/>
                </a:solidFill>
                <a:latin typeface="Century Gothic"/>
                <a:ea typeface="Century Gothic"/>
                <a:cs typeface="Century Gothic"/>
                <a:sym typeface="Century Gothic"/>
              </a:rPr>
              <a:t> refers to ability and willingness to provide quick and quality service to passengers. The passengers want to receive the services that meet their expectations in a time manner. </a:t>
            </a:r>
            <a:endParaRPr sz="3200">
              <a:solidFill>
                <a:schemeClr val="dk1"/>
              </a:solidFill>
              <a:latin typeface="Century Gothic"/>
              <a:ea typeface="Century Gothic"/>
              <a:cs typeface="Century Gothic"/>
              <a:sym typeface="Century Gothic"/>
            </a:endParaRPr>
          </a:p>
        </p:txBody>
      </p:sp>
      <p:pic>
        <p:nvPicPr>
          <p:cNvPr id="261" name="Google Shape;261;p34"/>
          <p:cNvPicPr preferRelativeResize="0"/>
          <p:nvPr/>
        </p:nvPicPr>
        <p:blipFill rotWithShape="1">
          <a:blip r:embed="rId3">
            <a:alphaModFix/>
          </a:blip>
          <a:srcRect/>
          <a:stretch/>
        </p:blipFill>
        <p:spPr>
          <a:xfrm>
            <a:off x="0" y="1321382"/>
            <a:ext cx="6731876" cy="4711791"/>
          </a:xfrm>
          <a:prstGeom prst="rect">
            <a:avLst/>
          </a:prstGeom>
          <a:noFill/>
          <a:ln>
            <a:noFill/>
          </a:ln>
        </p:spPr>
      </p:pic>
      <p:sp>
        <p:nvSpPr>
          <p:cNvPr id="262" name="Google Shape;262;p34"/>
          <p:cNvSpPr/>
          <p:nvPr/>
        </p:nvSpPr>
        <p:spPr>
          <a:xfrm>
            <a:off x="0" y="0"/>
            <a:ext cx="3639207" cy="1024758"/>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dk1"/>
                </a:solidFill>
                <a:latin typeface="Century Gothic"/>
                <a:ea typeface="Century Gothic"/>
                <a:cs typeface="Century Gothic"/>
                <a:sym typeface="Century Gothic"/>
              </a:rPr>
              <a:t>R </a:t>
            </a:r>
            <a:r>
              <a:rPr lang="en-US" sz="2800">
                <a:solidFill>
                  <a:schemeClr val="dk1"/>
                </a:solidFill>
                <a:latin typeface="Century Gothic"/>
                <a:ea typeface="Century Gothic"/>
                <a:cs typeface="Century Gothic"/>
                <a:sym typeface="Century Gothic"/>
              </a:rPr>
              <a:t>(Responsiveness)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light attendant - Wikipedia"/>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ir Hostess"/>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2"/>
          <a:stretch>
            <a:fillRect/>
          </a:stretch>
        </p:blipFill>
        <p:spPr>
          <a:xfrm>
            <a:off x="2723536" y="2115804"/>
            <a:ext cx="5847735" cy="3274732"/>
          </a:xfrm>
          <a:prstGeom prst="rect">
            <a:avLst/>
          </a:prstGeom>
        </p:spPr>
      </p:pic>
    </p:spTree>
    <p:extLst>
      <p:ext uri="{BB962C8B-B14F-4D97-AF65-F5344CB8AC3E}">
        <p14:creationId xmlns:p14="http://schemas.microsoft.com/office/powerpoint/2010/main" val="7627644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37"/>
          <p:cNvSpPr/>
          <p:nvPr/>
        </p:nvSpPr>
        <p:spPr>
          <a:xfrm>
            <a:off x="5486400" y="0"/>
            <a:ext cx="6705600" cy="6858000"/>
          </a:xfrm>
          <a:prstGeom prst="rect">
            <a:avLst/>
          </a:prstGeom>
          <a:solidFill>
            <a:srgbClr val="FFF2CC"/>
          </a:solidFill>
          <a:ln>
            <a:noFill/>
          </a:ln>
        </p:spPr>
        <p:txBody>
          <a:bodyPr spcFirstLastPara="1" wrap="square" lIns="91425" tIns="45700" rIns="91425" bIns="45700" anchor="ctr" anchorCtr="0">
            <a:noAutofit/>
          </a:bodyPr>
          <a:lstStyle/>
          <a:p>
            <a:pPr marL="457200" marR="0" lvl="0" indent="-254000" algn="l" rtl="0">
              <a:lnSpc>
                <a:spcPct val="115000"/>
              </a:lnSpc>
              <a:spcBef>
                <a:spcPts val="0"/>
              </a:spcBef>
              <a:spcAft>
                <a:spcPts val="0"/>
              </a:spcAft>
              <a:buClr>
                <a:schemeClr val="dk1"/>
              </a:buClr>
              <a:buSzPts val="3200"/>
              <a:buFont typeface="Noto Sans Symbols"/>
              <a:buNone/>
            </a:pPr>
            <a:endParaRPr sz="3200">
              <a:solidFill>
                <a:schemeClr val="dk1"/>
              </a:solidFill>
              <a:latin typeface="Century Gothic"/>
              <a:ea typeface="Century Gothic"/>
              <a:cs typeface="Century Gothic"/>
              <a:sym typeface="Century Gothic"/>
            </a:endParaRPr>
          </a:p>
          <a:p>
            <a:pPr marL="914400" marR="0" lvl="1" indent="-457200" algn="l" rtl="0">
              <a:lnSpc>
                <a:spcPct val="115000"/>
              </a:lnSpc>
              <a:spcBef>
                <a:spcPts val="1000"/>
              </a:spcBef>
              <a:spcAft>
                <a:spcPts val="0"/>
              </a:spcAft>
              <a:buClr>
                <a:schemeClr val="dk1"/>
              </a:buClr>
              <a:buSzPts val="3200"/>
              <a:buFont typeface="Noto Sans Symbols"/>
              <a:buChar char="⮚"/>
            </a:pPr>
            <a:r>
              <a:rPr lang="en-US" sz="3200" b="0" i="0" u="none" strike="noStrike" cap="none">
                <a:solidFill>
                  <a:schemeClr val="dk1"/>
                </a:solidFill>
                <a:latin typeface="Century Gothic"/>
                <a:ea typeface="Century Gothic"/>
                <a:cs typeface="Century Gothic"/>
                <a:sym typeface="Century Gothic"/>
              </a:rPr>
              <a:t>1. Product Knowledge</a:t>
            </a:r>
            <a:endParaRPr/>
          </a:p>
          <a:p>
            <a:pPr marL="914400" marR="0" lvl="1" indent="-457200" algn="l" rtl="0">
              <a:lnSpc>
                <a:spcPct val="115000"/>
              </a:lnSpc>
              <a:spcBef>
                <a:spcPts val="1000"/>
              </a:spcBef>
              <a:spcAft>
                <a:spcPts val="0"/>
              </a:spcAft>
              <a:buClr>
                <a:schemeClr val="dk1"/>
              </a:buClr>
              <a:buSzPts val="3200"/>
              <a:buFont typeface="Noto Sans Symbols"/>
              <a:buChar char="⮚"/>
            </a:pPr>
            <a:r>
              <a:rPr lang="en-US" sz="3200" b="0" i="0" u="none" strike="noStrike" cap="none">
                <a:solidFill>
                  <a:schemeClr val="dk1"/>
                </a:solidFill>
                <a:latin typeface="Century Gothic"/>
                <a:ea typeface="Century Gothic"/>
                <a:cs typeface="Century Gothic"/>
                <a:sym typeface="Century Gothic"/>
              </a:rPr>
              <a:t>2. Company Knowledge</a:t>
            </a:r>
            <a:endParaRPr/>
          </a:p>
          <a:p>
            <a:pPr marL="914400" marR="0" lvl="1" indent="-457200" algn="l" rtl="0">
              <a:lnSpc>
                <a:spcPct val="115000"/>
              </a:lnSpc>
              <a:spcBef>
                <a:spcPts val="1000"/>
              </a:spcBef>
              <a:spcAft>
                <a:spcPts val="0"/>
              </a:spcAft>
              <a:buClr>
                <a:schemeClr val="dk1"/>
              </a:buClr>
              <a:buSzPts val="3200"/>
              <a:buFont typeface="Noto Sans Symbols"/>
              <a:buChar char="⮚"/>
            </a:pPr>
            <a:r>
              <a:rPr lang="en-US" sz="3200" b="0" i="0" u="none" strike="noStrike" cap="none">
                <a:solidFill>
                  <a:schemeClr val="dk1"/>
                </a:solidFill>
                <a:latin typeface="Century Gothic"/>
                <a:ea typeface="Century Gothic"/>
                <a:cs typeface="Century Gothic"/>
                <a:sym typeface="Century Gothic"/>
              </a:rPr>
              <a:t>3. Communication Skills</a:t>
            </a:r>
            <a:endParaRPr/>
          </a:p>
          <a:p>
            <a:pPr marL="914400" marR="0" lvl="1" indent="-457200" algn="l" rtl="0">
              <a:lnSpc>
                <a:spcPct val="115000"/>
              </a:lnSpc>
              <a:spcBef>
                <a:spcPts val="1000"/>
              </a:spcBef>
              <a:spcAft>
                <a:spcPts val="0"/>
              </a:spcAft>
              <a:buClr>
                <a:schemeClr val="dk1"/>
              </a:buClr>
              <a:buSzPts val="3200"/>
              <a:buFont typeface="Noto Sans Symbols"/>
              <a:buChar char="⮚"/>
            </a:pPr>
            <a:r>
              <a:rPr lang="en-US" sz="3200" b="0" i="0" u="none" strike="noStrike" cap="none">
                <a:solidFill>
                  <a:schemeClr val="dk1"/>
                </a:solidFill>
                <a:latin typeface="Century Gothic"/>
                <a:ea typeface="Century Gothic"/>
                <a:cs typeface="Century Gothic"/>
                <a:sym typeface="Century Gothic"/>
              </a:rPr>
              <a:t>4. Problem Solving Skills</a:t>
            </a:r>
            <a:endParaRPr/>
          </a:p>
          <a:p>
            <a:pPr marL="914400" marR="0" lvl="1" indent="-457200" algn="l" rtl="0">
              <a:lnSpc>
                <a:spcPct val="115000"/>
              </a:lnSpc>
              <a:spcBef>
                <a:spcPts val="1000"/>
              </a:spcBef>
              <a:spcAft>
                <a:spcPts val="0"/>
              </a:spcAft>
              <a:buClr>
                <a:schemeClr val="dk1"/>
              </a:buClr>
              <a:buSzPts val="3200"/>
              <a:buFont typeface="Noto Sans Symbols"/>
              <a:buChar char="⮚"/>
            </a:pPr>
            <a:r>
              <a:rPr lang="en-US" sz="3200" b="0" i="0" u="none" strike="noStrike" cap="none">
                <a:solidFill>
                  <a:schemeClr val="dk1"/>
                </a:solidFill>
                <a:latin typeface="Century Gothic"/>
                <a:ea typeface="Century Gothic"/>
                <a:cs typeface="Century Gothic"/>
                <a:sym typeface="Century Gothic"/>
              </a:rPr>
              <a:t>5. Growth Mindset</a:t>
            </a:r>
            <a:endParaRPr/>
          </a:p>
          <a:p>
            <a:pPr marL="914400" marR="0" lvl="1" indent="-254000" algn="l" rtl="0">
              <a:lnSpc>
                <a:spcPct val="115000"/>
              </a:lnSpc>
              <a:spcBef>
                <a:spcPts val="1000"/>
              </a:spcBef>
              <a:spcAft>
                <a:spcPts val="0"/>
              </a:spcAft>
              <a:buClr>
                <a:schemeClr val="dk1"/>
              </a:buClr>
              <a:buSzPts val="3200"/>
              <a:buFont typeface="Noto Sans Symbols"/>
              <a:buNone/>
            </a:pPr>
            <a:endParaRPr sz="3200" b="0" i="0" u="none" strike="noStrike" cap="none">
              <a:solidFill>
                <a:schemeClr val="dk1"/>
              </a:solidFill>
              <a:latin typeface="Century Gothic"/>
              <a:ea typeface="Century Gothic"/>
              <a:cs typeface="Century Gothic"/>
              <a:sym typeface="Century Gothic"/>
            </a:endParaRPr>
          </a:p>
          <a:p>
            <a:pPr marL="914400" marR="0" lvl="1" indent="-457200" algn="l" rtl="0">
              <a:lnSpc>
                <a:spcPct val="115000"/>
              </a:lnSpc>
              <a:spcBef>
                <a:spcPts val="1000"/>
              </a:spcBef>
              <a:spcAft>
                <a:spcPts val="0"/>
              </a:spcAft>
              <a:buClr>
                <a:schemeClr val="dk1"/>
              </a:buClr>
              <a:buSzPts val="3200"/>
              <a:buFont typeface="Noto Sans Symbols"/>
              <a:buChar char="⮚"/>
            </a:pPr>
            <a:r>
              <a:rPr lang="en-US" sz="3200" b="0" i="0" u="none" strike="noStrike" cap="none">
                <a:solidFill>
                  <a:schemeClr val="dk1"/>
                </a:solidFill>
                <a:latin typeface="Century Gothic"/>
                <a:ea typeface="Century Gothic"/>
                <a:cs typeface="Century Gothic"/>
                <a:sym typeface="Century Gothic"/>
              </a:rPr>
              <a:t>Tell me about……..</a:t>
            </a:r>
            <a:endParaRPr/>
          </a:p>
        </p:txBody>
      </p:sp>
      <p:sp>
        <p:nvSpPr>
          <p:cNvPr id="282" name="Google Shape;282;p37"/>
          <p:cNvSpPr txBox="1"/>
          <p:nvPr/>
        </p:nvSpPr>
        <p:spPr>
          <a:xfrm>
            <a:off x="5297214" y="0"/>
            <a:ext cx="6894786" cy="1200329"/>
          </a:xfrm>
          <a:prstGeom prst="rect">
            <a:avLst/>
          </a:prstGeom>
          <a:solidFill>
            <a:srgbClr val="FFD966"/>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rgbClr val="263238"/>
                </a:solidFill>
                <a:latin typeface="Century Gothic"/>
                <a:ea typeface="Century Gothic"/>
                <a:cs typeface="Century Gothic"/>
                <a:sym typeface="Century Gothic"/>
              </a:rPr>
              <a:t>Customer Service Competency, ability</a:t>
            </a:r>
            <a:endParaRPr sz="3600" b="0" i="0">
              <a:solidFill>
                <a:srgbClr val="263238"/>
              </a:solidFill>
              <a:latin typeface="Century Gothic"/>
              <a:ea typeface="Century Gothic"/>
              <a:cs typeface="Century Gothic"/>
              <a:sym typeface="Century Gothic"/>
            </a:endParaRPr>
          </a:p>
        </p:txBody>
      </p:sp>
      <p:pic>
        <p:nvPicPr>
          <p:cNvPr id="283" name="Google Shape;283;p37"/>
          <p:cNvPicPr preferRelativeResize="0"/>
          <p:nvPr/>
        </p:nvPicPr>
        <p:blipFill rotWithShape="1">
          <a:blip r:embed="rId3">
            <a:alphaModFix/>
          </a:blip>
          <a:srcRect/>
          <a:stretch/>
        </p:blipFill>
        <p:spPr>
          <a:xfrm>
            <a:off x="0" y="0"/>
            <a:ext cx="5486400" cy="6858000"/>
          </a:xfrm>
          <a:prstGeom prst="rect">
            <a:avLst/>
          </a:prstGeom>
          <a:noFill/>
          <a:ln>
            <a:noFill/>
          </a:ln>
        </p:spPr>
      </p:pic>
      <p:sp>
        <p:nvSpPr>
          <p:cNvPr id="284" name="Google Shape;284;p37"/>
          <p:cNvSpPr txBox="1"/>
          <p:nvPr/>
        </p:nvSpPr>
        <p:spPr>
          <a:xfrm>
            <a:off x="0" y="6318610"/>
            <a:ext cx="610913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https://www.paddleyourownkanoo.com/</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graphicFrame>
        <p:nvGraphicFramePr>
          <p:cNvPr id="289" name="Google Shape;289;p38"/>
          <p:cNvGraphicFramePr/>
          <p:nvPr/>
        </p:nvGraphicFramePr>
        <p:xfrm>
          <a:off x="0" y="1571004"/>
          <a:ext cx="12192000" cy="4023380"/>
        </p:xfrm>
        <a:graphic>
          <a:graphicData uri="http://schemas.openxmlformats.org/drawingml/2006/table">
            <a:tbl>
              <a:tblPr firstRow="1" bandRow="1">
                <a:noFill/>
                <a:tableStyleId>{10C5AC0A-E1C7-46A3-8658-BFD7210F695C}</a:tableStyleId>
              </a:tblPr>
              <a:tblGrid>
                <a:gridCol w="3326525"/>
                <a:gridCol w="3373825"/>
                <a:gridCol w="5491650"/>
              </a:tblGrid>
              <a:tr h="762300">
                <a:tc>
                  <a:txBody>
                    <a:bodyPr/>
                    <a:lstStyle/>
                    <a:p>
                      <a:pPr marL="0" marR="0" lvl="0" indent="0" algn="l" rtl="0">
                        <a:spcBef>
                          <a:spcPts val="0"/>
                        </a:spcBef>
                        <a:spcAft>
                          <a:spcPts val="0"/>
                        </a:spcAft>
                        <a:buNone/>
                      </a:pPr>
                      <a:r>
                        <a:rPr lang="en-US" sz="2800">
                          <a:latin typeface="Century Gothic"/>
                          <a:ea typeface="Century Gothic"/>
                          <a:cs typeface="Century Gothic"/>
                          <a:sym typeface="Century Gothic"/>
                        </a:rPr>
                        <a:t>Passengers require…………….</a:t>
                      </a:r>
                      <a:endParaRPr/>
                    </a:p>
                  </a:txBody>
                  <a:tcPr marL="91450" marR="91450" marT="45725" marB="45725">
                    <a:solidFill>
                      <a:srgbClr val="7F6000"/>
                    </a:solidFill>
                  </a:tcPr>
                </a:tc>
                <a:tc>
                  <a:txBody>
                    <a:bodyPr/>
                    <a:lstStyle/>
                    <a:p>
                      <a:pPr marL="0" marR="0" lvl="0" indent="0" algn="l" rtl="0">
                        <a:spcBef>
                          <a:spcPts val="0"/>
                        </a:spcBef>
                        <a:spcAft>
                          <a:spcPts val="0"/>
                        </a:spcAft>
                        <a:buNone/>
                      </a:pPr>
                      <a:r>
                        <a:rPr lang="en-US" sz="2800">
                          <a:solidFill>
                            <a:srgbClr val="FF0000"/>
                          </a:solidFill>
                          <a:latin typeface="Century Gothic"/>
                          <a:ea typeface="Century Gothic"/>
                          <a:cs typeface="Century Gothic"/>
                          <a:sym typeface="Century Gothic"/>
                        </a:rPr>
                        <a:t>Do not respond</a:t>
                      </a:r>
                      <a:r>
                        <a:rPr lang="en-US" sz="2800">
                          <a:latin typeface="Century Gothic"/>
                          <a:ea typeface="Century Gothic"/>
                          <a:cs typeface="Century Gothic"/>
                          <a:sym typeface="Century Gothic"/>
                        </a:rPr>
                        <a:t>……………</a:t>
                      </a:r>
                      <a:endParaRPr/>
                    </a:p>
                  </a:txBody>
                  <a:tcPr marL="91450" marR="91450" marT="45725" marB="45725">
                    <a:solidFill>
                      <a:srgbClr val="7F6000"/>
                    </a:solidFill>
                  </a:tcPr>
                </a:tc>
                <a:tc>
                  <a:txBody>
                    <a:bodyPr/>
                    <a:lstStyle/>
                    <a:p>
                      <a:pPr marL="0" marR="0" lvl="0" indent="0" algn="l" rtl="0">
                        <a:spcBef>
                          <a:spcPts val="0"/>
                        </a:spcBef>
                        <a:spcAft>
                          <a:spcPts val="0"/>
                        </a:spcAft>
                        <a:buNone/>
                      </a:pPr>
                      <a:r>
                        <a:rPr lang="en-US" sz="2800">
                          <a:latin typeface="Century Gothic"/>
                          <a:ea typeface="Century Gothic"/>
                          <a:cs typeface="Century Gothic"/>
                          <a:sym typeface="Century Gothic"/>
                        </a:rPr>
                        <a:t>Do respond</a:t>
                      </a:r>
                      <a:endParaRPr/>
                    </a:p>
                  </a:txBody>
                  <a:tcPr marL="91450" marR="91450" marT="45725" marB="45725">
                    <a:solidFill>
                      <a:srgbClr val="7F6000"/>
                    </a:solidFill>
                  </a:tcPr>
                </a:tc>
              </a:tr>
              <a:tr h="1697575">
                <a:tc>
                  <a:txBody>
                    <a:bodyPr/>
                    <a:lstStyle/>
                    <a:p>
                      <a:pPr marL="0" marR="0" lvl="0" indent="0" algn="l" rtl="0">
                        <a:spcBef>
                          <a:spcPts val="0"/>
                        </a:spcBef>
                        <a:spcAft>
                          <a:spcPts val="0"/>
                        </a:spcAft>
                        <a:buNone/>
                      </a:pPr>
                      <a:r>
                        <a:rPr lang="en-US" sz="2800">
                          <a:solidFill>
                            <a:schemeClr val="dk1"/>
                          </a:solidFill>
                          <a:latin typeface="Century Gothic"/>
                          <a:ea typeface="Century Gothic"/>
                          <a:cs typeface="Century Gothic"/>
                          <a:sym typeface="Century Gothic"/>
                        </a:rPr>
                        <a:t>Why the flight delays? I have a connecting flight to Melbourne. Can you make sure that I won’t miss that flight?</a:t>
                      </a:r>
                      <a:endParaRPr sz="2800">
                        <a:latin typeface="Century Gothic"/>
                        <a:ea typeface="Century Gothic"/>
                        <a:cs typeface="Century Gothic"/>
                        <a:sym typeface="Century Gothic"/>
                      </a:endParaRPr>
                    </a:p>
                  </a:txBody>
                  <a:tcPr marL="91450" marR="91450" marT="45725" marB="45725">
                    <a:solidFill>
                      <a:srgbClr val="FFF2CC"/>
                    </a:solidFill>
                  </a:tcPr>
                </a:tc>
                <a:tc>
                  <a:txBody>
                    <a:bodyPr/>
                    <a:lstStyle/>
                    <a:p>
                      <a:pPr marL="0" marR="0" lvl="0" indent="0" algn="l" rtl="0">
                        <a:spcBef>
                          <a:spcPts val="0"/>
                        </a:spcBef>
                        <a:spcAft>
                          <a:spcPts val="0"/>
                        </a:spcAft>
                        <a:buNone/>
                      </a:pPr>
                      <a:r>
                        <a:rPr lang="en-US" sz="2800">
                          <a:solidFill>
                            <a:schemeClr val="dk1"/>
                          </a:solidFill>
                          <a:latin typeface="Century Gothic"/>
                          <a:ea typeface="Century Gothic"/>
                          <a:cs typeface="Century Gothic"/>
                          <a:sym typeface="Century Gothic"/>
                        </a:rPr>
                        <a:t>I don’t know. I have no idea.</a:t>
                      </a:r>
                      <a:endParaRPr sz="2800">
                        <a:latin typeface="Century Gothic"/>
                        <a:ea typeface="Century Gothic"/>
                        <a:cs typeface="Century Gothic"/>
                        <a:sym typeface="Century Gothic"/>
                      </a:endParaRPr>
                    </a:p>
                  </a:txBody>
                  <a:tcPr marL="91450" marR="91450" marT="45725" marB="45725">
                    <a:solidFill>
                      <a:srgbClr val="FEE599"/>
                    </a:solidFill>
                  </a:tcPr>
                </a:tc>
                <a:tc>
                  <a:txBody>
                    <a:bodyPr/>
                    <a:lstStyle/>
                    <a:p>
                      <a:pPr marL="0" marR="0" lvl="0" indent="0" algn="l" rtl="0">
                        <a:spcBef>
                          <a:spcPts val="0"/>
                        </a:spcBef>
                        <a:spcAft>
                          <a:spcPts val="0"/>
                        </a:spcAft>
                        <a:buNone/>
                      </a:pPr>
                      <a:r>
                        <a:rPr lang="en-US" sz="2800">
                          <a:solidFill>
                            <a:schemeClr val="dk1"/>
                          </a:solidFill>
                          <a:latin typeface="Century Gothic"/>
                          <a:ea typeface="Century Gothic"/>
                          <a:cs typeface="Century Gothic"/>
                          <a:sym typeface="Century Gothic"/>
                        </a:rPr>
                        <a:t>I apologize for the delay. </a:t>
                      </a:r>
                      <a:endParaRPr/>
                    </a:p>
                    <a:p>
                      <a:pPr marL="0" marR="0" lvl="0" indent="0" algn="l" rtl="0">
                        <a:spcBef>
                          <a:spcPts val="0"/>
                        </a:spcBef>
                        <a:spcAft>
                          <a:spcPts val="0"/>
                        </a:spcAft>
                        <a:buNone/>
                      </a:pPr>
                      <a:r>
                        <a:rPr lang="en-US" sz="2800">
                          <a:solidFill>
                            <a:schemeClr val="dk1"/>
                          </a:solidFill>
                          <a:latin typeface="Century Gothic"/>
                          <a:ea typeface="Century Gothic"/>
                          <a:cs typeface="Century Gothic"/>
                          <a:sym typeface="Century Gothic"/>
                        </a:rPr>
                        <a:t>Let me inform the ground staff and our Purser that you have a connecting flight to Melbourne. They might be able to find a solution about your connecting flight.</a:t>
                      </a:r>
                      <a:endParaRPr sz="2800">
                        <a:solidFill>
                          <a:schemeClr val="dk1"/>
                        </a:solidFill>
                        <a:latin typeface="Century Gothic"/>
                        <a:ea typeface="Century Gothic"/>
                        <a:cs typeface="Century Gothic"/>
                        <a:sym typeface="Century Gothic"/>
                      </a:endParaRPr>
                    </a:p>
                  </a:txBody>
                  <a:tcPr marL="91450" marR="91450" marT="45725" marB="45725">
                    <a:solidFill>
                      <a:srgbClr val="FFF2CC"/>
                    </a:solidFill>
                  </a:tcPr>
                </a:tc>
              </a:tr>
            </a:tbl>
          </a:graphicData>
        </a:graphic>
      </p:graphicFrame>
      <p:sp>
        <p:nvSpPr>
          <p:cNvPr id="290" name="Google Shape;290;p38"/>
          <p:cNvSpPr/>
          <p:nvPr/>
        </p:nvSpPr>
        <p:spPr>
          <a:xfrm>
            <a:off x="0" y="0"/>
            <a:ext cx="5943600" cy="1024758"/>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dk1"/>
                </a:solidFill>
                <a:latin typeface="Century Gothic"/>
                <a:ea typeface="Century Gothic"/>
                <a:cs typeface="Century Gothic"/>
                <a:sym typeface="Century Gothic"/>
              </a:rPr>
              <a:t>1. Product Knowledge</a:t>
            </a:r>
            <a:endParaRPr sz="2800">
              <a:solidFill>
                <a:schemeClr val="dk1"/>
              </a:solidFill>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3" name="Google Shape;103;p15"/>
          <p:cNvSpPr txBox="1"/>
          <p:nvPr/>
        </p:nvSpPr>
        <p:spPr>
          <a:xfrm>
            <a:off x="7303499" y="5272678"/>
            <a:ext cx="4365528" cy="1200329"/>
          </a:xfrm>
          <a:prstGeom prst="rect">
            <a:avLst/>
          </a:prstGeom>
          <a:solidFill>
            <a:srgbClr val="FFD966"/>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dirty="0">
                <a:solidFill>
                  <a:srgbClr val="263238"/>
                </a:solidFill>
                <a:latin typeface="Century Gothic"/>
                <a:ea typeface="Century Gothic"/>
                <a:cs typeface="Century Gothic"/>
                <a:sym typeface="Century Gothic"/>
              </a:rPr>
              <a:t>Qatar Airways</a:t>
            </a:r>
            <a:endParaRPr dirty="0"/>
          </a:p>
          <a:p>
            <a:pPr marL="0" marR="0" lvl="0" indent="0" algn="ctr" rtl="0">
              <a:spcBef>
                <a:spcPts val="0"/>
              </a:spcBef>
              <a:spcAft>
                <a:spcPts val="0"/>
              </a:spcAft>
              <a:buNone/>
            </a:pPr>
            <a:endParaRPr sz="3600" b="0" i="0" dirty="0">
              <a:solidFill>
                <a:srgbClr val="263238"/>
              </a:solidFill>
              <a:latin typeface="Century Gothic"/>
              <a:ea typeface="Century Gothic"/>
              <a:cs typeface="Century Gothic"/>
              <a:sym typeface="Century Gothic"/>
            </a:endParaRPr>
          </a:p>
        </p:txBody>
      </p:sp>
      <p:sp>
        <p:nvSpPr>
          <p:cNvPr id="104" name="Google Shape;104;p15"/>
          <p:cNvSpPr txBox="1"/>
          <p:nvPr/>
        </p:nvSpPr>
        <p:spPr>
          <a:xfrm>
            <a:off x="1412157" y="5258661"/>
            <a:ext cx="3769227" cy="1200329"/>
          </a:xfrm>
          <a:prstGeom prst="rect">
            <a:avLst/>
          </a:prstGeom>
          <a:solidFill>
            <a:srgbClr val="FFF2CC"/>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0" i="0" dirty="0">
                <a:solidFill>
                  <a:srgbClr val="263238"/>
                </a:solidFill>
                <a:latin typeface="Century Gothic"/>
                <a:ea typeface="Century Gothic"/>
                <a:cs typeface="Century Gothic"/>
                <a:sym typeface="Century Gothic"/>
              </a:rPr>
              <a:t>Singapore Air</a:t>
            </a:r>
            <a:r>
              <a:rPr lang="en-US" sz="3600" dirty="0">
                <a:solidFill>
                  <a:srgbClr val="263238"/>
                </a:solidFill>
                <a:latin typeface="Century Gothic"/>
                <a:ea typeface="Century Gothic"/>
                <a:cs typeface="Century Gothic"/>
                <a:sym typeface="Century Gothic"/>
              </a:rPr>
              <a:t>lines</a:t>
            </a:r>
            <a:endParaRPr sz="3600" b="0" i="0" dirty="0">
              <a:solidFill>
                <a:srgbClr val="263238"/>
              </a:solidFill>
              <a:latin typeface="Century Gothic"/>
              <a:ea typeface="Century Gothic"/>
              <a:cs typeface="Century Gothic"/>
              <a:sym typeface="Century Gothic"/>
            </a:endParaRPr>
          </a:p>
        </p:txBody>
      </p:sp>
      <p:sp>
        <p:nvSpPr>
          <p:cNvPr id="106" name="Google Shape;106;p15"/>
          <p:cNvSpPr/>
          <p:nvPr/>
        </p:nvSpPr>
        <p:spPr>
          <a:xfrm>
            <a:off x="108540" y="0"/>
            <a:ext cx="1135877" cy="1072055"/>
          </a:xfrm>
          <a:prstGeom prst="ellipse">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dk1"/>
                </a:solidFill>
                <a:latin typeface="Century Gothic"/>
                <a:ea typeface="Century Gothic"/>
                <a:cs typeface="Century Gothic"/>
                <a:sym typeface="Century Gothic"/>
              </a:rPr>
              <a:t>1</a:t>
            </a:r>
            <a:endParaRPr/>
          </a:p>
        </p:txBody>
      </p:sp>
      <p:pic>
        <p:nvPicPr>
          <p:cNvPr id="13" name="Google Shape;102;p15"/>
          <p:cNvPicPr preferRelativeResize="0"/>
          <p:nvPr/>
        </p:nvPicPr>
        <p:blipFill rotWithShape="1">
          <a:blip r:embed="rId3">
            <a:alphaModFix/>
          </a:blip>
          <a:srcRect/>
          <a:stretch/>
        </p:blipFill>
        <p:spPr>
          <a:xfrm>
            <a:off x="1157119" y="42763"/>
            <a:ext cx="3769227" cy="4919651"/>
          </a:xfrm>
          <a:prstGeom prst="rect">
            <a:avLst/>
          </a:prstGeom>
          <a:noFill/>
          <a:ln>
            <a:noFill/>
          </a:ln>
        </p:spPr>
      </p:pic>
      <p:sp>
        <p:nvSpPr>
          <p:cNvPr id="14" name="Google Shape;107;p15"/>
          <p:cNvSpPr/>
          <p:nvPr/>
        </p:nvSpPr>
        <p:spPr>
          <a:xfrm>
            <a:off x="5625028" y="133928"/>
            <a:ext cx="1135877" cy="1072055"/>
          </a:xfrm>
          <a:prstGeom prst="ellipse">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dk1"/>
                </a:solidFill>
                <a:latin typeface="Century Gothic"/>
                <a:ea typeface="Century Gothic"/>
                <a:cs typeface="Century Gothic"/>
                <a:sym typeface="Century Gothic"/>
              </a:rPr>
              <a:t>2</a:t>
            </a:r>
            <a:endParaRPr/>
          </a:p>
        </p:txBody>
      </p:sp>
      <p:pic>
        <p:nvPicPr>
          <p:cNvPr id="16" name="Picture 15" descr="atar Airways สายการบินที่ดีที่สุดในโลก ปี 2022 World's Best Airlin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4925" y="1299219"/>
            <a:ext cx="5773276" cy="32474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graphicFrame>
        <p:nvGraphicFramePr>
          <p:cNvPr id="295" name="Google Shape;295;p39"/>
          <p:cNvGraphicFramePr/>
          <p:nvPr/>
        </p:nvGraphicFramePr>
        <p:xfrm>
          <a:off x="0" y="1127760"/>
          <a:ext cx="12192000" cy="5730260"/>
        </p:xfrm>
        <a:graphic>
          <a:graphicData uri="http://schemas.openxmlformats.org/drawingml/2006/table">
            <a:tbl>
              <a:tblPr firstRow="1" bandRow="1">
                <a:noFill/>
                <a:tableStyleId>{10C5AC0A-E1C7-46A3-8658-BFD7210F695C}</a:tableStyleId>
              </a:tblPr>
              <a:tblGrid>
                <a:gridCol w="3326525"/>
                <a:gridCol w="3373825"/>
                <a:gridCol w="5491650"/>
              </a:tblGrid>
              <a:tr h="762300">
                <a:tc>
                  <a:txBody>
                    <a:bodyPr/>
                    <a:lstStyle/>
                    <a:p>
                      <a:pPr marL="0" marR="0" lvl="0" indent="0" algn="l" rtl="0">
                        <a:spcBef>
                          <a:spcPts val="0"/>
                        </a:spcBef>
                        <a:spcAft>
                          <a:spcPts val="0"/>
                        </a:spcAft>
                        <a:buNone/>
                      </a:pPr>
                      <a:r>
                        <a:rPr lang="en-US" sz="2800">
                          <a:latin typeface="Century Gothic"/>
                          <a:ea typeface="Century Gothic"/>
                          <a:cs typeface="Century Gothic"/>
                          <a:sym typeface="Century Gothic"/>
                        </a:rPr>
                        <a:t>Passengers require…………….</a:t>
                      </a:r>
                      <a:endParaRPr/>
                    </a:p>
                  </a:txBody>
                  <a:tcPr marL="91450" marR="91450" marT="45725" marB="45725">
                    <a:solidFill>
                      <a:srgbClr val="7F6000"/>
                    </a:solidFill>
                  </a:tcPr>
                </a:tc>
                <a:tc>
                  <a:txBody>
                    <a:bodyPr/>
                    <a:lstStyle/>
                    <a:p>
                      <a:pPr marL="0" marR="0" lvl="0" indent="0" algn="l" rtl="0">
                        <a:spcBef>
                          <a:spcPts val="0"/>
                        </a:spcBef>
                        <a:spcAft>
                          <a:spcPts val="0"/>
                        </a:spcAft>
                        <a:buNone/>
                      </a:pPr>
                      <a:r>
                        <a:rPr lang="en-US" sz="2800">
                          <a:latin typeface="Century Gothic"/>
                          <a:ea typeface="Century Gothic"/>
                          <a:cs typeface="Century Gothic"/>
                          <a:sym typeface="Century Gothic"/>
                        </a:rPr>
                        <a:t>Do not respond……………</a:t>
                      </a:r>
                      <a:endParaRPr/>
                    </a:p>
                  </a:txBody>
                  <a:tcPr marL="91450" marR="91450" marT="45725" marB="45725">
                    <a:solidFill>
                      <a:srgbClr val="7F6000"/>
                    </a:solidFill>
                  </a:tcPr>
                </a:tc>
                <a:tc>
                  <a:txBody>
                    <a:bodyPr/>
                    <a:lstStyle/>
                    <a:p>
                      <a:pPr marL="0" marR="0" lvl="0" indent="0" algn="l" rtl="0">
                        <a:spcBef>
                          <a:spcPts val="0"/>
                        </a:spcBef>
                        <a:spcAft>
                          <a:spcPts val="0"/>
                        </a:spcAft>
                        <a:buNone/>
                      </a:pPr>
                      <a:r>
                        <a:rPr lang="en-US" sz="2800">
                          <a:latin typeface="Century Gothic"/>
                          <a:ea typeface="Century Gothic"/>
                          <a:cs typeface="Century Gothic"/>
                          <a:sym typeface="Century Gothic"/>
                        </a:rPr>
                        <a:t>Do respond</a:t>
                      </a:r>
                      <a:endParaRPr/>
                    </a:p>
                  </a:txBody>
                  <a:tcPr marL="91450" marR="91450" marT="45725" marB="45725">
                    <a:solidFill>
                      <a:srgbClr val="7F6000"/>
                    </a:solidFill>
                  </a:tcPr>
                </a:tc>
              </a:tr>
              <a:tr h="1697575">
                <a:tc>
                  <a:txBody>
                    <a:bodyPr/>
                    <a:lstStyle/>
                    <a:p>
                      <a:pPr marL="0" marR="0" lvl="0" indent="0" algn="l" rtl="0">
                        <a:spcBef>
                          <a:spcPts val="0"/>
                        </a:spcBef>
                        <a:spcAft>
                          <a:spcPts val="0"/>
                        </a:spcAft>
                        <a:buNone/>
                      </a:pPr>
                      <a:r>
                        <a:rPr lang="en-US" sz="2800">
                          <a:solidFill>
                            <a:schemeClr val="dk1"/>
                          </a:solidFill>
                          <a:latin typeface="Century Gothic"/>
                          <a:ea typeface="Century Gothic"/>
                          <a:cs typeface="Century Gothic"/>
                          <a:sym typeface="Century Gothic"/>
                        </a:rPr>
                        <a:t>What is the situation of your airline during COVID-19 pandemic? </a:t>
                      </a:r>
                      <a:endParaRPr sz="2800">
                        <a:solidFill>
                          <a:schemeClr val="dk1"/>
                        </a:solidFill>
                        <a:latin typeface="Century Gothic"/>
                        <a:ea typeface="Century Gothic"/>
                        <a:cs typeface="Century Gothic"/>
                        <a:sym typeface="Century Gothic"/>
                      </a:endParaRPr>
                    </a:p>
                  </a:txBody>
                  <a:tcPr marL="91450" marR="91450" marT="45725" marB="45725">
                    <a:solidFill>
                      <a:srgbClr val="FFF2CC"/>
                    </a:solidFill>
                  </a:tcPr>
                </a:tc>
                <a:tc>
                  <a:txBody>
                    <a:bodyPr/>
                    <a:lstStyle/>
                    <a:p>
                      <a:pPr marL="0" marR="0" lvl="0" indent="0" algn="l" rtl="0">
                        <a:spcBef>
                          <a:spcPts val="0"/>
                        </a:spcBef>
                        <a:spcAft>
                          <a:spcPts val="0"/>
                        </a:spcAft>
                        <a:buNone/>
                      </a:pPr>
                      <a:r>
                        <a:rPr lang="en-US" sz="2800">
                          <a:solidFill>
                            <a:schemeClr val="dk1"/>
                          </a:solidFill>
                          <a:latin typeface="Century Gothic"/>
                          <a:ea typeface="Century Gothic"/>
                          <a:cs typeface="Century Gothic"/>
                          <a:sym typeface="Century Gothic"/>
                        </a:rPr>
                        <a:t>That’s a big trouble. The airline cuts thousands of jobs.</a:t>
                      </a:r>
                      <a:endParaRPr sz="2800">
                        <a:solidFill>
                          <a:schemeClr val="dk1"/>
                        </a:solidFill>
                        <a:latin typeface="Century Gothic"/>
                        <a:ea typeface="Century Gothic"/>
                        <a:cs typeface="Century Gothic"/>
                        <a:sym typeface="Century Gothic"/>
                      </a:endParaRPr>
                    </a:p>
                  </a:txBody>
                  <a:tcPr marL="91450" marR="91450" marT="45725" marB="45725">
                    <a:solidFill>
                      <a:srgbClr val="FEE599"/>
                    </a:solidFill>
                  </a:tcPr>
                </a:tc>
                <a:tc>
                  <a:txBody>
                    <a:bodyPr/>
                    <a:lstStyle/>
                    <a:p>
                      <a:pPr marL="0" marR="0" lvl="0" indent="0" algn="l" rtl="0">
                        <a:spcBef>
                          <a:spcPts val="0"/>
                        </a:spcBef>
                        <a:spcAft>
                          <a:spcPts val="0"/>
                        </a:spcAft>
                        <a:buNone/>
                      </a:pPr>
                      <a:r>
                        <a:rPr lang="en-US" sz="2800">
                          <a:solidFill>
                            <a:schemeClr val="dk1"/>
                          </a:solidFill>
                          <a:latin typeface="Century Gothic"/>
                          <a:ea typeface="Century Gothic"/>
                          <a:cs typeface="Century Gothic"/>
                          <a:sym typeface="Century Gothic"/>
                        </a:rPr>
                        <a:t>I understand that our airline is facing the crisis of the global COVID-19 pandemic like other airlines. The airline offers redundancy payment for employees who decided to leave the company. The airline tries to do the best thing for everyone and tries to save the company in this difficult time. </a:t>
                      </a:r>
                      <a:endParaRPr sz="2800">
                        <a:latin typeface="Century Gothic"/>
                        <a:ea typeface="Century Gothic"/>
                        <a:cs typeface="Century Gothic"/>
                        <a:sym typeface="Century Gothic"/>
                      </a:endParaRPr>
                    </a:p>
                  </a:txBody>
                  <a:tcPr marL="91450" marR="91450" marT="45725" marB="45725">
                    <a:solidFill>
                      <a:srgbClr val="FFF2CC"/>
                    </a:solidFill>
                  </a:tcPr>
                </a:tc>
              </a:tr>
            </a:tbl>
          </a:graphicData>
        </a:graphic>
      </p:graphicFrame>
      <p:sp>
        <p:nvSpPr>
          <p:cNvPr id="296" name="Google Shape;296;p39"/>
          <p:cNvSpPr/>
          <p:nvPr/>
        </p:nvSpPr>
        <p:spPr>
          <a:xfrm>
            <a:off x="-1" y="0"/>
            <a:ext cx="6511159" cy="1024758"/>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dk1"/>
                </a:solidFill>
                <a:latin typeface="Century Gothic"/>
                <a:ea typeface="Century Gothic"/>
                <a:cs typeface="Century Gothic"/>
                <a:sym typeface="Century Gothic"/>
              </a:rPr>
              <a:t>2. Company Knowledge</a:t>
            </a:r>
            <a:endParaRPr sz="2800">
              <a:solidFill>
                <a:schemeClr val="dk1"/>
              </a:solidFill>
              <a:latin typeface="Century Gothic"/>
              <a:ea typeface="Century Gothic"/>
              <a:cs typeface="Century Gothic"/>
              <a:sym typeface="Century Gothic"/>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graphicFrame>
        <p:nvGraphicFramePr>
          <p:cNvPr id="301" name="Google Shape;301;p40"/>
          <p:cNvGraphicFramePr/>
          <p:nvPr/>
        </p:nvGraphicFramePr>
        <p:xfrm>
          <a:off x="0" y="1630680"/>
          <a:ext cx="12192000" cy="3596660"/>
        </p:xfrm>
        <a:graphic>
          <a:graphicData uri="http://schemas.openxmlformats.org/drawingml/2006/table">
            <a:tbl>
              <a:tblPr firstRow="1" bandRow="1">
                <a:noFill/>
                <a:tableStyleId>{10C5AC0A-E1C7-46A3-8658-BFD7210F695C}</a:tableStyleId>
              </a:tblPr>
              <a:tblGrid>
                <a:gridCol w="3326525"/>
                <a:gridCol w="3373825"/>
                <a:gridCol w="5491650"/>
              </a:tblGrid>
              <a:tr h="762300">
                <a:tc>
                  <a:txBody>
                    <a:bodyPr/>
                    <a:lstStyle/>
                    <a:p>
                      <a:pPr marL="0" marR="0" lvl="0" indent="0" algn="l" rtl="0">
                        <a:spcBef>
                          <a:spcPts val="0"/>
                        </a:spcBef>
                        <a:spcAft>
                          <a:spcPts val="0"/>
                        </a:spcAft>
                        <a:buNone/>
                      </a:pPr>
                      <a:r>
                        <a:rPr lang="en-US" sz="2800">
                          <a:latin typeface="Century Gothic"/>
                          <a:ea typeface="Century Gothic"/>
                          <a:cs typeface="Century Gothic"/>
                          <a:sym typeface="Century Gothic"/>
                        </a:rPr>
                        <a:t>Passengers require…………….</a:t>
                      </a:r>
                      <a:endParaRPr/>
                    </a:p>
                  </a:txBody>
                  <a:tcPr marL="91450" marR="91450" marT="45725" marB="45725">
                    <a:solidFill>
                      <a:srgbClr val="7F6000"/>
                    </a:solidFill>
                  </a:tcPr>
                </a:tc>
                <a:tc>
                  <a:txBody>
                    <a:bodyPr/>
                    <a:lstStyle/>
                    <a:p>
                      <a:pPr marL="0" marR="0" lvl="0" indent="0" algn="l" rtl="0">
                        <a:spcBef>
                          <a:spcPts val="0"/>
                        </a:spcBef>
                        <a:spcAft>
                          <a:spcPts val="0"/>
                        </a:spcAft>
                        <a:buNone/>
                      </a:pPr>
                      <a:r>
                        <a:rPr lang="en-US" sz="2800">
                          <a:solidFill>
                            <a:schemeClr val="lt1"/>
                          </a:solidFill>
                          <a:latin typeface="Century Gothic"/>
                          <a:ea typeface="Century Gothic"/>
                          <a:cs typeface="Century Gothic"/>
                          <a:sym typeface="Century Gothic"/>
                        </a:rPr>
                        <a:t>Do not respond……………</a:t>
                      </a:r>
                      <a:endParaRPr/>
                    </a:p>
                  </a:txBody>
                  <a:tcPr marL="91450" marR="91450" marT="45725" marB="45725">
                    <a:solidFill>
                      <a:srgbClr val="7F6000"/>
                    </a:solidFill>
                  </a:tcPr>
                </a:tc>
                <a:tc>
                  <a:txBody>
                    <a:bodyPr/>
                    <a:lstStyle/>
                    <a:p>
                      <a:pPr marL="0" marR="0" lvl="0" indent="0" algn="l" rtl="0">
                        <a:spcBef>
                          <a:spcPts val="0"/>
                        </a:spcBef>
                        <a:spcAft>
                          <a:spcPts val="0"/>
                        </a:spcAft>
                        <a:buNone/>
                      </a:pPr>
                      <a:r>
                        <a:rPr lang="en-US" sz="2800">
                          <a:latin typeface="Century Gothic"/>
                          <a:ea typeface="Century Gothic"/>
                          <a:cs typeface="Century Gothic"/>
                          <a:sym typeface="Century Gothic"/>
                        </a:rPr>
                        <a:t>Do respond</a:t>
                      </a:r>
                      <a:endParaRPr/>
                    </a:p>
                  </a:txBody>
                  <a:tcPr marL="91450" marR="91450" marT="45725" marB="45725">
                    <a:solidFill>
                      <a:srgbClr val="7F6000"/>
                    </a:solidFill>
                  </a:tcPr>
                </a:tc>
              </a:tr>
              <a:tr h="1697575">
                <a:tc>
                  <a:txBody>
                    <a:bodyPr/>
                    <a:lstStyle/>
                    <a:p>
                      <a:pPr marL="0" marR="0" lvl="0" indent="0" algn="l" rtl="0">
                        <a:spcBef>
                          <a:spcPts val="0"/>
                        </a:spcBef>
                        <a:spcAft>
                          <a:spcPts val="0"/>
                        </a:spcAft>
                        <a:buNone/>
                      </a:pPr>
                      <a:r>
                        <a:rPr lang="en-US" sz="2800">
                          <a:solidFill>
                            <a:schemeClr val="dk1"/>
                          </a:solidFill>
                          <a:latin typeface="Century Gothic"/>
                          <a:ea typeface="Century Gothic"/>
                          <a:cs typeface="Century Gothic"/>
                          <a:sym typeface="Century Gothic"/>
                        </a:rPr>
                        <a:t>Do you have anything for me to eat because I need to take a pill?</a:t>
                      </a:r>
                      <a:endParaRPr sz="2800">
                        <a:latin typeface="Century Gothic"/>
                        <a:ea typeface="Century Gothic"/>
                        <a:cs typeface="Century Gothic"/>
                        <a:sym typeface="Century Gothic"/>
                      </a:endParaRPr>
                    </a:p>
                  </a:txBody>
                  <a:tcPr marL="91450" marR="91450" marT="45725" marB="45725">
                    <a:solidFill>
                      <a:srgbClr val="FFF2CC"/>
                    </a:solidFill>
                  </a:tcPr>
                </a:tc>
                <a:tc>
                  <a:txBody>
                    <a:bodyPr/>
                    <a:lstStyle/>
                    <a:p>
                      <a:pPr marL="0" marR="0" lvl="0" indent="0" algn="l" rtl="0">
                        <a:spcBef>
                          <a:spcPts val="0"/>
                        </a:spcBef>
                        <a:spcAft>
                          <a:spcPts val="0"/>
                        </a:spcAft>
                        <a:buNone/>
                      </a:pPr>
                      <a:r>
                        <a:rPr lang="en-US" sz="2800">
                          <a:solidFill>
                            <a:schemeClr val="dk1"/>
                          </a:solidFill>
                          <a:latin typeface="Century Gothic"/>
                          <a:ea typeface="Century Gothic"/>
                          <a:cs typeface="Century Gothic"/>
                          <a:sym typeface="Century Gothic"/>
                        </a:rPr>
                        <a:t>Please wait until we start the meal service.</a:t>
                      </a:r>
                      <a:endParaRPr sz="2800">
                        <a:solidFill>
                          <a:schemeClr val="dk1"/>
                        </a:solidFill>
                        <a:latin typeface="Century Gothic"/>
                        <a:ea typeface="Century Gothic"/>
                        <a:cs typeface="Century Gothic"/>
                        <a:sym typeface="Century Gothic"/>
                      </a:endParaRPr>
                    </a:p>
                  </a:txBody>
                  <a:tcPr marL="91450" marR="91450" marT="45725" marB="45725">
                    <a:solidFill>
                      <a:srgbClr val="FEE599"/>
                    </a:solidFill>
                  </a:tcPr>
                </a:tc>
                <a:tc>
                  <a:txBody>
                    <a:bodyPr/>
                    <a:lstStyle/>
                    <a:p>
                      <a:pPr marL="0" marR="0" lvl="0" indent="0" algn="l" rtl="0">
                        <a:spcBef>
                          <a:spcPts val="0"/>
                        </a:spcBef>
                        <a:spcAft>
                          <a:spcPts val="0"/>
                        </a:spcAft>
                        <a:buNone/>
                      </a:pPr>
                      <a:r>
                        <a:rPr lang="en-US" sz="2800">
                          <a:solidFill>
                            <a:schemeClr val="dk1"/>
                          </a:solidFill>
                          <a:latin typeface="Century Gothic"/>
                          <a:ea typeface="Century Gothic"/>
                          <a:cs typeface="Century Gothic"/>
                          <a:sym typeface="Century Gothic"/>
                        </a:rPr>
                        <a:t>Certainly. By the way, can I offer you some snacks or sandwiches because our dinner is being warmed in the oven? It takes about 30 minutes to be ready.</a:t>
                      </a:r>
                      <a:endParaRPr sz="2800">
                        <a:latin typeface="Century Gothic"/>
                        <a:ea typeface="Century Gothic"/>
                        <a:cs typeface="Century Gothic"/>
                        <a:sym typeface="Century Gothic"/>
                      </a:endParaRPr>
                    </a:p>
                  </a:txBody>
                  <a:tcPr marL="91450" marR="91450" marT="45725" marB="45725">
                    <a:solidFill>
                      <a:srgbClr val="FFF2CC"/>
                    </a:solidFill>
                  </a:tcPr>
                </a:tc>
              </a:tr>
            </a:tbl>
          </a:graphicData>
        </a:graphic>
      </p:graphicFrame>
      <p:sp>
        <p:nvSpPr>
          <p:cNvPr id="302" name="Google Shape;302;p40"/>
          <p:cNvSpPr/>
          <p:nvPr/>
        </p:nvSpPr>
        <p:spPr>
          <a:xfrm>
            <a:off x="0" y="0"/>
            <a:ext cx="6873766" cy="1024758"/>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dk1"/>
                </a:solidFill>
                <a:latin typeface="Century Gothic"/>
                <a:ea typeface="Century Gothic"/>
                <a:cs typeface="Century Gothic"/>
                <a:sym typeface="Century Gothic"/>
              </a:rPr>
              <a:t>3. Communication Skills</a:t>
            </a:r>
            <a:endParaRPr sz="2800">
              <a:solidFill>
                <a:schemeClr val="dk1"/>
              </a:solidFill>
              <a:latin typeface="Century Gothic"/>
              <a:ea typeface="Century Gothic"/>
              <a:cs typeface="Century Gothic"/>
              <a:sym typeface="Century Gothic"/>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graphicFrame>
        <p:nvGraphicFramePr>
          <p:cNvPr id="307" name="Google Shape;307;p41"/>
          <p:cNvGraphicFramePr/>
          <p:nvPr/>
        </p:nvGraphicFramePr>
        <p:xfrm>
          <a:off x="0" y="1630680"/>
          <a:ext cx="12192000" cy="4023380"/>
        </p:xfrm>
        <a:graphic>
          <a:graphicData uri="http://schemas.openxmlformats.org/drawingml/2006/table">
            <a:tbl>
              <a:tblPr firstRow="1" bandRow="1">
                <a:noFill/>
                <a:tableStyleId>{10C5AC0A-E1C7-46A3-8658-BFD7210F695C}</a:tableStyleId>
              </a:tblPr>
              <a:tblGrid>
                <a:gridCol w="3326525"/>
                <a:gridCol w="3373825"/>
                <a:gridCol w="5491650"/>
              </a:tblGrid>
              <a:tr h="762300">
                <a:tc>
                  <a:txBody>
                    <a:bodyPr/>
                    <a:lstStyle/>
                    <a:p>
                      <a:pPr marL="0" marR="0" lvl="0" indent="0" algn="l" rtl="0">
                        <a:spcBef>
                          <a:spcPts val="0"/>
                        </a:spcBef>
                        <a:spcAft>
                          <a:spcPts val="0"/>
                        </a:spcAft>
                        <a:buNone/>
                      </a:pPr>
                      <a:r>
                        <a:rPr lang="en-US" sz="2800">
                          <a:latin typeface="Century Gothic"/>
                          <a:ea typeface="Century Gothic"/>
                          <a:cs typeface="Century Gothic"/>
                          <a:sym typeface="Century Gothic"/>
                        </a:rPr>
                        <a:t>Passengers require…………….</a:t>
                      </a:r>
                      <a:endParaRPr/>
                    </a:p>
                  </a:txBody>
                  <a:tcPr marL="91450" marR="91450" marT="45725" marB="45725">
                    <a:solidFill>
                      <a:srgbClr val="7F6000"/>
                    </a:solidFill>
                  </a:tcPr>
                </a:tc>
                <a:tc>
                  <a:txBody>
                    <a:bodyPr/>
                    <a:lstStyle/>
                    <a:p>
                      <a:pPr marL="0" marR="0" lvl="0" indent="0" algn="l" rtl="0">
                        <a:spcBef>
                          <a:spcPts val="0"/>
                        </a:spcBef>
                        <a:spcAft>
                          <a:spcPts val="0"/>
                        </a:spcAft>
                        <a:buNone/>
                      </a:pPr>
                      <a:r>
                        <a:rPr lang="en-US" sz="2800">
                          <a:latin typeface="Century Gothic"/>
                          <a:ea typeface="Century Gothic"/>
                          <a:cs typeface="Century Gothic"/>
                          <a:sym typeface="Century Gothic"/>
                        </a:rPr>
                        <a:t>Do not respond……………</a:t>
                      </a:r>
                      <a:endParaRPr/>
                    </a:p>
                  </a:txBody>
                  <a:tcPr marL="91450" marR="91450" marT="45725" marB="45725">
                    <a:solidFill>
                      <a:srgbClr val="7F6000"/>
                    </a:solidFill>
                  </a:tcPr>
                </a:tc>
                <a:tc>
                  <a:txBody>
                    <a:bodyPr/>
                    <a:lstStyle/>
                    <a:p>
                      <a:pPr marL="0" marR="0" lvl="0" indent="0" algn="l" rtl="0">
                        <a:spcBef>
                          <a:spcPts val="0"/>
                        </a:spcBef>
                        <a:spcAft>
                          <a:spcPts val="0"/>
                        </a:spcAft>
                        <a:buNone/>
                      </a:pPr>
                      <a:r>
                        <a:rPr lang="en-US" sz="2800">
                          <a:latin typeface="Century Gothic"/>
                          <a:ea typeface="Century Gothic"/>
                          <a:cs typeface="Century Gothic"/>
                          <a:sym typeface="Century Gothic"/>
                        </a:rPr>
                        <a:t>Do respond</a:t>
                      </a:r>
                      <a:endParaRPr/>
                    </a:p>
                  </a:txBody>
                  <a:tcPr marL="91450" marR="91450" marT="45725" marB="45725">
                    <a:solidFill>
                      <a:srgbClr val="7F6000"/>
                    </a:solidFill>
                  </a:tcPr>
                </a:tc>
              </a:tr>
              <a:tr h="1697575">
                <a:tc>
                  <a:txBody>
                    <a:bodyPr/>
                    <a:lstStyle/>
                    <a:p>
                      <a:pPr marL="0" marR="0" lvl="0" indent="0" algn="l" rtl="0">
                        <a:spcBef>
                          <a:spcPts val="0"/>
                        </a:spcBef>
                        <a:spcAft>
                          <a:spcPts val="0"/>
                        </a:spcAft>
                        <a:buNone/>
                      </a:pPr>
                      <a:r>
                        <a:rPr lang="en-US" sz="2800">
                          <a:solidFill>
                            <a:schemeClr val="dk1"/>
                          </a:solidFill>
                          <a:latin typeface="Century Gothic"/>
                          <a:ea typeface="Century Gothic"/>
                          <a:cs typeface="Century Gothic"/>
                          <a:sym typeface="Century Gothic"/>
                        </a:rPr>
                        <a:t>Can I move to sit with my father? We travel together but the ground staff assigned us the separated seat.</a:t>
                      </a:r>
                      <a:endParaRPr sz="2800">
                        <a:latin typeface="Century Gothic"/>
                        <a:ea typeface="Century Gothic"/>
                        <a:cs typeface="Century Gothic"/>
                        <a:sym typeface="Century Gothic"/>
                      </a:endParaRPr>
                    </a:p>
                  </a:txBody>
                  <a:tcPr marL="91450" marR="91450" marT="45725" marB="45725">
                    <a:solidFill>
                      <a:srgbClr val="FFF2CC"/>
                    </a:solidFill>
                  </a:tcPr>
                </a:tc>
                <a:tc>
                  <a:txBody>
                    <a:bodyPr/>
                    <a:lstStyle/>
                    <a:p>
                      <a:pPr marL="0" marR="0" lvl="0" indent="0" algn="l" rtl="0">
                        <a:spcBef>
                          <a:spcPts val="0"/>
                        </a:spcBef>
                        <a:spcAft>
                          <a:spcPts val="0"/>
                        </a:spcAft>
                        <a:buNone/>
                      </a:pPr>
                      <a:r>
                        <a:rPr lang="en-US" sz="2800">
                          <a:solidFill>
                            <a:schemeClr val="dk1"/>
                          </a:solidFill>
                          <a:latin typeface="Century Gothic"/>
                          <a:ea typeface="Century Gothic"/>
                          <a:cs typeface="Century Gothic"/>
                          <a:sym typeface="Century Gothic"/>
                        </a:rPr>
                        <a:t>The flight is full today. It is difficult to do that.</a:t>
                      </a:r>
                      <a:endParaRPr sz="2800">
                        <a:solidFill>
                          <a:schemeClr val="dk1"/>
                        </a:solidFill>
                        <a:latin typeface="Century Gothic"/>
                        <a:ea typeface="Century Gothic"/>
                        <a:cs typeface="Century Gothic"/>
                        <a:sym typeface="Century Gothic"/>
                      </a:endParaRPr>
                    </a:p>
                  </a:txBody>
                  <a:tcPr marL="91450" marR="91450" marT="45725" marB="45725">
                    <a:solidFill>
                      <a:srgbClr val="FEE599"/>
                    </a:solidFill>
                  </a:tcPr>
                </a:tc>
                <a:tc>
                  <a:txBody>
                    <a:bodyPr/>
                    <a:lstStyle/>
                    <a:p>
                      <a:pPr marL="0" marR="0" lvl="0" indent="0" algn="l" rtl="0">
                        <a:spcBef>
                          <a:spcPts val="0"/>
                        </a:spcBef>
                        <a:spcAft>
                          <a:spcPts val="0"/>
                        </a:spcAft>
                        <a:buNone/>
                      </a:pPr>
                      <a:r>
                        <a:rPr lang="en-US" sz="2800">
                          <a:solidFill>
                            <a:schemeClr val="dk1"/>
                          </a:solidFill>
                          <a:latin typeface="Century Gothic"/>
                          <a:ea typeface="Century Gothic"/>
                          <a:cs typeface="Century Gothic"/>
                          <a:sym typeface="Century Gothic"/>
                        </a:rPr>
                        <a:t>Well, let me ask a passenger who sit next to your father to </a:t>
                      </a:r>
                      <a:r>
                        <a:rPr lang="en-US" sz="2800">
                          <a:solidFill>
                            <a:srgbClr val="FF0000"/>
                          </a:solidFill>
                          <a:latin typeface="Century Gothic"/>
                          <a:ea typeface="Century Gothic"/>
                          <a:cs typeface="Century Gothic"/>
                          <a:sym typeface="Century Gothic"/>
                        </a:rPr>
                        <a:t>swap</a:t>
                      </a:r>
                      <a:r>
                        <a:rPr lang="en-US" sz="2800">
                          <a:solidFill>
                            <a:schemeClr val="dk1"/>
                          </a:solidFill>
                          <a:latin typeface="Century Gothic"/>
                          <a:ea typeface="Century Gothic"/>
                          <a:cs typeface="Century Gothic"/>
                          <a:sym typeface="Century Gothic"/>
                        </a:rPr>
                        <a:t> his seat with you. If he doesn’t want to swap the seat, we can ask a gentleman who sit next to you to swap.</a:t>
                      </a:r>
                      <a:endParaRPr sz="2800">
                        <a:latin typeface="Century Gothic"/>
                        <a:ea typeface="Century Gothic"/>
                        <a:cs typeface="Century Gothic"/>
                        <a:sym typeface="Century Gothic"/>
                      </a:endParaRPr>
                    </a:p>
                  </a:txBody>
                  <a:tcPr marL="91450" marR="91450" marT="45725" marB="45725">
                    <a:solidFill>
                      <a:srgbClr val="FFF2CC"/>
                    </a:solidFill>
                  </a:tcPr>
                </a:tc>
              </a:tr>
            </a:tbl>
          </a:graphicData>
        </a:graphic>
      </p:graphicFrame>
      <p:sp>
        <p:nvSpPr>
          <p:cNvPr id="308" name="Google Shape;308;p41"/>
          <p:cNvSpPr/>
          <p:nvPr/>
        </p:nvSpPr>
        <p:spPr>
          <a:xfrm>
            <a:off x="0" y="0"/>
            <a:ext cx="6873766" cy="1024758"/>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dk1"/>
                </a:solidFill>
                <a:latin typeface="Century Gothic"/>
                <a:ea typeface="Century Gothic"/>
                <a:cs typeface="Century Gothic"/>
                <a:sym typeface="Century Gothic"/>
              </a:rPr>
              <a:t>4. Problem Solving Skills</a:t>
            </a:r>
            <a:endParaRPr sz="2800">
              <a:solidFill>
                <a:schemeClr val="dk1"/>
              </a:solidFill>
              <a:latin typeface="Century Gothic"/>
              <a:ea typeface="Century Gothic"/>
              <a:cs typeface="Century Gothic"/>
              <a:sym typeface="Century Gothic"/>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graphicFrame>
        <p:nvGraphicFramePr>
          <p:cNvPr id="313" name="Google Shape;313;p42"/>
          <p:cNvGraphicFramePr/>
          <p:nvPr/>
        </p:nvGraphicFramePr>
        <p:xfrm>
          <a:off x="0" y="1630680"/>
          <a:ext cx="12192000" cy="4450100"/>
        </p:xfrm>
        <a:graphic>
          <a:graphicData uri="http://schemas.openxmlformats.org/drawingml/2006/table">
            <a:tbl>
              <a:tblPr firstRow="1" bandRow="1">
                <a:noFill/>
                <a:tableStyleId>{10C5AC0A-E1C7-46A3-8658-BFD7210F695C}</a:tableStyleId>
              </a:tblPr>
              <a:tblGrid>
                <a:gridCol w="3326525"/>
                <a:gridCol w="3373825"/>
                <a:gridCol w="5491650"/>
              </a:tblGrid>
              <a:tr h="762300">
                <a:tc>
                  <a:txBody>
                    <a:bodyPr/>
                    <a:lstStyle/>
                    <a:p>
                      <a:pPr marL="0" marR="0" lvl="0" indent="0" algn="l" rtl="0">
                        <a:spcBef>
                          <a:spcPts val="0"/>
                        </a:spcBef>
                        <a:spcAft>
                          <a:spcPts val="0"/>
                        </a:spcAft>
                        <a:buNone/>
                      </a:pPr>
                      <a:r>
                        <a:rPr lang="en-US" sz="2800">
                          <a:latin typeface="Century Gothic"/>
                          <a:ea typeface="Century Gothic"/>
                          <a:cs typeface="Century Gothic"/>
                          <a:sym typeface="Century Gothic"/>
                        </a:rPr>
                        <a:t>Passengers require…………….</a:t>
                      </a:r>
                      <a:endParaRPr/>
                    </a:p>
                  </a:txBody>
                  <a:tcPr marL="91450" marR="91450" marT="45725" marB="45725">
                    <a:solidFill>
                      <a:srgbClr val="7F6000"/>
                    </a:solidFill>
                  </a:tcPr>
                </a:tc>
                <a:tc>
                  <a:txBody>
                    <a:bodyPr/>
                    <a:lstStyle/>
                    <a:p>
                      <a:pPr marL="0" marR="0" lvl="0" indent="0" algn="l" rtl="0">
                        <a:spcBef>
                          <a:spcPts val="0"/>
                        </a:spcBef>
                        <a:spcAft>
                          <a:spcPts val="0"/>
                        </a:spcAft>
                        <a:buNone/>
                      </a:pPr>
                      <a:r>
                        <a:rPr lang="en-US" sz="2800">
                          <a:latin typeface="Century Gothic"/>
                          <a:ea typeface="Century Gothic"/>
                          <a:cs typeface="Century Gothic"/>
                          <a:sym typeface="Century Gothic"/>
                        </a:rPr>
                        <a:t>Do not respond……………</a:t>
                      </a:r>
                      <a:endParaRPr/>
                    </a:p>
                  </a:txBody>
                  <a:tcPr marL="91450" marR="91450" marT="45725" marB="45725">
                    <a:solidFill>
                      <a:srgbClr val="7F6000"/>
                    </a:solidFill>
                  </a:tcPr>
                </a:tc>
                <a:tc>
                  <a:txBody>
                    <a:bodyPr/>
                    <a:lstStyle/>
                    <a:p>
                      <a:pPr marL="0" marR="0" lvl="0" indent="0" algn="l" rtl="0">
                        <a:spcBef>
                          <a:spcPts val="0"/>
                        </a:spcBef>
                        <a:spcAft>
                          <a:spcPts val="0"/>
                        </a:spcAft>
                        <a:buNone/>
                      </a:pPr>
                      <a:r>
                        <a:rPr lang="en-US" sz="2800">
                          <a:latin typeface="Century Gothic"/>
                          <a:ea typeface="Century Gothic"/>
                          <a:cs typeface="Century Gothic"/>
                          <a:sym typeface="Century Gothic"/>
                        </a:rPr>
                        <a:t>Do respond</a:t>
                      </a:r>
                      <a:endParaRPr/>
                    </a:p>
                  </a:txBody>
                  <a:tcPr marL="91450" marR="91450" marT="45725" marB="45725">
                    <a:solidFill>
                      <a:srgbClr val="7F6000"/>
                    </a:solidFill>
                  </a:tcPr>
                </a:tc>
              </a:tr>
              <a:tr h="1697575">
                <a:tc>
                  <a:txBody>
                    <a:bodyPr/>
                    <a:lstStyle/>
                    <a:p>
                      <a:pPr marL="0" marR="0" lvl="0" indent="0" algn="l" rtl="0">
                        <a:spcBef>
                          <a:spcPts val="0"/>
                        </a:spcBef>
                        <a:spcAft>
                          <a:spcPts val="0"/>
                        </a:spcAft>
                        <a:buNone/>
                      </a:pPr>
                      <a:r>
                        <a:rPr lang="en-US" sz="2800">
                          <a:solidFill>
                            <a:schemeClr val="dk1"/>
                          </a:solidFill>
                          <a:latin typeface="Century Gothic"/>
                          <a:ea typeface="Century Gothic"/>
                          <a:cs typeface="Century Gothic"/>
                          <a:sym typeface="Century Gothic"/>
                        </a:rPr>
                        <a:t>Why you cannot tell me about the taste of this Cabernet Sauvignon? </a:t>
                      </a:r>
                      <a:endParaRPr sz="2800">
                        <a:latin typeface="Century Gothic"/>
                        <a:ea typeface="Century Gothic"/>
                        <a:cs typeface="Century Gothic"/>
                        <a:sym typeface="Century Gothic"/>
                      </a:endParaRPr>
                    </a:p>
                  </a:txBody>
                  <a:tcPr marL="91450" marR="91450" marT="45725" marB="45725">
                    <a:solidFill>
                      <a:srgbClr val="FFF2CC"/>
                    </a:solidFill>
                  </a:tcPr>
                </a:tc>
                <a:tc>
                  <a:txBody>
                    <a:bodyPr/>
                    <a:lstStyle/>
                    <a:p>
                      <a:pPr marL="0" marR="0" lvl="0" indent="0" algn="l" rtl="0">
                        <a:spcBef>
                          <a:spcPts val="0"/>
                        </a:spcBef>
                        <a:spcAft>
                          <a:spcPts val="0"/>
                        </a:spcAft>
                        <a:buNone/>
                      </a:pPr>
                      <a:r>
                        <a:rPr lang="en-US" sz="2800">
                          <a:solidFill>
                            <a:schemeClr val="dk1"/>
                          </a:solidFill>
                          <a:latin typeface="Century Gothic"/>
                          <a:ea typeface="Century Gothic"/>
                          <a:cs typeface="Century Gothic"/>
                          <a:sym typeface="Century Gothic"/>
                        </a:rPr>
                        <a:t>I don’t drink wine.</a:t>
                      </a:r>
                      <a:endParaRPr sz="2800">
                        <a:latin typeface="Century Gothic"/>
                        <a:ea typeface="Century Gothic"/>
                        <a:cs typeface="Century Gothic"/>
                        <a:sym typeface="Century Gothic"/>
                      </a:endParaRPr>
                    </a:p>
                  </a:txBody>
                  <a:tcPr marL="91450" marR="91450" marT="45725" marB="45725">
                    <a:solidFill>
                      <a:srgbClr val="FEE599"/>
                    </a:solidFill>
                  </a:tcPr>
                </a:tc>
                <a:tc>
                  <a:txBody>
                    <a:bodyPr/>
                    <a:lstStyle/>
                    <a:p>
                      <a:pPr marL="0" marR="0" lvl="0" indent="0" algn="l" rtl="0">
                        <a:spcBef>
                          <a:spcPts val="0"/>
                        </a:spcBef>
                        <a:spcAft>
                          <a:spcPts val="0"/>
                        </a:spcAft>
                        <a:buNone/>
                      </a:pPr>
                      <a:r>
                        <a:rPr lang="en-US" sz="2800">
                          <a:solidFill>
                            <a:schemeClr val="dk1"/>
                          </a:solidFill>
                          <a:latin typeface="Century Gothic"/>
                          <a:ea typeface="Century Gothic"/>
                          <a:cs typeface="Century Gothic"/>
                          <a:sym typeface="Century Gothic"/>
                        </a:rPr>
                        <a:t>Well, this Cabernet Sauvignon is a brand-new product in our Business Class. I will taste it after this flight.</a:t>
                      </a:r>
                      <a:endParaRPr/>
                    </a:p>
                    <a:p>
                      <a:pPr marL="0" marR="0" lvl="0" indent="0" algn="l" rtl="0">
                        <a:spcBef>
                          <a:spcPts val="0"/>
                        </a:spcBef>
                        <a:spcAft>
                          <a:spcPts val="0"/>
                        </a:spcAft>
                        <a:buNone/>
                      </a:pPr>
                      <a:r>
                        <a:rPr lang="en-US" sz="2800">
                          <a:solidFill>
                            <a:schemeClr val="dk1"/>
                          </a:solidFill>
                          <a:latin typeface="Century Gothic"/>
                          <a:ea typeface="Century Gothic"/>
                          <a:cs typeface="Century Gothic"/>
                          <a:sym typeface="Century Gothic"/>
                        </a:rPr>
                        <a:t>By the way, let me tell the information about the wine by using the information from the wine label.</a:t>
                      </a:r>
                      <a:endParaRPr sz="2800">
                        <a:latin typeface="Century Gothic"/>
                        <a:ea typeface="Century Gothic"/>
                        <a:cs typeface="Century Gothic"/>
                        <a:sym typeface="Century Gothic"/>
                      </a:endParaRPr>
                    </a:p>
                  </a:txBody>
                  <a:tcPr marL="91450" marR="91450" marT="45725" marB="45725">
                    <a:solidFill>
                      <a:srgbClr val="FFF2CC"/>
                    </a:solidFill>
                  </a:tcPr>
                </a:tc>
              </a:tr>
            </a:tbl>
          </a:graphicData>
        </a:graphic>
      </p:graphicFrame>
      <p:sp>
        <p:nvSpPr>
          <p:cNvPr id="314" name="Google Shape;314;p42"/>
          <p:cNvSpPr/>
          <p:nvPr/>
        </p:nvSpPr>
        <p:spPr>
          <a:xfrm>
            <a:off x="0" y="0"/>
            <a:ext cx="6873766" cy="1024758"/>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dk1"/>
                </a:solidFill>
                <a:latin typeface="Century Gothic"/>
                <a:ea typeface="Century Gothic"/>
                <a:cs typeface="Century Gothic"/>
                <a:sym typeface="Century Gothic"/>
              </a:rPr>
              <a:t>5. Growth Mindset</a:t>
            </a:r>
            <a:endParaRPr sz="2800">
              <a:solidFill>
                <a:schemeClr val="dk1"/>
              </a:solidFill>
              <a:latin typeface="Century Gothic"/>
              <a:ea typeface="Century Gothic"/>
              <a:cs typeface="Century Gothic"/>
              <a:sym typeface="Century Gothic"/>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19" name="Google Shape;319;p43"/>
          <p:cNvPicPr preferRelativeResize="0"/>
          <p:nvPr/>
        </p:nvPicPr>
        <p:blipFill rotWithShape="1">
          <a:blip r:embed="rId3">
            <a:alphaModFix/>
          </a:blip>
          <a:srcRect l="14626"/>
          <a:stretch/>
        </p:blipFill>
        <p:spPr>
          <a:xfrm>
            <a:off x="0" y="436754"/>
            <a:ext cx="7668160" cy="5984492"/>
          </a:xfrm>
          <a:prstGeom prst="rect">
            <a:avLst/>
          </a:prstGeom>
          <a:noFill/>
          <a:ln>
            <a:noFill/>
          </a:ln>
        </p:spPr>
      </p:pic>
      <p:sp>
        <p:nvSpPr>
          <p:cNvPr id="320" name="Google Shape;320;p43"/>
          <p:cNvSpPr/>
          <p:nvPr/>
        </p:nvSpPr>
        <p:spPr>
          <a:xfrm>
            <a:off x="5943600" y="0"/>
            <a:ext cx="6248400" cy="6858000"/>
          </a:xfrm>
          <a:prstGeom prst="rect">
            <a:avLst/>
          </a:prstGeom>
          <a:solidFill>
            <a:srgbClr val="FFF2CC"/>
          </a:solidFill>
          <a:ln>
            <a:noFill/>
          </a:ln>
        </p:spPr>
        <p:txBody>
          <a:bodyPr spcFirstLastPara="1" wrap="square" lIns="91425" tIns="45700" rIns="91425" bIns="45700" anchor="ctr" anchorCtr="0">
            <a:noAutofit/>
          </a:bodyPr>
          <a:lstStyle/>
          <a:p>
            <a:pPr marL="457200" marR="0" lvl="0" indent="-254000" algn="l" rtl="0">
              <a:lnSpc>
                <a:spcPct val="115000"/>
              </a:lnSpc>
              <a:spcBef>
                <a:spcPts val="0"/>
              </a:spcBef>
              <a:spcAft>
                <a:spcPts val="0"/>
              </a:spcAft>
              <a:buClr>
                <a:schemeClr val="dk1"/>
              </a:buClr>
              <a:buSzPts val="3200"/>
              <a:buFont typeface="Noto Sans Symbols"/>
              <a:buNone/>
            </a:pPr>
            <a:endParaRPr sz="3200">
              <a:solidFill>
                <a:schemeClr val="dk1"/>
              </a:solidFill>
              <a:latin typeface="Century Gothic"/>
              <a:ea typeface="Century Gothic"/>
              <a:cs typeface="Century Gothic"/>
              <a:sym typeface="Century Gothic"/>
            </a:endParaRPr>
          </a:p>
          <a:p>
            <a:pPr marL="914400" marR="0" lvl="1" indent="-254000" algn="l" rtl="0">
              <a:lnSpc>
                <a:spcPct val="115000"/>
              </a:lnSpc>
              <a:spcBef>
                <a:spcPts val="1000"/>
              </a:spcBef>
              <a:spcAft>
                <a:spcPts val="0"/>
              </a:spcAft>
              <a:buClr>
                <a:schemeClr val="dk1"/>
              </a:buClr>
              <a:buSzPts val="3200"/>
              <a:buFont typeface="Noto Sans Symbols"/>
              <a:buNone/>
            </a:pPr>
            <a:endParaRPr sz="3200" b="0" i="0" u="none" strike="noStrike" cap="none">
              <a:solidFill>
                <a:schemeClr val="dk1"/>
              </a:solidFill>
              <a:latin typeface="Century Gothic"/>
              <a:ea typeface="Century Gothic"/>
              <a:cs typeface="Century Gothic"/>
              <a:sym typeface="Century Gothic"/>
            </a:endParaRPr>
          </a:p>
          <a:p>
            <a:pPr marL="914400" marR="0" lvl="1" indent="-457200" algn="l" rtl="0">
              <a:lnSpc>
                <a:spcPct val="115000"/>
              </a:lnSpc>
              <a:spcBef>
                <a:spcPts val="1000"/>
              </a:spcBef>
              <a:spcAft>
                <a:spcPts val="0"/>
              </a:spcAft>
              <a:buClr>
                <a:schemeClr val="dk1"/>
              </a:buClr>
              <a:buSzPts val="3200"/>
              <a:buFont typeface="Noto Sans Symbols"/>
              <a:buChar char="⮚"/>
            </a:pPr>
            <a:r>
              <a:rPr lang="en-US" sz="3200" b="0" i="0" u="none" strike="noStrike" cap="none">
                <a:solidFill>
                  <a:schemeClr val="dk1"/>
                </a:solidFill>
                <a:latin typeface="Century Gothic"/>
                <a:ea typeface="Century Gothic"/>
                <a:cs typeface="Century Gothic"/>
                <a:sym typeface="Century Gothic"/>
              </a:rPr>
              <a:t>1. Verbal communication</a:t>
            </a:r>
            <a:endParaRPr/>
          </a:p>
          <a:p>
            <a:pPr marL="914400" marR="0" lvl="1" indent="-457200" algn="l" rtl="0">
              <a:lnSpc>
                <a:spcPct val="115000"/>
              </a:lnSpc>
              <a:spcBef>
                <a:spcPts val="1000"/>
              </a:spcBef>
              <a:spcAft>
                <a:spcPts val="0"/>
              </a:spcAft>
              <a:buClr>
                <a:schemeClr val="dk1"/>
              </a:buClr>
              <a:buSzPts val="3200"/>
              <a:buFont typeface="Noto Sans Symbols"/>
              <a:buChar char="⮚"/>
            </a:pPr>
            <a:r>
              <a:rPr lang="en-US" sz="3200" b="0" i="0" u="none" strike="noStrike" cap="none">
                <a:solidFill>
                  <a:schemeClr val="dk1"/>
                </a:solidFill>
                <a:latin typeface="Century Gothic"/>
                <a:ea typeface="Century Gothic"/>
                <a:cs typeface="Century Gothic"/>
                <a:sym typeface="Century Gothic"/>
              </a:rPr>
              <a:t>2. Non-verbal communication</a:t>
            </a:r>
            <a:endParaRPr/>
          </a:p>
          <a:p>
            <a:pPr marL="914400" marR="0" lvl="1" indent="-457200" algn="l" rtl="0">
              <a:lnSpc>
                <a:spcPct val="115000"/>
              </a:lnSpc>
              <a:spcBef>
                <a:spcPts val="1000"/>
              </a:spcBef>
              <a:spcAft>
                <a:spcPts val="0"/>
              </a:spcAft>
              <a:buClr>
                <a:schemeClr val="dk1"/>
              </a:buClr>
              <a:buSzPts val="3200"/>
              <a:buFont typeface="Noto Sans Symbols"/>
              <a:buChar char="⮚"/>
            </a:pPr>
            <a:r>
              <a:rPr lang="en-US" sz="3200" b="0" i="0" u="none" strike="noStrike" cap="none">
                <a:solidFill>
                  <a:schemeClr val="dk1"/>
                </a:solidFill>
                <a:latin typeface="Century Gothic"/>
                <a:ea typeface="Century Gothic"/>
                <a:cs typeface="Century Gothic"/>
                <a:sym typeface="Century Gothic"/>
              </a:rPr>
              <a:t>3. Clearly</a:t>
            </a:r>
            <a:endParaRPr/>
          </a:p>
          <a:p>
            <a:pPr marL="914400" marR="0" lvl="1" indent="-457200" algn="l" rtl="0">
              <a:lnSpc>
                <a:spcPct val="115000"/>
              </a:lnSpc>
              <a:spcBef>
                <a:spcPts val="1000"/>
              </a:spcBef>
              <a:spcAft>
                <a:spcPts val="0"/>
              </a:spcAft>
              <a:buClr>
                <a:schemeClr val="dk1"/>
              </a:buClr>
              <a:buSzPts val="3200"/>
              <a:buFont typeface="Noto Sans Symbols"/>
              <a:buChar char="⮚"/>
            </a:pPr>
            <a:r>
              <a:rPr lang="en-US" sz="3200" b="0" i="0" u="none" strike="noStrike" cap="none">
                <a:solidFill>
                  <a:schemeClr val="dk1"/>
                </a:solidFill>
                <a:latin typeface="Century Gothic"/>
                <a:ea typeface="Century Gothic"/>
                <a:cs typeface="Century Gothic"/>
                <a:sym typeface="Century Gothic"/>
              </a:rPr>
              <a:t>4. Effectively</a:t>
            </a:r>
            <a:endParaRPr/>
          </a:p>
          <a:p>
            <a:pPr marL="914400" marR="0" lvl="1" indent="-457200" algn="l" rtl="0">
              <a:lnSpc>
                <a:spcPct val="115000"/>
              </a:lnSpc>
              <a:spcBef>
                <a:spcPts val="1000"/>
              </a:spcBef>
              <a:spcAft>
                <a:spcPts val="0"/>
              </a:spcAft>
              <a:buClr>
                <a:schemeClr val="dk1"/>
              </a:buClr>
              <a:buSzPts val="3200"/>
              <a:buFont typeface="Noto Sans Symbols"/>
              <a:buChar char="⮚"/>
            </a:pPr>
            <a:r>
              <a:rPr lang="en-US" sz="3200" b="0" i="0" u="none" strike="noStrike" cap="none">
                <a:solidFill>
                  <a:schemeClr val="dk1"/>
                </a:solidFill>
                <a:latin typeface="Century Gothic"/>
                <a:ea typeface="Century Gothic"/>
                <a:cs typeface="Century Gothic"/>
                <a:sym typeface="Century Gothic"/>
              </a:rPr>
              <a:t>5. Positively</a:t>
            </a:r>
            <a:endParaRPr/>
          </a:p>
          <a:p>
            <a:pPr marL="914400" marR="0" lvl="1" indent="-457200" algn="l" rtl="0">
              <a:lnSpc>
                <a:spcPct val="115000"/>
              </a:lnSpc>
              <a:spcBef>
                <a:spcPts val="1000"/>
              </a:spcBef>
              <a:spcAft>
                <a:spcPts val="0"/>
              </a:spcAft>
              <a:buClr>
                <a:schemeClr val="dk1"/>
              </a:buClr>
              <a:buSzPts val="3200"/>
              <a:buFont typeface="Noto Sans Symbols"/>
              <a:buChar char="⮚"/>
            </a:pPr>
            <a:r>
              <a:rPr lang="en-US" sz="3200" b="0" i="0" u="none" strike="noStrike" cap="none">
                <a:solidFill>
                  <a:schemeClr val="dk1"/>
                </a:solidFill>
                <a:latin typeface="Century Gothic"/>
                <a:ea typeface="Century Gothic"/>
                <a:cs typeface="Century Gothic"/>
                <a:sym typeface="Century Gothic"/>
              </a:rPr>
              <a:t>6. </a:t>
            </a:r>
            <a:r>
              <a:rPr lang="en-US" sz="3200" b="0" i="0" u="none" strike="noStrike" cap="none">
                <a:solidFill>
                  <a:srgbClr val="FF0000"/>
                </a:solidFill>
                <a:latin typeface="Century Gothic"/>
                <a:ea typeface="Century Gothic"/>
                <a:cs typeface="Century Gothic"/>
                <a:sym typeface="Century Gothic"/>
              </a:rPr>
              <a:t>Use command when giving safety instruction</a:t>
            </a:r>
            <a:endParaRPr/>
          </a:p>
          <a:p>
            <a:pPr marL="457200" marR="0" lvl="1" indent="0" algn="l" rtl="0">
              <a:lnSpc>
                <a:spcPct val="115000"/>
              </a:lnSpc>
              <a:spcBef>
                <a:spcPts val="1000"/>
              </a:spcBef>
              <a:spcAft>
                <a:spcPts val="0"/>
              </a:spcAft>
              <a:buNone/>
            </a:pPr>
            <a:endParaRPr sz="3200" b="0" i="0" u="none" strike="noStrike" cap="none">
              <a:solidFill>
                <a:schemeClr val="dk1"/>
              </a:solidFill>
              <a:latin typeface="Century Gothic"/>
              <a:ea typeface="Century Gothic"/>
              <a:cs typeface="Century Gothic"/>
              <a:sym typeface="Century Gothic"/>
            </a:endParaRPr>
          </a:p>
        </p:txBody>
      </p:sp>
      <p:sp>
        <p:nvSpPr>
          <p:cNvPr id="321" name="Google Shape;321;p43"/>
          <p:cNvSpPr txBox="1"/>
          <p:nvPr/>
        </p:nvSpPr>
        <p:spPr>
          <a:xfrm>
            <a:off x="5943598" y="0"/>
            <a:ext cx="6248401" cy="1200329"/>
          </a:xfrm>
          <a:prstGeom prst="rect">
            <a:avLst/>
          </a:prstGeom>
          <a:solidFill>
            <a:srgbClr val="FFD966"/>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rgbClr val="263238"/>
                </a:solidFill>
                <a:latin typeface="Century Gothic"/>
                <a:ea typeface="Century Gothic"/>
                <a:cs typeface="Century Gothic"/>
                <a:sym typeface="Century Gothic"/>
              </a:rPr>
              <a:t>Customer Service Communication</a:t>
            </a:r>
            <a:endParaRPr sz="3600" b="0" i="0">
              <a:solidFill>
                <a:srgbClr val="263238"/>
              </a:solidFill>
              <a:latin typeface="Century Gothic"/>
              <a:ea typeface="Century Gothic"/>
              <a:cs typeface="Century Gothic"/>
              <a:sym typeface="Century Gothic"/>
            </a:endParaRPr>
          </a:p>
        </p:txBody>
      </p:sp>
      <p:sp>
        <p:nvSpPr>
          <p:cNvPr id="322" name="Google Shape;322;p43"/>
          <p:cNvSpPr txBox="1"/>
          <p:nvPr/>
        </p:nvSpPr>
        <p:spPr>
          <a:xfrm>
            <a:off x="37650" y="6421246"/>
            <a:ext cx="590594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https://www.straitstimes.com/lifestyle/travel/</a:t>
            </a:r>
            <a:endParaRPr/>
          </a:p>
        </p:txBody>
      </p:sp>
      <p:sp>
        <p:nvSpPr>
          <p:cNvPr id="323" name="Google Shape;323;p43"/>
          <p:cNvSpPr txBox="1"/>
          <p:nvPr/>
        </p:nvSpPr>
        <p:spPr>
          <a:xfrm>
            <a:off x="378372" y="189186"/>
            <a:ext cx="5108028" cy="646331"/>
          </a:xfrm>
          <a:prstGeom prst="rect">
            <a:avLst/>
          </a:prstGeom>
          <a:solidFill>
            <a:srgbClr val="E1EFD8"/>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Polite, courteous, gracious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graphicFrame>
        <p:nvGraphicFramePr>
          <p:cNvPr id="328" name="Google Shape;328;p44"/>
          <p:cNvGraphicFramePr/>
          <p:nvPr/>
        </p:nvGraphicFramePr>
        <p:xfrm>
          <a:off x="0" y="1630680"/>
          <a:ext cx="12192000" cy="3069185"/>
        </p:xfrm>
        <a:graphic>
          <a:graphicData uri="http://schemas.openxmlformats.org/drawingml/2006/table">
            <a:tbl>
              <a:tblPr firstRow="1" bandRow="1">
                <a:noFill/>
                <a:tableStyleId>{10C5AC0A-E1C7-46A3-8658-BFD7210F695C}</a:tableStyleId>
              </a:tblPr>
              <a:tblGrid>
                <a:gridCol w="3326525"/>
                <a:gridCol w="4855775"/>
                <a:gridCol w="4009700"/>
              </a:tblGrid>
              <a:tr h="762300">
                <a:tc>
                  <a:txBody>
                    <a:bodyPr/>
                    <a:lstStyle/>
                    <a:p>
                      <a:pPr marL="0" marR="0" lvl="0" indent="0" algn="l" rtl="0">
                        <a:spcBef>
                          <a:spcPts val="0"/>
                        </a:spcBef>
                        <a:spcAft>
                          <a:spcPts val="0"/>
                        </a:spcAft>
                        <a:buNone/>
                      </a:pPr>
                      <a:r>
                        <a:rPr lang="en-US" sz="2800">
                          <a:latin typeface="Century Gothic"/>
                          <a:ea typeface="Century Gothic"/>
                          <a:cs typeface="Century Gothic"/>
                          <a:sym typeface="Century Gothic"/>
                        </a:rPr>
                        <a:t>A passenger doesn’t want to……….</a:t>
                      </a:r>
                      <a:endParaRPr/>
                    </a:p>
                  </a:txBody>
                  <a:tcPr marL="91450" marR="91450" marT="45725" marB="45725">
                    <a:solidFill>
                      <a:srgbClr val="7F6000"/>
                    </a:solidFill>
                  </a:tcPr>
                </a:tc>
                <a:tc>
                  <a:txBody>
                    <a:bodyPr/>
                    <a:lstStyle/>
                    <a:p>
                      <a:pPr marL="0" marR="0" lvl="0" indent="0" algn="l" rtl="0">
                        <a:spcBef>
                          <a:spcPts val="0"/>
                        </a:spcBef>
                        <a:spcAft>
                          <a:spcPts val="0"/>
                        </a:spcAft>
                        <a:buNone/>
                      </a:pPr>
                      <a:r>
                        <a:rPr lang="en-US" sz="2800">
                          <a:latin typeface="Century Gothic"/>
                          <a:ea typeface="Century Gothic"/>
                          <a:cs typeface="Century Gothic"/>
                          <a:sym typeface="Century Gothic"/>
                        </a:rPr>
                        <a:t>Use positive communication</a:t>
                      </a:r>
                      <a:endParaRPr/>
                    </a:p>
                  </a:txBody>
                  <a:tcPr marL="91450" marR="91450" marT="45725" marB="45725">
                    <a:solidFill>
                      <a:srgbClr val="7F6000"/>
                    </a:solidFill>
                  </a:tcPr>
                </a:tc>
                <a:tc>
                  <a:txBody>
                    <a:bodyPr/>
                    <a:lstStyle/>
                    <a:p>
                      <a:pPr marL="0" marR="0" lvl="0" indent="0" algn="l" rtl="0">
                        <a:spcBef>
                          <a:spcPts val="0"/>
                        </a:spcBef>
                        <a:spcAft>
                          <a:spcPts val="0"/>
                        </a:spcAft>
                        <a:buNone/>
                      </a:pPr>
                      <a:r>
                        <a:rPr lang="en-US" sz="2800">
                          <a:latin typeface="Century Gothic"/>
                          <a:ea typeface="Century Gothic"/>
                          <a:cs typeface="Century Gothic"/>
                          <a:sym typeface="Century Gothic"/>
                        </a:rPr>
                        <a:t>Try to avoid using command during services.</a:t>
                      </a:r>
                      <a:endParaRPr/>
                    </a:p>
                  </a:txBody>
                  <a:tcPr marL="91450" marR="91450" marT="45725" marB="45725">
                    <a:solidFill>
                      <a:srgbClr val="7F6000"/>
                    </a:solidFill>
                  </a:tcPr>
                </a:tc>
              </a:tr>
              <a:tr h="1697575">
                <a:tc>
                  <a:txBody>
                    <a:bodyPr/>
                    <a:lstStyle/>
                    <a:p>
                      <a:pPr marL="0" marR="0" lvl="0" indent="0" algn="l" rtl="0">
                        <a:spcBef>
                          <a:spcPts val="0"/>
                        </a:spcBef>
                        <a:spcAft>
                          <a:spcPts val="0"/>
                        </a:spcAft>
                        <a:buNone/>
                      </a:pPr>
                      <a:r>
                        <a:rPr lang="en-US" sz="2800">
                          <a:solidFill>
                            <a:schemeClr val="dk1"/>
                          </a:solidFill>
                          <a:latin typeface="Century Gothic"/>
                          <a:ea typeface="Century Gothic"/>
                          <a:cs typeface="Century Gothic"/>
                          <a:sym typeface="Century Gothic"/>
                        </a:rPr>
                        <a:t>sit down and fasten her seat belt.</a:t>
                      </a:r>
                      <a:endParaRPr sz="2800">
                        <a:latin typeface="Century Gothic"/>
                        <a:ea typeface="Century Gothic"/>
                        <a:cs typeface="Century Gothic"/>
                        <a:sym typeface="Century Gothic"/>
                      </a:endParaRPr>
                    </a:p>
                  </a:txBody>
                  <a:tcPr marL="91450" marR="91450" marT="45725" marB="45725">
                    <a:solidFill>
                      <a:srgbClr val="FFF2CC"/>
                    </a:solidFill>
                  </a:tcPr>
                </a:tc>
                <a:tc>
                  <a:txBody>
                    <a:bodyPr/>
                    <a:lstStyle/>
                    <a:p>
                      <a:pPr marL="0" marR="0" lvl="0" indent="0" algn="l" rtl="0">
                        <a:spcBef>
                          <a:spcPts val="0"/>
                        </a:spcBef>
                        <a:spcAft>
                          <a:spcPts val="0"/>
                        </a:spcAft>
                        <a:buNone/>
                      </a:pPr>
                      <a:r>
                        <a:rPr lang="en-US" sz="2800">
                          <a:solidFill>
                            <a:srgbClr val="FF0000"/>
                          </a:solidFill>
                          <a:latin typeface="Century Gothic"/>
                          <a:ea typeface="Century Gothic"/>
                          <a:cs typeface="Century Gothic"/>
                          <a:sym typeface="Century Gothic"/>
                        </a:rPr>
                        <a:t>Could you please </a:t>
                      </a:r>
                      <a:r>
                        <a:rPr lang="en-US" sz="2800">
                          <a:solidFill>
                            <a:schemeClr val="dk1"/>
                          </a:solidFill>
                          <a:latin typeface="Century Gothic"/>
                          <a:ea typeface="Century Gothic"/>
                          <a:cs typeface="Century Gothic"/>
                          <a:sym typeface="Century Gothic"/>
                        </a:rPr>
                        <a:t>sit down and fasten your seat belt? The aircraft is taxiing.</a:t>
                      </a:r>
                      <a:endParaRPr sz="2800">
                        <a:latin typeface="Century Gothic"/>
                        <a:ea typeface="Century Gothic"/>
                        <a:cs typeface="Century Gothic"/>
                        <a:sym typeface="Century Gothic"/>
                      </a:endParaRPr>
                    </a:p>
                  </a:txBody>
                  <a:tcPr marL="91450" marR="91450" marT="45725" marB="45725">
                    <a:solidFill>
                      <a:srgbClr val="FEE599"/>
                    </a:solidFill>
                  </a:tcPr>
                </a:tc>
                <a:tc>
                  <a:txBody>
                    <a:bodyPr/>
                    <a:lstStyle/>
                    <a:p>
                      <a:pPr marL="0" marR="0" lvl="0" indent="0" algn="l" rtl="0">
                        <a:spcBef>
                          <a:spcPts val="0"/>
                        </a:spcBef>
                        <a:spcAft>
                          <a:spcPts val="0"/>
                        </a:spcAft>
                        <a:buNone/>
                      </a:pPr>
                      <a:r>
                        <a:rPr lang="en-US" sz="2800">
                          <a:solidFill>
                            <a:schemeClr val="dk1"/>
                          </a:solidFill>
                          <a:latin typeface="Century Gothic"/>
                          <a:ea typeface="Century Gothic"/>
                          <a:cs typeface="Century Gothic"/>
                          <a:sym typeface="Century Gothic"/>
                        </a:rPr>
                        <a:t>You </a:t>
                      </a:r>
                      <a:r>
                        <a:rPr lang="en-US" sz="2800">
                          <a:solidFill>
                            <a:srgbClr val="FF0000"/>
                          </a:solidFill>
                          <a:latin typeface="Century Gothic"/>
                          <a:ea typeface="Century Gothic"/>
                          <a:cs typeface="Century Gothic"/>
                          <a:sym typeface="Century Gothic"/>
                        </a:rPr>
                        <a:t>have to </a:t>
                      </a:r>
                      <a:r>
                        <a:rPr lang="en-US" sz="2800">
                          <a:solidFill>
                            <a:schemeClr val="dk1"/>
                          </a:solidFill>
                          <a:latin typeface="Century Gothic"/>
                          <a:ea typeface="Century Gothic"/>
                          <a:cs typeface="Century Gothic"/>
                          <a:sym typeface="Century Gothic"/>
                        </a:rPr>
                        <a:t>sit down and fasten your seat belt.</a:t>
                      </a:r>
                      <a:endParaRPr sz="2800">
                        <a:latin typeface="Century Gothic"/>
                        <a:ea typeface="Century Gothic"/>
                        <a:cs typeface="Century Gothic"/>
                        <a:sym typeface="Century Gothic"/>
                      </a:endParaRPr>
                    </a:p>
                  </a:txBody>
                  <a:tcPr marL="91450" marR="91450" marT="45725" marB="45725">
                    <a:solidFill>
                      <a:srgbClr val="FFF2CC"/>
                    </a:solidFill>
                  </a:tcPr>
                </a:tc>
              </a:tr>
            </a:tbl>
          </a:graphicData>
        </a:graphic>
      </p:graphicFrame>
      <p:sp>
        <p:nvSpPr>
          <p:cNvPr id="329" name="Google Shape;329;p44"/>
          <p:cNvSpPr/>
          <p:nvPr/>
        </p:nvSpPr>
        <p:spPr>
          <a:xfrm>
            <a:off x="0" y="0"/>
            <a:ext cx="961697" cy="89863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dk1"/>
                </a:solidFill>
                <a:latin typeface="Century Gothic"/>
                <a:ea typeface="Century Gothic"/>
                <a:cs typeface="Century Gothic"/>
                <a:sym typeface="Century Gothic"/>
              </a:rPr>
              <a:t>1.</a:t>
            </a:r>
            <a:endParaRPr sz="2800">
              <a:solidFill>
                <a:schemeClr val="dk1"/>
              </a:solidFill>
              <a:latin typeface="Century Gothic"/>
              <a:ea typeface="Century Gothic"/>
              <a:cs typeface="Century Gothic"/>
              <a:sym typeface="Century Gothic"/>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graphicFrame>
        <p:nvGraphicFramePr>
          <p:cNvPr id="334" name="Google Shape;334;p45"/>
          <p:cNvGraphicFramePr/>
          <p:nvPr/>
        </p:nvGraphicFramePr>
        <p:xfrm>
          <a:off x="0" y="1630680"/>
          <a:ext cx="12192000" cy="3596660"/>
        </p:xfrm>
        <a:graphic>
          <a:graphicData uri="http://schemas.openxmlformats.org/drawingml/2006/table">
            <a:tbl>
              <a:tblPr firstRow="1" bandRow="1">
                <a:noFill/>
                <a:tableStyleId>{10C5AC0A-E1C7-46A3-8658-BFD7210F695C}</a:tableStyleId>
              </a:tblPr>
              <a:tblGrid>
                <a:gridCol w="3326525"/>
                <a:gridCol w="5060725"/>
                <a:gridCol w="3804750"/>
              </a:tblGrid>
              <a:tr h="762300">
                <a:tc>
                  <a:txBody>
                    <a:bodyPr/>
                    <a:lstStyle/>
                    <a:p>
                      <a:pPr marL="0" marR="0" lvl="0" indent="0" algn="l" rtl="0">
                        <a:spcBef>
                          <a:spcPts val="0"/>
                        </a:spcBef>
                        <a:spcAft>
                          <a:spcPts val="0"/>
                        </a:spcAft>
                        <a:buNone/>
                      </a:pPr>
                      <a:r>
                        <a:rPr lang="en-US" sz="2800">
                          <a:latin typeface="Century Gothic"/>
                          <a:ea typeface="Century Gothic"/>
                          <a:cs typeface="Century Gothic"/>
                          <a:sym typeface="Century Gothic"/>
                        </a:rPr>
                        <a:t>A passenger doesn’t want to……….</a:t>
                      </a:r>
                      <a:endParaRPr/>
                    </a:p>
                  </a:txBody>
                  <a:tcPr marL="91450" marR="91450" marT="45725" marB="45725">
                    <a:solidFill>
                      <a:srgbClr val="7F6000"/>
                    </a:solidFill>
                  </a:tcPr>
                </a:tc>
                <a:tc>
                  <a:txBody>
                    <a:bodyPr/>
                    <a:lstStyle/>
                    <a:p>
                      <a:pPr marL="0" marR="0" lvl="0" indent="0" algn="l" rtl="0">
                        <a:spcBef>
                          <a:spcPts val="0"/>
                        </a:spcBef>
                        <a:spcAft>
                          <a:spcPts val="0"/>
                        </a:spcAft>
                        <a:buNone/>
                      </a:pPr>
                      <a:r>
                        <a:rPr lang="en-US" sz="2800">
                          <a:latin typeface="Century Gothic"/>
                          <a:ea typeface="Century Gothic"/>
                          <a:cs typeface="Century Gothic"/>
                          <a:sym typeface="Century Gothic"/>
                        </a:rPr>
                        <a:t>Use positive communication</a:t>
                      </a:r>
                      <a:endParaRPr/>
                    </a:p>
                  </a:txBody>
                  <a:tcPr marL="91450" marR="91450" marT="45725" marB="45725">
                    <a:solidFill>
                      <a:srgbClr val="7F6000"/>
                    </a:solidFill>
                  </a:tcPr>
                </a:tc>
                <a:tc>
                  <a:txBody>
                    <a:bodyPr/>
                    <a:lstStyle/>
                    <a:p>
                      <a:pPr marL="0" marR="0" lvl="0" indent="0" algn="l" rtl="0">
                        <a:spcBef>
                          <a:spcPts val="0"/>
                        </a:spcBef>
                        <a:spcAft>
                          <a:spcPts val="0"/>
                        </a:spcAft>
                        <a:buNone/>
                      </a:pPr>
                      <a:r>
                        <a:rPr lang="en-US" sz="2800">
                          <a:latin typeface="Century Gothic"/>
                          <a:ea typeface="Century Gothic"/>
                          <a:cs typeface="Century Gothic"/>
                          <a:sym typeface="Century Gothic"/>
                        </a:rPr>
                        <a:t>Try to avoid using command during services.</a:t>
                      </a:r>
                      <a:endParaRPr/>
                    </a:p>
                  </a:txBody>
                  <a:tcPr marL="91450" marR="91450" marT="45725" marB="45725">
                    <a:solidFill>
                      <a:srgbClr val="7F6000"/>
                    </a:solidFill>
                  </a:tcPr>
                </a:tc>
              </a:tr>
              <a:tr h="1697575">
                <a:tc>
                  <a:txBody>
                    <a:bodyPr/>
                    <a:lstStyle/>
                    <a:p>
                      <a:pPr marL="0" marR="0" lvl="0" indent="0" algn="l" rtl="0">
                        <a:spcBef>
                          <a:spcPts val="0"/>
                        </a:spcBef>
                        <a:spcAft>
                          <a:spcPts val="0"/>
                        </a:spcAft>
                        <a:buNone/>
                      </a:pPr>
                      <a:r>
                        <a:rPr lang="en-US" sz="2800">
                          <a:solidFill>
                            <a:schemeClr val="dk1"/>
                          </a:solidFill>
                          <a:latin typeface="Century Gothic"/>
                          <a:ea typeface="Century Gothic"/>
                          <a:cs typeface="Century Gothic"/>
                          <a:sym typeface="Century Gothic"/>
                        </a:rPr>
                        <a:t>put his carry-on baggage in the overhead locker.</a:t>
                      </a:r>
                      <a:endParaRPr sz="2800">
                        <a:latin typeface="Century Gothic"/>
                        <a:ea typeface="Century Gothic"/>
                        <a:cs typeface="Century Gothic"/>
                        <a:sym typeface="Century Gothic"/>
                      </a:endParaRPr>
                    </a:p>
                  </a:txBody>
                  <a:tcPr marL="91450" marR="91450" marT="45725" marB="45725">
                    <a:solidFill>
                      <a:srgbClr val="FFF2CC"/>
                    </a:solidFill>
                  </a:tcPr>
                </a:tc>
                <a:tc>
                  <a:txBody>
                    <a:bodyPr/>
                    <a:lstStyle/>
                    <a:p>
                      <a:pPr marL="0" marR="0" lvl="0" indent="0" algn="l" rtl="0">
                        <a:spcBef>
                          <a:spcPts val="0"/>
                        </a:spcBef>
                        <a:spcAft>
                          <a:spcPts val="0"/>
                        </a:spcAft>
                        <a:buNone/>
                      </a:pPr>
                      <a:r>
                        <a:rPr lang="en-US" sz="2800">
                          <a:solidFill>
                            <a:srgbClr val="FF0000"/>
                          </a:solidFill>
                          <a:latin typeface="Century Gothic"/>
                          <a:ea typeface="Century Gothic"/>
                          <a:cs typeface="Century Gothic"/>
                          <a:sym typeface="Century Gothic"/>
                        </a:rPr>
                        <a:t>May I </a:t>
                      </a:r>
                      <a:r>
                        <a:rPr lang="en-US" sz="2800">
                          <a:solidFill>
                            <a:schemeClr val="dk1"/>
                          </a:solidFill>
                          <a:latin typeface="Century Gothic"/>
                          <a:ea typeface="Century Gothic"/>
                          <a:cs typeface="Century Gothic"/>
                          <a:sym typeface="Century Gothic"/>
                        </a:rPr>
                        <a:t>put your carry-on baggage in the overhead locker for takeoff? You may bring it down after the seat blet sign is switched off.</a:t>
                      </a:r>
                      <a:endParaRPr sz="2800">
                        <a:latin typeface="Century Gothic"/>
                        <a:ea typeface="Century Gothic"/>
                        <a:cs typeface="Century Gothic"/>
                        <a:sym typeface="Century Gothic"/>
                      </a:endParaRPr>
                    </a:p>
                  </a:txBody>
                  <a:tcPr marL="91450" marR="91450" marT="45725" marB="45725">
                    <a:solidFill>
                      <a:srgbClr val="FEE599"/>
                    </a:solidFill>
                  </a:tcPr>
                </a:tc>
                <a:tc>
                  <a:txBody>
                    <a:bodyPr/>
                    <a:lstStyle/>
                    <a:p>
                      <a:pPr marL="0" marR="0" lvl="0" indent="0" algn="l" rtl="0">
                        <a:spcBef>
                          <a:spcPts val="0"/>
                        </a:spcBef>
                        <a:spcAft>
                          <a:spcPts val="0"/>
                        </a:spcAft>
                        <a:buNone/>
                      </a:pPr>
                      <a:r>
                        <a:rPr lang="en-US" sz="2800">
                          <a:solidFill>
                            <a:srgbClr val="FF0000"/>
                          </a:solidFill>
                          <a:latin typeface="Century Gothic"/>
                          <a:ea typeface="Century Gothic"/>
                          <a:cs typeface="Century Gothic"/>
                          <a:sym typeface="Century Gothic"/>
                        </a:rPr>
                        <a:t>Put your carry-on baggage in the overhead locker now.</a:t>
                      </a:r>
                      <a:endParaRPr sz="2800">
                        <a:solidFill>
                          <a:srgbClr val="FF0000"/>
                        </a:solidFill>
                        <a:latin typeface="Century Gothic"/>
                        <a:ea typeface="Century Gothic"/>
                        <a:cs typeface="Century Gothic"/>
                        <a:sym typeface="Century Gothic"/>
                      </a:endParaRPr>
                    </a:p>
                  </a:txBody>
                  <a:tcPr marL="91450" marR="91450" marT="45725" marB="45725">
                    <a:solidFill>
                      <a:srgbClr val="FFF2CC"/>
                    </a:solidFill>
                  </a:tcPr>
                </a:tc>
              </a:tr>
            </a:tbl>
          </a:graphicData>
        </a:graphic>
      </p:graphicFrame>
      <p:sp>
        <p:nvSpPr>
          <p:cNvPr id="335" name="Google Shape;335;p45"/>
          <p:cNvSpPr/>
          <p:nvPr/>
        </p:nvSpPr>
        <p:spPr>
          <a:xfrm>
            <a:off x="0" y="0"/>
            <a:ext cx="961697" cy="89863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dk1"/>
                </a:solidFill>
                <a:latin typeface="Century Gothic"/>
                <a:ea typeface="Century Gothic"/>
                <a:cs typeface="Century Gothic"/>
                <a:sym typeface="Century Gothic"/>
              </a:rPr>
              <a:t>2.</a:t>
            </a:r>
            <a:endParaRPr sz="2800">
              <a:solidFill>
                <a:schemeClr val="dk1"/>
              </a:solidFill>
              <a:latin typeface="Century Gothic"/>
              <a:ea typeface="Century Gothic"/>
              <a:cs typeface="Century Gothic"/>
              <a:sym typeface="Century Gothic"/>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graphicFrame>
        <p:nvGraphicFramePr>
          <p:cNvPr id="340" name="Google Shape;340;p46"/>
          <p:cNvGraphicFramePr/>
          <p:nvPr/>
        </p:nvGraphicFramePr>
        <p:xfrm>
          <a:off x="0" y="1441494"/>
          <a:ext cx="12192000" cy="4450100"/>
        </p:xfrm>
        <a:graphic>
          <a:graphicData uri="http://schemas.openxmlformats.org/drawingml/2006/table">
            <a:tbl>
              <a:tblPr firstRow="1" bandRow="1">
                <a:noFill/>
                <a:tableStyleId>{10C5AC0A-E1C7-46A3-8658-BFD7210F695C}</a:tableStyleId>
              </a:tblPr>
              <a:tblGrid>
                <a:gridCol w="3326525"/>
                <a:gridCol w="5060725"/>
                <a:gridCol w="3804750"/>
              </a:tblGrid>
              <a:tr h="762300">
                <a:tc>
                  <a:txBody>
                    <a:bodyPr/>
                    <a:lstStyle/>
                    <a:p>
                      <a:pPr marL="0" marR="0" lvl="0" indent="0" algn="l" rtl="0">
                        <a:spcBef>
                          <a:spcPts val="0"/>
                        </a:spcBef>
                        <a:spcAft>
                          <a:spcPts val="0"/>
                        </a:spcAft>
                        <a:buNone/>
                      </a:pPr>
                      <a:r>
                        <a:rPr lang="en-US" sz="2800">
                          <a:latin typeface="Century Gothic"/>
                          <a:ea typeface="Century Gothic"/>
                          <a:cs typeface="Century Gothic"/>
                          <a:sym typeface="Century Gothic"/>
                        </a:rPr>
                        <a:t>A passenger doesn’t want to……….</a:t>
                      </a:r>
                      <a:endParaRPr/>
                    </a:p>
                  </a:txBody>
                  <a:tcPr marL="91450" marR="91450" marT="45725" marB="45725">
                    <a:solidFill>
                      <a:srgbClr val="7F6000"/>
                    </a:solidFill>
                  </a:tcPr>
                </a:tc>
                <a:tc>
                  <a:txBody>
                    <a:bodyPr/>
                    <a:lstStyle/>
                    <a:p>
                      <a:pPr marL="0" marR="0" lvl="0" indent="0" algn="l" rtl="0">
                        <a:spcBef>
                          <a:spcPts val="0"/>
                        </a:spcBef>
                        <a:spcAft>
                          <a:spcPts val="0"/>
                        </a:spcAft>
                        <a:buNone/>
                      </a:pPr>
                      <a:r>
                        <a:rPr lang="en-US" sz="2800">
                          <a:latin typeface="Century Gothic"/>
                          <a:ea typeface="Century Gothic"/>
                          <a:cs typeface="Century Gothic"/>
                          <a:sym typeface="Century Gothic"/>
                        </a:rPr>
                        <a:t>Use positive communication</a:t>
                      </a:r>
                      <a:endParaRPr/>
                    </a:p>
                  </a:txBody>
                  <a:tcPr marL="91450" marR="91450" marT="45725" marB="45725">
                    <a:solidFill>
                      <a:srgbClr val="7F6000"/>
                    </a:solidFill>
                  </a:tcPr>
                </a:tc>
                <a:tc>
                  <a:txBody>
                    <a:bodyPr/>
                    <a:lstStyle/>
                    <a:p>
                      <a:pPr marL="0" marR="0" lvl="0" indent="0" algn="l" rtl="0">
                        <a:spcBef>
                          <a:spcPts val="0"/>
                        </a:spcBef>
                        <a:spcAft>
                          <a:spcPts val="0"/>
                        </a:spcAft>
                        <a:buNone/>
                      </a:pPr>
                      <a:r>
                        <a:rPr lang="en-US" sz="2800">
                          <a:latin typeface="Century Gothic"/>
                          <a:ea typeface="Century Gothic"/>
                          <a:cs typeface="Century Gothic"/>
                          <a:sym typeface="Century Gothic"/>
                        </a:rPr>
                        <a:t>Try to avoid using command during services.</a:t>
                      </a:r>
                      <a:endParaRPr/>
                    </a:p>
                  </a:txBody>
                  <a:tcPr marL="91450" marR="91450" marT="45725" marB="45725">
                    <a:solidFill>
                      <a:srgbClr val="7F6000"/>
                    </a:solidFill>
                  </a:tcPr>
                </a:tc>
              </a:tr>
              <a:tr h="1697575">
                <a:tc>
                  <a:txBody>
                    <a:bodyPr/>
                    <a:lstStyle/>
                    <a:p>
                      <a:pPr marL="0" marR="0" lvl="0" indent="0" algn="l" rtl="0">
                        <a:lnSpc>
                          <a:spcPct val="100000"/>
                        </a:lnSpc>
                        <a:spcBef>
                          <a:spcPts val="0"/>
                        </a:spcBef>
                        <a:spcAft>
                          <a:spcPts val="0"/>
                        </a:spcAft>
                        <a:buClr>
                          <a:schemeClr val="dk1"/>
                        </a:buClr>
                        <a:buSzPts val="2800"/>
                        <a:buFont typeface="Century Gothic"/>
                        <a:buNone/>
                      </a:pPr>
                      <a:r>
                        <a:rPr lang="en-US" sz="2800">
                          <a:solidFill>
                            <a:schemeClr val="dk1"/>
                          </a:solidFill>
                          <a:latin typeface="Century Gothic"/>
                          <a:ea typeface="Century Gothic"/>
                          <a:cs typeface="Century Gothic"/>
                          <a:sym typeface="Century Gothic"/>
                        </a:rPr>
                        <a:t>switch off her mobile phone before takeoff.</a:t>
                      </a:r>
                      <a:endParaRPr/>
                    </a:p>
                    <a:p>
                      <a:pPr marL="0" marR="0" lvl="0" indent="0" algn="l" rtl="0">
                        <a:spcBef>
                          <a:spcPts val="0"/>
                        </a:spcBef>
                        <a:spcAft>
                          <a:spcPts val="0"/>
                        </a:spcAft>
                        <a:buNone/>
                      </a:pPr>
                      <a:endParaRPr sz="2800">
                        <a:latin typeface="Century Gothic"/>
                        <a:ea typeface="Century Gothic"/>
                        <a:cs typeface="Century Gothic"/>
                        <a:sym typeface="Century Gothic"/>
                      </a:endParaRPr>
                    </a:p>
                  </a:txBody>
                  <a:tcPr marL="91450" marR="91450" marT="45725" marB="45725">
                    <a:solidFill>
                      <a:srgbClr val="FFF2CC"/>
                    </a:solidFill>
                  </a:tcPr>
                </a:tc>
                <a:tc>
                  <a:txBody>
                    <a:bodyPr/>
                    <a:lstStyle/>
                    <a:p>
                      <a:pPr marL="0" marR="0" lvl="0" indent="0" algn="l" rtl="0">
                        <a:spcBef>
                          <a:spcPts val="0"/>
                        </a:spcBef>
                        <a:spcAft>
                          <a:spcPts val="0"/>
                        </a:spcAft>
                        <a:buNone/>
                      </a:pPr>
                      <a:r>
                        <a:rPr lang="en-US" sz="2800">
                          <a:solidFill>
                            <a:srgbClr val="FF0000"/>
                          </a:solidFill>
                          <a:latin typeface="Century Gothic"/>
                          <a:ea typeface="Century Gothic"/>
                          <a:cs typeface="Century Gothic"/>
                          <a:sym typeface="Century Gothic"/>
                        </a:rPr>
                        <a:t>It would be best if </a:t>
                      </a:r>
                      <a:r>
                        <a:rPr lang="en-US" sz="2800">
                          <a:solidFill>
                            <a:schemeClr val="dk1"/>
                          </a:solidFill>
                          <a:latin typeface="Century Gothic"/>
                          <a:ea typeface="Century Gothic"/>
                          <a:cs typeface="Century Gothic"/>
                          <a:sym typeface="Century Gothic"/>
                        </a:rPr>
                        <a:t>you could switch off your mobile phone before takeoff. You may switch it on and change to the flight mode after takeoff or after the seat belt sign is switch off.</a:t>
                      </a:r>
                      <a:endParaRPr sz="2800">
                        <a:latin typeface="Century Gothic"/>
                        <a:ea typeface="Century Gothic"/>
                        <a:cs typeface="Century Gothic"/>
                        <a:sym typeface="Century Gothic"/>
                      </a:endParaRPr>
                    </a:p>
                  </a:txBody>
                  <a:tcPr marL="91450" marR="91450" marT="45725" marB="45725">
                    <a:solidFill>
                      <a:srgbClr val="FEE599"/>
                    </a:solidFill>
                  </a:tcPr>
                </a:tc>
                <a:tc>
                  <a:txBody>
                    <a:bodyPr/>
                    <a:lstStyle/>
                    <a:p>
                      <a:pPr marL="0" marR="0" lvl="0" indent="0" algn="l" rtl="0">
                        <a:spcBef>
                          <a:spcPts val="0"/>
                        </a:spcBef>
                        <a:spcAft>
                          <a:spcPts val="0"/>
                        </a:spcAft>
                        <a:buNone/>
                      </a:pPr>
                      <a:r>
                        <a:rPr lang="en-US" sz="2800">
                          <a:solidFill>
                            <a:schemeClr val="dk1"/>
                          </a:solidFill>
                          <a:latin typeface="Century Gothic"/>
                          <a:ea typeface="Century Gothic"/>
                          <a:cs typeface="Century Gothic"/>
                          <a:sym typeface="Century Gothic"/>
                        </a:rPr>
                        <a:t>You </a:t>
                      </a:r>
                      <a:r>
                        <a:rPr lang="en-US" sz="2800">
                          <a:solidFill>
                            <a:srgbClr val="FF0000"/>
                          </a:solidFill>
                          <a:latin typeface="Century Gothic"/>
                          <a:ea typeface="Century Gothic"/>
                          <a:cs typeface="Century Gothic"/>
                          <a:sym typeface="Century Gothic"/>
                        </a:rPr>
                        <a:t>need to </a:t>
                      </a:r>
                      <a:r>
                        <a:rPr lang="en-US" sz="2800">
                          <a:solidFill>
                            <a:schemeClr val="dk1"/>
                          </a:solidFill>
                          <a:latin typeface="Century Gothic"/>
                          <a:ea typeface="Century Gothic"/>
                          <a:cs typeface="Century Gothic"/>
                          <a:sym typeface="Century Gothic"/>
                        </a:rPr>
                        <a:t>switch off your mobile phone before takeoff.</a:t>
                      </a:r>
                      <a:endParaRPr sz="2800">
                        <a:latin typeface="Century Gothic"/>
                        <a:ea typeface="Century Gothic"/>
                        <a:cs typeface="Century Gothic"/>
                        <a:sym typeface="Century Gothic"/>
                      </a:endParaRPr>
                    </a:p>
                  </a:txBody>
                  <a:tcPr marL="91450" marR="91450" marT="45725" marB="45725">
                    <a:solidFill>
                      <a:srgbClr val="FFF2CC"/>
                    </a:solidFill>
                  </a:tcPr>
                </a:tc>
              </a:tr>
            </a:tbl>
          </a:graphicData>
        </a:graphic>
      </p:graphicFrame>
      <p:sp>
        <p:nvSpPr>
          <p:cNvPr id="341" name="Google Shape;341;p46"/>
          <p:cNvSpPr/>
          <p:nvPr/>
        </p:nvSpPr>
        <p:spPr>
          <a:xfrm>
            <a:off x="0" y="0"/>
            <a:ext cx="961697" cy="89863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dk1"/>
                </a:solidFill>
                <a:latin typeface="Century Gothic"/>
                <a:ea typeface="Century Gothic"/>
                <a:cs typeface="Century Gothic"/>
                <a:sym typeface="Century Gothic"/>
              </a:rPr>
              <a:t>3.</a:t>
            </a:r>
            <a:endParaRPr sz="2800">
              <a:solidFill>
                <a:schemeClr val="dk1"/>
              </a:solidFill>
              <a:latin typeface="Century Gothic"/>
              <a:ea typeface="Century Gothic"/>
              <a:cs typeface="Century Gothic"/>
              <a:sym typeface="Century Gothic"/>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graphicFrame>
        <p:nvGraphicFramePr>
          <p:cNvPr id="346" name="Google Shape;346;p47"/>
          <p:cNvGraphicFramePr/>
          <p:nvPr/>
        </p:nvGraphicFramePr>
        <p:xfrm>
          <a:off x="0" y="1441494"/>
          <a:ext cx="12192000" cy="4450100"/>
        </p:xfrm>
        <a:graphic>
          <a:graphicData uri="http://schemas.openxmlformats.org/drawingml/2006/table">
            <a:tbl>
              <a:tblPr firstRow="1" bandRow="1">
                <a:noFill/>
                <a:tableStyleId>{10C5AC0A-E1C7-46A3-8658-BFD7210F695C}</a:tableStyleId>
              </a:tblPr>
              <a:tblGrid>
                <a:gridCol w="3326525"/>
                <a:gridCol w="5060725"/>
                <a:gridCol w="3804750"/>
              </a:tblGrid>
              <a:tr h="762300">
                <a:tc>
                  <a:txBody>
                    <a:bodyPr/>
                    <a:lstStyle/>
                    <a:p>
                      <a:pPr marL="0" marR="0" lvl="0" indent="0" algn="l" rtl="0">
                        <a:spcBef>
                          <a:spcPts val="0"/>
                        </a:spcBef>
                        <a:spcAft>
                          <a:spcPts val="0"/>
                        </a:spcAft>
                        <a:buNone/>
                      </a:pPr>
                      <a:r>
                        <a:rPr lang="en-US" sz="2800">
                          <a:latin typeface="Century Gothic"/>
                          <a:ea typeface="Century Gothic"/>
                          <a:cs typeface="Century Gothic"/>
                          <a:sym typeface="Century Gothic"/>
                        </a:rPr>
                        <a:t>Passengers don’t want to……….</a:t>
                      </a:r>
                      <a:endParaRPr/>
                    </a:p>
                  </a:txBody>
                  <a:tcPr marL="91450" marR="91450" marT="45725" marB="45725">
                    <a:solidFill>
                      <a:srgbClr val="7F6000"/>
                    </a:solidFill>
                  </a:tcPr>
                </a:tc>
                <a:tc>
                  <a:txBody>
                    <a:bodyPr/>
                    <a:lstStyle/>
                    <a:p>
                      <a:pPr marL="0" marR="0" lvl="0" indent="0" algn="l" rtl="0">
                        <a:spcBef>
                          <a:spcPts val="0"/>
                        </a:spcBef>
                        <a:spcAft>
                          <a:spcPts val="0"/>
                        </a:spcAft>
                        <a:buNone/>
                      </a:pPr>
                      <a:r>
                        <a:rPr lang="en-US" sz="2800">
                          <a:latin typeface="Century Gothic"/>
                          <a:ea typeface="Century Gothic"/>
                          <a:cs typeface="Century Gothic"/>
                          <a:sym typeface="Century Gothic"/>
                        </a:rPr>
                        <a:t>Use positive communication</a:t>
                      </a:r>
                      <a:endParaRPr/>
                    </a:p>
                  </a:txBody>
                  <a:tcPr marL="91450" marR="91450" marT="45725" marB="45725">
                    <a:solidFill>
                      <a:srgbClr val="7F6000"/>
                    </a:solidFill>
                  </a:tcPr>
                </a:tc>
                <a:tc>
                  <a:txBody>
                    <a:bodyPr/>
                    <a:lstStyle/>
                    <a:p>
                      <a:pPr marL="0" marR="0" lvl="0" indent="0" algn="l" rtl="0">
                        <a:spcBef>
                          <a:spcPts val="0"/>
                        </a:spcBef>
                        <a:spcAft>
                          <a:spcPts val="0"/>
                        </a:spcAft>
                        <a:buNone/>
                      </a:pPr>
                      <a:r>
                        <a:rPr lang="en-US" sz="2800">
                          <a:latin typeface="Century Gothic"/>
                          <a:ea typeface="Century Gothic"/>
                          <a:cs typeface="Century Gothic"/>
                          <a:sym typeface="Century Gothic"/>
                        </a:rPr>
                        <a:t>Try to avoid using command during services.</a:t>
                      </a:r>
                      <a:endParaRPr/>
                    </a:p>
                  </a:txBody>
                  <a:tcPr marL="91450" marR="91450" marT="45725" marB="45725">
                    <a:solidFill>
                      <a:srgbClr val="7F6000"/>
                    </a:solidFill>
                  </a:tcPr>
                </a:tc>
              </a:tr>
              <a:tr h="1697575">
                <a:tc>
                  <a:txBody>
                    <a:bodyPr/>
                    <a:lstStyle/>
                    <a:p>
                      <a:pPr marL="0" marR="0" lvl="0" indent="0" algn="l" rtl="0">
                        <a:lnSpc>
                          <a:spcPct val="100000"/>
                        </a:lnSpc>
                        <a:spcBef>
                          <a:spcPts val="0"/>
                        </a:spcBef>
                        <a:spcAft>
                          <a:spcPts val="0"/>
                        </a:spcAft>
                        <a:buClr>
                          <a:schemeClr val="dk1"/>
                        </a:buClr>
                        <a:buSzPts val="2800"/>
                        <a:buFont typeface="Century Gothic"/>
                        <a:buNone/>
                      </a:pPr>
                      <a:r>
                        <a:rPr lang="en-US" sz="2800">
                          <a:solidFill>
                            <a:schemeClr val="dk1"/>
                          </a:solidFill>
                          <a:latin typeface="Century Gothic"/>
                          <a:ea typeface="Century Gothic"/>
                          <a:cs typeface="Century Gothic"/>
                          <a:sym typeface="Century Gothic"/>
                        </a:rPr>
                        <a:t>open the window shade for landing.</a:t>
                      </a:r>
                      <a:endParaRPr/>
                    </a:p>
                    <a:p>
                      <a:pPr marL="0" marR="0" lvl="0" indent="0" algn="l" rtl="0">
                        <a:spcBef>
                          <a:spcPts val="0"/>
                        </a:spcBef>
                        <a:spcAft>
                          <a:spcPts val="0"/>
                        </a:spcAft>
                        <a:buNone/>
                      </a:pPr>
                      <a:endParaRPr sz="2800">
                        <a:latin typeface="Century Gothic"/>
                        <a:ea typeface="Century Gothic"/>
                        <a:cs typeface="Century Gothic"/>
                        <a:sym typeface="Century Gothic"/>
                      </a:endParaRPr>
                    </a:p>
                  </a:txBody>
                  <a:tcPr marL="91450" marR="91450" marT="45725" marB="45725">
                    <a:solidFill>
                      <a:srgbClr val="FFF2CC"/>
                    </a:solidFill>
                  </a:tcPr>
                </a:tc>
                <a:tc>
                  <a:txBody>
                    <a:bodyPr/>
                    <a:lstStyle/>
                    <a:p>
                      <a:pPr marL="0" marR="0" lvl="0" indent="0" algn="l" rtl="0">
                        <a:spcBef>
                          <a:spcPts val="0"/>
                        </a:spcBef>
                        <a:spcAft>
                          <a:spcPts val="0"/>
                        </a:spcAft>
                        <a:buNone/>
                      </a:pPr>
                      <a:r>
                        <a:rPr lang="en-US" sz="2800">
                          <a:solidFill>
                            <a:srgbClr val="FF0000"/>
                          </a:solidFill>
                          <a:latin typeface="Century Gothic"/>
                          <a:ea typeface="Century Gothic"/>
                          <a:cs typeface="Century Gothic"/>
                          <a:sym typeface="Century Gothic"/>
                        </a:rPr>
                        <a:t>I understand </a:t>
                      </a:r>
                      <a:r>
                        <a:rPr lang="en-US" sz="2800">
                          <a:solidFill>
                            <a:schemeClr val="dk1"/>
                          </a:solidFill>
                          <a:latin typeface="Century Gothic"/>
                          <a:ea typeface="Century Gothic"/>
                          <a:cs typeface="Century Gothic"/>
                          <a:sym typeface="Century Gothic"/>
                        </a:rPr>
                        <a:t>your concern about the sunlight that is too bright. However, </a:t>
                      </a:r>
                      <a:r>
                        <a:rPr lang="en-US" sz="2800">
                          <a:solidFill>
                            <a:srgbClr val="FF0000"/>
                          </a:solidFill>
                          <a:latin typeface="Century Gothic"/>
                          <a:ea typeface="Century Gothic"/>
                          <a:cs typeface="Century Gothic"/>
                          <a:sym typeface="Century Gothic"/>
                        </a:rPr>
                        <a:t>please </a:t>
                      </a:r>
                      <a:r>
                        <a:rPr lang="en-US" sz="2800">
                          <a:solidFill>
                            <a:schemeClr val="dk1"/>
                          </a:solidFill>
                          <a:latin typeface="Century Gothic"/>
                          <a:ea typeface="Century Gothic"/>
                          <a:cs typeface="Century Gothic"/>
                          <a:sym typeface="Century Gothic"/>
                        </a:rPr>
                        <a:t>open the window shade for helping us to observe any situation outside the aircraft during the flight landing.</a:t>
                      </a:r>
                      <a:endParaRPr sz="2800">
                        <a:latin typeface="Century Gothic"/>
                        <a:ea typeface="Century Gothic"/>
                        <a:cs typeface="Century Gothic"/>
                        <a:sym typeface="Century Gothic"/>
                      </a:endParaRPr>
                    </a:p>
                  </a:txBody>
                  <a:tcPr marL="91450" marR="91450" marT="45725" marB="45725">
                    <a:solidFill>
                      <a:srgbClr val="FEE599"/>
                    </a:solidFill>
                  </a:tcPr>
                </a:tc>
                <a:tc>
                  <a:txBody>
                    <a:bodyPr/>
                    <a:lstStyle/>
                    <a:p>
                      <a:pPr marL="0" marR="0" lvl="0" indent="0" algn="l" rtl="0">
                        <a:spcBef>
                          <a:spcPts val="0"/>
                        </a:spcBef>
                        <a:spcAft>
                          <a:spcPts val="0"/>
                        </a:spcAft>
                        <a:buNone/>
                      </a:pPr>
                      <a:r>
                        <a:rPr lang="en-US" sz="2800">
                          <a:solidFill>
                            <a:schemeClr val="dk1"/>
                          </a:solidFill>
                          <a:latin typeface="Century Gothic"/>
                          <a:ea typeface="Century Gothic"/>
                          <a:cs typeface="Century Gothic"/>
                          <a:sym typeface="Century Gothic"/>
                        </a:rPr>
                        <a:t>You </a:t>
                      </a:r>
                      <a:r>
                        <a:rPr lang="en-US" sz="2800">
                          <a:solidFill>
                            <a:srgbClr val="FF0000"/>
                          </a:solidFill>
                          <a:latin typeface="Century Gothic"/>
                          <a:ea typeface="Century Gothic"/>
                          <a:cs typeface="Century Gothic"/>
                          <a:sym typeface="Century Gothic"/>
                        </a:rPr>
                        <a:t>must </a:t>
                      </a:r>
                      <a:r>
                        <a:rPr lang="en-US" sz="2800">
                          <a:solidFill>
                            <a:schemeClr val="dk1"/>
                          </a:solidFill>
                          <a:latin typeface="Century Gothic"/>
                          <a:ea typeface="Century Gothic"/>
                          <a:cs typeface="Century Gothic"/>
                          <a:sym typeface="Century Gothic"/>
                        </a:rPr>
                        <a:t>open the window shad for landing. It’s the safety requirement.</a:t>
                      </a:r>
                      <a:endParaRPr sz="2800">
                        <a:latin typeface="Century Gothic"/>
                        <a:ea typeface="Century Gothic"/>
                        <a:cs typeface="Century Gothic"/>
                        <a:sym typeface="Century Gothic"/>
                      </a:endParaRPr>
                    </a:p>
                  </a:txBody>
                  <a:tcPr marL="91450" marR="91450" marT="45725" marB="45725">
                    <a:solidFill>
                      <a:srgbClr val="FFF2CC"/>
                    </a:solidFill>
                  </a:tcPr>
                </a:tc>
              </a:tr>
            </a:tbl>
          </a:graphicData>
        </a:graphic>
      </p:graphicFrame>
      <p:sp>
        <p:nvSpPr>
          <p:cNvPr id="347" name="Google Shape;347;p47"/>
          <p:cNvSpPr/>
          <p:nvPr/>
        </p:nvSpPr>
        <p:spPr>
          <a:xfrm>
            <a:off x="0" y="0"/>
            <a:ext cx="961697" cy="89863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dk1"/>
                </a:solidFill>
                <a:latin typeface="Century Gothic"/>
                <a:ea typeface="Century Gothic"/>
                <a:cs typeface="Century Gothic"/>
                <a:sym typeface="Century Gothic"/>
              </a:rPr>
              <a:t>4.</a:t>
            </a:r>
            <a:endParaRPr sz="2800">
              <a:solidFill>
                <a:schemeClr val="dk1"/>
              </a:solidFill>
              <a:latin typeface="Century Gothic"/>
              <a:ea typeface="Century Gothic"/>
              <a:cs typeface="Century Gothic"/>
              <a:sym typeface="Century Gothic"/>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graphicFrame>
        <p:nvGraphicFramePr>
          <p:cNvPr id="352" name="Google Shape;352;p48"/>
          <p:cNvGraphicFramePr/>
          <p:nvPr/>
        </p:nvGraphicFramePr>
        <p:xfrm>
          <a:off x="0" y="1441494"/>
          <a:ext cx="12192000" cy="4450100"/>
        </p:xfrm>
        <a:graphic>
          <a:graphicData uri="http://schemas.openxmlformats.org/drawingml/2006/table">
            <a:tbl>
              <a:tblPr firstRow="1" bandRow="1">
                <a:noFill/>
                <a:tableStyleId>{10C5AC0A-E1C7-46A3-8658-BFD7210F695C}</a:tableStyleId>
              </a:tblPr>
              <a:tblGrid>
                <a:gridCol w="3326525"/>
                <a:gridCol w="5060725"/>
                <a:gridCol w="3804750"/>
              </a:tblGrid>
              <a:tr h="762300">
                <a:tc>
                  <a:txBody>
                    <a:bodyPr/>
                    <a:lstStyle/>
                    <a:p>
                      <a:pPr marL="0" marR="0" lvl="0" indent="0" algn="l" rtl="0">
                        <a:spcBef>
                          <a:spcPts val="0"/>
                        </a:spcBef>
                        <a:spcAft>
                          <a:spcPts val="0"/>
                        </a:spcAft>
                        <a:buNone/>
                      </a:pPr>
                      <a:r>
                        <a:rPr lang="en-US" sz="2800">
                          <a:latin typeface="Century Gothic"/>
                          <a:ea typeface="Century Gothic"/>
                          <a:cs typeface="Century Gothic"/>
                          <a:sym typeface="Century Gothic"/>
                        </a:rPr>
                        <a:t>Passengers don’t want to……….</a:t>
                      </a:r>
                      <a:endParaRPr/>
                    </a:p>
                  </a:txBody>
                  <a:tcPr marL="91450" marR="91450" marT="45725" marB="45725">
                    <a:solidFill>
                      <a:srgbClr val="7F6000"/>
                    </a:solidFill>
                  </a:tcPr>
                </a:tc>
                <a:tc>
                  <a:txBody>
                    <a:bodyPr/>
                    <a:lstStyle/>
                    <a:p>
                      <a:pPr marL="0" marR="0" lvl="0" indent="0" algn="l" rtl="0">
                        <a:spcBef>
                          <a:spcPts val="0"/>
                        </a:spcBef>
                        <a:spcAft>
                          <a:spcPts val="0"/>
                        </a:spcAft>
                        <a:buNone/>
                      </a:pPr>
                      <a:r>
                        <a:rPr lang="en-US" sz="2800">
                          <a:latin typeface="Century Gothic"/>
                          <a:ea typeface="Century Gothic"/>
                          <a:cs typeface="Century Gothic"/>
                          <a:sym typeface="Century Gothic"/>
                        </a:rPr>
                        <a:t>Use positive communication</a:t>
                      </a:r>
                      <a:endParaRPr/>
                    </a:p>
                  </a:txBody>
                  <a:tcPr marL="91450" marR="91450" marT="45725" marB="45725">
                    <a:solidFill>
                      <a:srgbClr val="7F6000"/>
                    </a:solidFill>
                  </a:tcPr>
                </a:tc>
                <a:tc>
                  <a:txBody>
                    <a:bodyPr/>
                    <a:lstStyle/>
                    <a:p>
                      <a:pPr marL="0" marR="0" lvl="0" indent="0" algn="l" rtl="0">
                        <a:spcBef>
                          <a:spcPts val="0"/>
                        </a:spcBef>
                        <a:spcAft>
                          <a:spcPts val="0"/>
                        </a:spcAft>
                        <a:buNone/>
                      </a:pPr>
                      <a:r>
                        <a:rPr lang="en-US" sz="2800">
                          <a:latin typeface="Century Gothic"/>
                          <a:ea typeface="Century Gothic"/>
                          <a:cs typeface="Century Gothic"/>
                          <a:sym typeface="Century Gothic"/>
                        </a:rPr>
                        <a:t>Try to avoid using command during services.</a:t>
                      </a:r>
                      <a:endParaRPr/>
                    </a:p>
                  </a:txBody>
                  <a:tcPr marL="91450" marR="91450" marT="45725" marB="45725">
                    <a:solidFill>
                      <a:srgbClr val="7F6000"/>
                    </a:solidFill>
                  </a:tcPr>
                </a:tc>
              </a:tr>
              <a:tr h="1697575">
                <a:tc>
                  <a:txBody>
                    <a:bodyPr/>
                    <a:lstStyle/>
                    <a:p>
                      <a:pPr marL="0" marR="0" lvl="0" indent="0" algn="l" rtl="0">
                        <a:lnSpc>
                          <a:spcPct val="100000"/>
                        </a:lnSpc>
                        <a:spcBef>
                          <a:spcPts val="0"/>
                        </a:spcBef>
                        <a:spcAft>
                          <a:spcPts val="0"/>
                        </a:spcAft>
                        <a:buClr>
                          <a:schemeClr val="dk1"/>
                        </a:buClr>
                        <a:buSzPts val="2800"/>
                        <a:buFont typeface="Century Gothic"/>
                        <a:buNone/>
                      </a:pPr>
                      <a:r>
                        <a:rPr lang="en-US" sz="2800">
                          <a:solidFill>
                            <a:schemeClr val="dk1"/>
                          </a:solidFill>
                          <a:latin typeface="Century Gothic"/>
                          <a:ea typeface="Century Gothic"/>
                          <a:cs typeface="Century Gothic"/>
                          <a:sym typeface="Century Gothic"/>
                        </a:rPr>
                        <a:t>put their seat backs upright during the meal service.</a:t>
                      </a:r>
                      <a:endParaRPr/>
                    </a:p>
                    <a:p>
                      <a:pPr marL="0" marR="0" lvl="0" indent="0" algn="l" rtl="0">
                        <a:spcBef>
                          <a:spcPts val="0"/>
                        </a:spcBef>
                        <a:spcAft>
                          <a:spcPts val="0"/>
                        </a:spcAft>
                        <a:buNone/>
                      </a:pPr>
                      <a:endParaRPr sz="2800">
                        <a:latin typeface="Century Gothic"/>
                        <a:ea typeface="Century Gothic"/>
                        <a:cs typeface="Century Gothic"/>
                        <a:sym typeface="Century Gothic"/>
                      </a:endParaRPr>
                    </a:p>
                  </a:txBody>
                  <a:tcPr marL="91450" marR="91450" marT="45725" marB="45725">
                    <a:solidFill>
                      <a:srgbClr val="FFF2CC"/>
                    </a:solidFill>
                  </a:tcPr>
                </a:tc>
                <a:tc>
                  <a:txBody>
                    <a:bodyPr/>
                    <a:lstStyle/>
                    <a:p>
                      <a:pPr marL="0" marR="0" lvl="0" indent="0" algn="l" rtl="0">
                        <a:spcBef>
                          <a:spcPts val="0"/>
                        </a:spcBef>
                        <a:spcAft>
                          <a:spcPts val="0"/>
                        </a:spcAft>
                        <a:buNone/>
                      </a:pPr>
                      <a:r>
                        <a:rPr lang="en-US" sz="2800">
                          <a:solidFill>
                            <a:srgbClr val="FF0000"/>
                          </a:solidFill>
                          <a:latin typeface="Century Gothic"/>
                          <a:ea typeface="Century Gothic"/>
                          <a:cs typeface="Century Gothic"/>
                          <a:sym typeface="Century Gothic"/>
                        </a:rPr>
                        <a:t>Are you willing to </a:t>
                      </a:r>
                      <a:r>
                        <a:rPr lang="en-US" sz="2800">
                          <a:solidFill>
                            <a:schemeClr val="dk1"/>
                          </a:solidFill>
                          <a:latin typeface="Century Gothic"/>
                          <a:ea typeface="Century Gothic"/>
                          <a:cs typeface="Century Gothic"/>
                          <a:sym typeface="Century Gothic"/>
                        </a:rPr>
                        <a:t>put your seat back upright during the meal service? The passengers behind you would appreciate when he has more room during he is having his meal.</a:t>
                      </a:r>
                      <a:endParaRPr sz="2800">
                        <a:latin typeface="Century Gothic"/>
                        <a:ea typeface="Century Gothic"/>
                        <a:cs typeface="Century Gothic"/>
                        <a:sym typeface="Century Gothic"/>
                      </a:endParaRPr>
                    </a:p>
                  </a:txBody>
                  <a:tcPr marL="91450" marR="91450" marT="45725" marB="45725">
                    <a:solidFill>
                      <a:srgbClr val="FEE599"/>
                    </a:solidFill>
                  </a:tcPr>
                </a:tc>
                <a:tc>
                  <a:txBody>
                    <a:bodyPr/>
                    <a:lstStyle/>
                    <a:p>
                      <a:pPr marL="0" marR="0" lvl="0" indent="0" algn="l" rtl="0">
                        <a:spcBef>
                          <a:spcPts val="0"/>
                        </a:spcBef>
                        <a:spcAft>
                          <a:spcPts val="0"/>
                        </a:spcAft>
                        <a:buNone/>
                      </a:pPr>
                      <a:r>
                        <a:rPr lang="en-US" sz="2800">
                          <a:solidFill>
                            <a:srgbClr val="FF0000"/>
                          </a:solidFill>
                          <a:latin typeface="Century Gothic"/>
                          <a:ea typeface="Century Gothic"/>
                          <a:cs typeface="Century Gothic"/>
                          <a:sym typeface="Century Gothic"/>
                        </a:rPr>
                        <a:t>I don’t think</a:t>
                      </a:r>
                      <a:r>
                        <a:rPr lang="en-US" sz="2800">
                          <a:latin typeface="Century Gothic"/>
                          <a:ea typeface="Century Gothic"/>
                          <a:cs typeface="Century Gothic"/>
                          <a:sym typeface="Century Gothic"/>
                        </a:rPr>
                        <a:t> it’s a good idea to recline the seat back while another person sits behind you and he is having a meal. </a:t>
                      </a:r>
                      <a:endParaRPr/>
                    </a:p>
                  </a:txBody>
                  <a:tcPr marL="91450" marR="91450" marT="45725" marB="45725">
                    <a:solidFill>
                      <a:srgbClr val="FFF2CC"/>
                    </a:solidFill>
                  </a:tcPr>
                </a:tc>
              </a:tr>
            </a:tbl>
          </a:graphicData>
        </a:graphic>
      </p:graphicFrame>
      <p:sp>
        <p:nvSpPr>
          <p:cNvPr id="353" name="Google Shape;353;p48"/>
          <p:cNvSpPr/>
          <p:nvPr/>
        </p:nvSpPr>
        <p:spPr>
          <a:xfrm>
            <a:off x="0" y="0"/>
            <a:ext cx="961697" cy="89863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dk1"/>
                </a:solidFill>
                <a:latin typeface="Century Gothic"/>
                <a:ea typeface="Century Gothic"/>
                <a:cs typeface="Century Gothic"/>
                <a:sym typeface="Century Gothic"/>
              </a:rPr>
              <a:t>5.</a:t>
            </a:r>
            <a:endParaRPr sz="2800">
              <a:solidFill>
                <a:schemeClr val="dk1"/>
              </a:solidFill>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19;p16"/>
          <p:cNvPicPr preferRelativeResize="0"/>
          <p:nvPr/>
        </p:nvPicPr>
        <p:blipFill rotWithShape="1">
          <a:blip r:embed="rId2">
            <a:alphaModFix/>
          </a:blip>
          <a:srcRect/>
          <a:stretch/>
        </p:blipFill>
        <p:spPr>
          <a:xfrm>
            <a:off x="5932249" y="1322245"/>
            <a:ext cx="5789708" cy="4688418"/>
          </a:xfrm>
          <a:prstGeom prst="rect">
            <a:avLst/>
          </a:prstGeom>
          <a:noFill/>
          <a:ln>
            <a:noFill/>
          </a:ln>
        </p:spPr>
      </p:pic>
      <p:sp>
        <p:nvSpPr>
          <p:cNvPr id="3" name="Google Shape;108;p15"/>
          <p:cNvSpPr/>
          <p:nvPr/>
        </p:nvSpPr>
        <p:spPr>
          <a:xfrm>
            <a:off x="2392381" y="62357"/>
            <a:ext cx="1135877" cy="1072055"/>
          </a:xfrm>
          <a:prstGeom prst="ellipse">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dirty="0">
                <a:solidFill>
                  <a:schemeClr val="dk1"/>
                </a:solidFill>
                <a:latin typeface="Century Gothic"/>
                <a:ea typeface="Century Gothic"/>
                <a:cs typeface="Century Gothic"/>
                <a:sym typeface="Century Gothic"/>
              </a:rPr>
              <a:t>3</a:t>
            </a:r>
            <a:endParaRPr dirty="0"/>
          </a:p>
        </p:txBody>
      </p:sp>
      <p:sp>
        <p:nvSpPr>
          <p:cNvPr id="4" name="Google Shape;113;p16"/>
          <p:cNvSpPr txBox="1"/>
          <p:nvPr/>
        </p:nvSpPr>
        <p:spPr>
          <a:xfrm>
            <a:off x="5932249" y="5589685"/>
            <a:ext cx="2953313" cy="1138733"/>
          </a:xfrm>
          <a:prstGeom prst="rect">
            <a:avLst/>
          </a:prstGeom>
          <a:solidFill>
            <a:srgbClr val="FFD966"/>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dirty="0">
                <a:solidFill>
                  <a:srgbClr val="263238"/>
                </a:solidFill>
                <a:latin typeface="Century Gothic"/>
                <a:ea typeface="Century Gothic"/>
                <a:cs typeface="Century Gothic"/>
                <a:sym typeface="Century Gothic"/>
              </a:rPr>
              <a:t>Emirates</a:t>
            </a:r>
            <a:endParaRPr sz="3200" dirty="0"/>
          </a:p>
          <a:p>
            <a:pPr marL="0" marR="0" lvl="0" indent="0" algn="ctr" rtl="0">
              <a:spcBef>
                <a:spcPts val="0"/>
              </a:spcBef>
              <a:spcAft>
                <a:spcPts val="0"/>
              </a:spcAft>
              <a:buNone/>
            </a:pPr>
            <a:endParaRPr sz="3600" b="0" i="0" dirty="0">
              <a:solidFill>
                <a:srgbClr val="263238"/>
              </a:solidFill>
              <a:latin typeface="Century Gothic"/>
              <a:ea typeface="Century Gothic"/>
              <a:cs typeface="Century Gothic"/>
              <a:sym typeface="Century Gothic"/>
            </a:endParaRPr>
          </a:p>
        </p:txBody>
      </p:sp>
      <p:pic>
        <p:nvPicPr>
          <p:cNvPr id="5" name="Google Shape;101;p15"/>
          <p:cNvPicPr preferRelativeResize="0"/>
          <p:nvPr/>
        </p:nvPicPr>
        <p:blipFill rotWithShape="1">
          <a:blip r:embed="rId3">
            <a:alphaModFix/>
          </a:blip>
          <a:srcRect l="23771" r="23908"/>
          <a:stretch/>
        </p:blipFill>
        <p:spPr>
          <a:xfrm>
            <a:off x="931696" y="1203238"/>
            <a:ext cx="4057245" cy="5525180"/>
          </a:xfrm>
          <a:prstGeom prst="rect">
            <a:avLst/>
          </a:prstGeom>
          <a:noFill/>
          <a:ln>
            <a:noFill/>
          </a:ln>
        </p:spPr>
      </p:pic>
      <p:sp>
        <p:nvSpPr>
          <p:cNvPr id="6" name="Google Shape;116;p16"/>
          <p:cNvSpPr/>
          <p:nvPr/>
        </p:nvSpPr>
        <p:spPr>
          <a:xfrm>
            <a:off x="8357193" y="62357"/>
            <a:ext cx="1135877" cy="1072055"/>
          </a:xfrm>
          <a:prstGeom prst="ellipse">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dk1"/>
                </a:solidFill>
                <a:latin typeface="Century Gothic"/>
                <a:ea typeface="Century Gothic"/>
                <a:cs typeface="Century Gothic"/>
                <a:sym typeface="Century Gothic"/>
              </a:rPr>
              <a:t>4</a:t>
            </a:r>
            <a:endParaRPr/>
          </a:p>
        </p:txBody>
      </p:sp>
    </p:spTree>
    <p:extLst>
      <p:ext uri="{BB962C8B-B14F-4D97-AF65-F5344CB8AC3E}">
        <p14:creationId xmlns:p14="http://schemas.microsoft.com/office/powerpoint/2010/main" val="3683654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graphicFrame>
        <p:nvGraphicFramePr>
          <p:cNvPr id="358" name="Google Shape;358;p49"/>
          <p:cNvGraphicFramePr/>
          <p:nvPr/>
        </p:nvGraphicFramePr>
        <p:xfrm>
          <a:off x="0" y="1441494"/>
          <a:ext cx="12192000" cy="3069185"/>
        </p:xfrm>
        <a:graphic>
          <a:graphicData uri="http://schemas.openxmlformats.org/drawingml/2006/table">
            <a:tbl>
              <a:tblPr firstRow="1" bandRow="1">
                <a:noFill/>
                <a:tableStyleId>{10C5AC0A-E1C7-46A3-8658-BFD7210F695C}</a:tableStyleId>
              </a:tblPr>
              <a:tblGrid>
                <a:gridCol w="3326525"/>
                <a:gridCol w="5060725"/>
                <a:gridCol w="3804750"/>
              </a:tblGrid>
              <a:tr h="762300">
                <a:tc>
                  <a:txBody>
                    <a:bodyPr/>
                    <a:lstStyle/>
                    <a:p>
                      <a:pPr marL="0" marR="0" lvl="0" indent="0" algn="l" rtl="0">
                        <a:spcBef>
                          <a:spcPts val="0"/>
                        </a:spcBef>
                        <a:spcAft>
                          <a:spcPts val="0"/>
                        </a:spcAft>
                        <a:buNone/>
                      </a:pPr>
                      <a:r>
                        <a:rPr lang="en-US" sz="2800">
                          <a:latin typeface="Century Gothic"/>
                          <a:ea typeface="Century Gothic"/>
                          <a:cs typeface="Century Gothic"/>
                          <a:sym typeface="Century Gothic"/>
                        </a:rPr>
                        <a:t>Passengers don’t want to……….</a:t>
                      </a:r>
                      <a:endParaRPr/>
                    </a:p>
                  </a:txBody>
                  <a:tcPr marL="91450" marR="91450" marT="45725" marB="45725">
                    <a:solidFill>
                      <a:srgbClr val="7F6000"/>
                    </a:solidFill>
                  </a:tcPr>
                </a:tc>
                <a:tc>
                  <a:txBody>
                    <a:bodyPr/>
                    <a:lstStyle/>
                    <a:p>
                      <a:pPr marL="0" marR="0" lvl="0" indent="0" algn="l" rtl="0">
                        <a:spcBef>
                          <a:spcPts val="0"/>
                        </a:spcBef>
                        <a:spcAft>
                          <a:spcPts val="0"/>
                        </a:spcAft>
                        <a:buNone/>
                      </a:pPr>
                      <a:r>
                        <a:rPr lang="en-US" sz="2800">
                          <a:latin typeface="Century Gothic"/>
                          <a:ea typeface="Century Gothic"/>
                          <a:cs typeface="Century Gothic"/>
                          <a:sym typeface="Century Gothic"/>
                        </a:rPr>
                        <a:t>Use positive communication</a:t>
                      </a:r>
                      <a:endParaRPr/>
                    </a:p>
                  </a:txBody>
                  <a:tcPr marL="91450" marR="91450" marT="45725" marB="45725">
                    <a:solidFill>
                      <a:srgbClr val="7F6000"/>
                    </a:solidFill>
                  </a:tcPr>
                </a:tc>
                <a:tc>
                  <a:txBody>
                    <a:bodyPr/>
                    <a:lstStyle/>
                    <a:p>
                      <a:pPr marL="0" marR="0" lvl="0" indent="0" algn="l" rtl="0">
                        <a:spcBef>
                          <a:spcPts val="0"/>
                        </a:spcBef>
                        <a:spcAft>
                          <a:spcPts val="0"/>
                        </a:spcAft>
                        <a:buNone/>
                      </a:pPr>
                      <a:r>
                        <a:rPr lang="en-US" sz="2800">
                          <a:latin typeface="Century Gothic"/>
                          <a:ea typeface="Century Gothic"/>
                          <a:cs typeface="Century Gothic"/>
                          <a:sym typeface="Century Gothic"/>
                        </a:rPr>
                        <a:t>Try to avoid using command during services.</a:t>
                      </a:r>
                      <a:endParaRPr/>
                    </a:p>
                  </a:txBody>
                  <a:tcPr marL="91450" marR="91450" marT="45725" marB="45725">
                    <a:solidFill>
                      <a:srgbClr val="7F6000"/>
                    </a:solidFill>
                  </a:tcPr>
                </a:tc>
              </a:tr>
              <a:tr h="1697575">
                <a:tc>
                  <a:txBody>
                    <a:bodyPr/>
                    <a:lstStyle/>
                    <a:p>
                      <a:pPr marL="0" marR="0" lvl="0" indent="0" algn="l" rtl="0">
                        <a:spcBef>
                          <a:spcPts val="0"/>
                        </a:spcBef>
                        <a:spcAft>
                          <a:spcPts val="0"/>
                        </a:spcAft>
                        <a:buNone/>
                      </a:pPr>
                      <a:r>
                        <a:rPr lang="en-US" sz="2800">
                          <a:solidFill>
                            <a:schemeClr val="dk1"/>
                          </a:solidFill>
                          <a:latin typeface="Century Gothic"/>
                          <a:ea typeface="Century Gothic"/>
                          <a:cs typeface="Century Gothic"/>
                          <a:sym typeface="Century Gothic"/>
                        </a:rPr>
                        <a:t>pass a dirty meal tray to cabin crew.</a:t>
                      </a:r>
                      <a:endParaRPr sz="2800">
                        <a:latin typeface="Century Gothic"/>
                        <a:ea typeface="Century Gothic"/>
                        <a:cs typeface="Century Gothic"/>
                        <a:sym typeface="Century Gothic"/>
                      </a:endParaRPr>
                    </a:p>
                  </a:txBody>
                  <a:tcPr marL="91450" marR="91450" marT="45725" marB="45725">
                    <a:solidFill>
                      <a:srgbClr val="FFF2CC"/>
                    </a:solidFill>
                  </a:tcPr>
                </a:tc>
                <a:tc>
                  <a:txBody>
                    <a:bodyPr/>
                    <a:lstStyle/>
                    <a:p>
                      <a:pPr marL="0" marR="0" lvl="0" indent="0" algn="l" rtl="0">
                        <a:spcBef>
                          <a:spcPts val="0"/>
                        </a:spcBef>
                        <a:spcAft>
                          <a:spcPts val="0"/>
                        </a:spcAft>
                        <a:buNone/>
                      </a:pPr>
                      <a:r>
                        <a:rPr lang="en-US" sz="2800">
                          <a:solidFill>
                            <a:schemeClr val="dk1"/>
                          </a:solidFill>
                          <a:latin typeface="Century Gothic"/>
                          <a:ea typeface="Century Gothic"/>
                          <a:cs typeface="Century Gothic"/>
                          <a:sym typeface="Century Gothic"/>
                        </a:rPr>
                        <a:t>Did you finish your meal? </a:t>
                      </a:r>
                      <a:endParaRPr/>
                    </a:p>
                    <a:p>
                      <a:pPr marL="0" marR="0" lvl="0" indent="0" algn="l" rtl="0">
                        <a:spcBef>
                          <a:spcPts val="0"/>
                        </a:spcBef>
                        <a:spcAft>
                          <a:spcPts val="0"/>
                        </a:spcAft>
                        <a:buNone/>
                      </a:pPr>
                      <a:r>
                        <a:rPr lang="en-US" sz="2800">
                          <a:solidFill>
                            <a:srgbClr val="FF0000"/>
                          </a:solidFill>
                          <a:latin typeface="Century Gothic"/>
                          <a:ea typeface="Century Gothic"/>
                          <a:cs typeface="Century Gothic"/>
                          <a:sym typeface="Century Gothic"/>
                        </a:rPr>
                        <a:t>Do you mind </a:t>
                      </a:r>
                      <a:r>
                        <a:rPr lang="en-US" sz="2800">
                          <a:solidFill>
                            <a:schemeClr val="dk1"/>
                          </a:solidFill>
                          <a:latin typeface="Century Gothic"/>
                          <a:ea typeface="Century Gothic"/>
                          <a:cs typeface="Century Gothic"/>
                          <a:sym typeface="Century Gothic"/>
                        </a:rPr>
                        <a:t>passing me your meal tray?</a:t>
                      </a:r>
                      <a:endParaRPr sz="2800">
                        <a:latin typeface="Century Gothic"/>
                        <a:ea typeface="Century Gothic"/>
                        <a:cs typeface="Century Gothic"/>
                        <a:sym typeface="Century Gothic"/>
                      </a:endParaRPr>
                    </a:p>
                  </a:txBody>
                  <a:tcPr marL="91450" marR="91450" marT="45725" marB="45725">
                    <a:solidFill>
                      <a:srgbClr val="FEE599"/>
                    </a:solidFill>
                  </a:tcPr>
                </a:tc>
                <a:tc>
                  <a:txBody>
                    <a:bodyPr/>
                    <a:lstStyle/>
                    <a:p>
                      <a:pPr marL="0" marR="0" lvl="0" indent="0" algn="l" rtl="0">
                        <a:spcBef>
                          <a:spcPts val="0"/>
                        </a:spcBef>
                        <a:spcAft>
                          <a:spcPts val="0"/>
                        </a:spcAft>
                        <a:buNone/>
                      </a:pPr>
                      <a:r>
                        <a:rPr lang="en-US" sz="2800">
                          <a:solidFill>
                            <a:srgbClr val="FF0000"/>
                          </a:solidFill>
                          <a:latin typeface="Century Gothic"/>
                          <a:ea typeface="Century Gothic"/>
                          <a:cs typeface="Century Gothic"/>
                          <a:sym typeface="Century Gothic"/>
                        </a:rPr>
                        <a:t>Finished? Pass </a:t>
                      </a:r>
                      <a:r>
                        <a:rPr lang="en-US" sz="2800">
                          <a:solidFill>
                            <a:schemeClr val="dk1"/>
                          </a:solidFill>
                          <a:latin typeface="Century Gothic"/>
                          <a:ea typeface="Century Gothic"/>
                          <a:cs typeface="Century Gothic"/>
                          <a:sym typeface="Century Gothic"/>
                        </a:rPr>
                        <a:t>your meal tray to me.</a:t>
                      </a:r>
                      <a:endParaRPr sz="2800">
                        <a:latin typeface="Century Gothic"/>
                        <a:ea typeface="Century Gothic"/>
                        <a:cs typeface="Century Gothic"/>
                        <a:sym typeface="Century Gothic"/>
                      </a:endParaRPr>
                    </a:p>
                  </a:txBody>
                  <a:tcPr marL="91450" marR="91450" marT="45725" marB="45725">
                    <a:solidFill>
                      <a:srgbClr val="FFF2CC"/>
                    </a:solidFill>
                  </a:tcPr>
                </a:tc>
              </a:tr>
            </a:tbl>
          </a:graphicData>
        </a:graphic>
      </p:graphicFrame>
      <p:sp>
        <p:nvSpPr>
          <p:cNvPr id="359" name="Google Shape;359;p49"/>
          <p:cNvSpPr/>
          <p:nvPr/>
        </p:nvSpPr>
        <p:spPr>
          <a:xfrm>
            <a:off x="0" y="0"/>
            <a:ext cx="961697" cy="89863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dk1"/>
                </a:solidFill>
                <a:latin typeface="Century Gothic"/>
                <a:ea typeface="Century Gothic"/>
                <a:cs typeface="Century Gothic"/>
                <a:sym typeface="Century Gothic"/>
              </a:rPr>
              <a:t>6.</a:t>
            </a:r>
            <a:endParaRPr sz="2800">
              <a:solidFill>
                <a:schemeClr val="dk1"/>
              </a:solidFill>
              <a:latin typeface="Century Gothic"/>
              <a:ea typeface="Century Gothic"/>
              <a:cs typeface="Century Gothic"/>
              <a:sym typeface="Century Gothic"/>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graphicFrame>
        <p:nvGraphicFramePr>
          <p:cNvPr id="364" name="Google Shape;364;p50"/>
          <p:cNvGraphicFramePr/>
          <p:nvPr/>
        </p:nvGraphicFramePr>
        <p:xfrm>
          <a:off x="0" y="1441494"/>
          <a:ext cx="12192000" cy="3596660"/>
        </p:xfrm>
        <a:graphic>
          <a:graphicData uri="http://schemas.openxmlformats.org/drawingml/2006/table">
            <a:tbl>
              <a:tblPr firstRow="1" bandRow="1">
                <a:noFill/>
                <a:tableStyleId>{10C5AC0A-E1C7-46A3-8658-BFD7210F695C}</a:tableStyleId>
              </a:tblPr>
              <a:tblGrid>
                <a:gridCol w="3174950"/>
                <a:gridCol w="5147250"/>
                <a:gridCol w="3869800"/>
              </a:tblGrid>
              <a:tr h="762300">
                <a:tc>
                  <a:txBody>
                    <a:bodyPr/>
                    <a:lstStyle/>
                    <a:p>
                      <a:pPr marL="0" marR="0" lvl="0" indent="0" algn="l" rtl="0">
                        <a:spcBef>
                          <a:spcPts val="0"/>
                        </a:spcBef>
                        <a:spcAft>
                          <a:spcPts val="0"/>
                        </a:spcAft>
                        <a:buNone/>
                      </a:pPr>
                      <a:r>
                        <a:rPr lang="en-US" sz="2800">
                          <a:latin typeface="Century Gothic"/>
                          <a:ea typeface="Century Gothic"/>
                          <a:cs typeface="Century Gothic"/>
                          <a:sym typeface="Century Gothic"/>
                        </a:rPr>
                        <a:t>Passengers don’t want to……….</a:t>
                      </a:r>
                      <a:endParaRPr/>
                    </a:p>
                  </a:txBody>
                  <a:tcPr marL="91450" marR="91450" marT="45725" marB="45725">
                    <a:solidFill>
                      <a:srgbClr val="7F6000"/>
                    </a:solidFill>
                  </a:tcPr>
                </a:tc>
                <a:tc>
                  <a:txBody>
                    <a:bodyPr/>
                    <a:lstStyle/>
                    <a:p>
                      <a:pPr marL="0" marR="0" lvl="0" indent="0" algn="l" rtl="0">
                        <a:spcBef>
                          <a:spcPts val="0"/>
                        </a:spcBef>
                        <a:spcAft>
                          <a:spcPts val="0"/>
                        </a:spcAft>
                        <a:buNone/>
                      </a:pPr>
                      <a:r>
                        <a:rPr lang="en-US" sz="2800">
                          <a:latin typeface="Century Gothic"/>
                          <a:ea typeface="Century Gothic"/>
                          <a:cs typeface="Century Gothic"/>
                          <a:sym typeface="Century Gothic"/>
                        </a:rPr>
                        <a:t>Use positive communication</a:t>
                      </a:r>
                      <a:endParaRPr/>
                    </a:p>
                  </a:txBody>
                  <a:tcPr marL="91450" marR="91450" marT="45725" marB="45725">
                    <a:solidFill>
                      <a:srgbClr val="7F6000"/>
                    </a:solidFill>
                  </a:tcPr>
                </a:tc>
                <a:tc>
                  <a:txBody>
                    <a:bodyPr/>
                    <a:lstStyle/>
                    <a:p>
                      <a:pPr marL="0" marR="0" lvl="0" indent="0" algn="l" rtl="0">
                        <a:spcBef>
                          <a:spcPts val="0"/>
                        </a:spcBef>
                        <a:spcAft>
                          <a:spcPts val="0"/>
                        </a:spcAft>
                        <a:buNone/>
                      </a:pPr>
                      <a:r>
                        <a:rPr lang="en-US" sz="2800">
                          <a:latin typeface="Century Gothic"/>
                          <a:ea typeface="Century Gothic"/>
                          <a:cs typeface="Century Gothic"/>
                          <a:sym typeface="Century Gothic"/>
                        </a:rPr>
                        <a:t>Try to avoid using command during services.</a:t>
                      </a:r>
                      <a:endParaRPr/>
                    </a:p>
                  </a:txBody>
                  <a:tcPr marL="91450" marR="91450" marT="45725" marB="45725">
                    <a:solidFill>
                      <a:srgbClr val="7F6000"/>
                    </a:solidFill>
                  </a:tcPr>
                </a:tc>
              </a:tr>
              <a:tr h="1697575">
                <a:tc>
                  <a:txBody>
                    <a:bodyPr/>
                    <a:lstStyle/>
                    <a:p>
                      <a:pPr marL="0" marR="0" lvl="0" indent="0" algn="l" rtl="0">
                        <a:spcBef>
                          <a:spcPts val="0"/>
                        </a:spcBef>
                        <a:spcAft>
                          <a:spcPts val="0"/>
                        </a:spcAft>
                        <a:buNone/>
                      </a:pPr>
                      <a:r>
                        <a:rPr lang="en-US" sz="2800">
                          <a:latin typeface="Century Gothic"/>
                          <a:ea typeface="Century Gothic"/>
                          <a:cs typeface="Century Gothic"/>
                          <a:sym typeface="Century Gothic"/>
                        </a:rPr>
                        <a:t>stay seated.</a:t>
                      </a:r>
                      <a:endParaRPr/>
                    </a:p>
                  </a:txBody>
                  <a:tcPr marL="91450" marR="91450" marT="45725" marB="45725">
                    <a:solidFill>
                      <a:srgbClr val="FFF2CC"/>
                    </a:solidFill>
                  </a:tcPr>
                </a:tc>
                <a:tc>
                  <a:txBody>
                    <a:bodyPr/>
                    <a:lstStyle/>
                    <a:p>
                      <a:pPr marL="0" marR="0" lvl="0" indent="0" algn="l" rtl="0">
                        <a:spcBef>
                          <a:spcPts val="0"/>
                        </a:spcBef>
                        <a:spcAft>
                          <a:spcPts val="0"/>
                        </a:spcAft>
                        <a:buNone/>
                      </a:pPr>
                      <a:r>
                        <a:rPr lang="en-US" sz="2800">
                          <a:solidFill>
                            <a:srgbClr val="FF0000"/>
                          </a:solidFill>
                          <a:latin typeface="Century Gothic"/>
                          <a:ea typeface="Century Gothic"/>
                          <a:cs typeface="Century Gothic"/>
                          <a:sym typeface="Century Gothic"/>
                        </a:rPr>
                        <a:t>Would it be possible to </a:t>
                      </a:r>
                      <a:r>
                        <a:rPr lang="en-US" sz="2800">
                          <a:solidFill>
                            <a:schemeClr val="dk1"/>
                          </a:solidFill>
                          <a:latin typeface="Century Gothic"/>
                          <a:ea typeface="Century Gothic"/>
                          <a:cs typeface="Century Gothic"/>
                          <a:sym typeface="Century Gothic"/>
                        </a:rPr>
                        <a:t>stay seated until the aircraft has a complete stop at the terminal and the seat blet sign is switched off?</a:t>
                      </a:r>
                      <a:endParaRPr sz="2800">
                        <a:latin typeface="Century Gothic"/>
                        <a:ea typeface="Century Gothic"/>
                        <a:cs typeface="Century Gothic"/>
                        <a:sym typeface="Century Gothic"/>
                      </a:endParaRPr>
                    </a:p>
                  </a:txBody>
                  <a:tcPr marL="91450" marR="91450" marT="45725" marB="45725">
                    <a:solidFill>
                      <a:srgbClr val="FEE599"/>
                    </a:solidFill>
                  </a:tcPr>
                </a:tc>
                <a:tc>
                  <a:txBody>
                    <a:bodyPr/>
                    <a:lstStyle/>
                    <a:p>
                      <a:pPr marL="0" marR="0" lvl="0" indent="0" algn="l" rtl="0">
                        <a:spcBef>
                          <a:spcPts val="0"/>
                        </a:spcBef>
                        <a:spcAft>
                          <a:spcPts val="0"/>
                        </a:spcAft>
                        <a:buNone/>
                      </a:pPr>
                      <a:r>
                        <a:rPr lang="en-US" sz="2800">
                          <a:solidFill>
                            <a:srgbClr val="FF0000"/>
                          </a:solidFill>
                          <a:latin typeface="Century Gothic"/>
                          <a:ea typeface="Century Gothic"/>
                          <a:cs typeface="Century Gothic"/>
                          <a:sym typeface="Century Gothic"/>
                        </a:rPr>
                        <a:t>Don’t you know</a:t>
                      </a:r>
                      <a:r>
                        <a:rPr lang="en-US" sz="2800">
                          <a:solidFill>
                            <a:schemeClr val="dk1"/>
                          </a:solidFill>
                          <a:latin typeface="Century Gothic"/>
                          <a:ea typeface="Century Gothic"/>
                          <a:cs typeface="Century Gothic"/>
                          <a:sym typeface="Century Gothic"/>
                        </a:rPr>
                        <a:t> that you need to stay seated until we stop at the terminal? We are now taxiing. </a:t>
                      </a:r>
                      <a:endParaRPr sz="2800">
                        <a:latin typeface="Century Gothic"/>
                        <a:ea typeface="Century Gothic"/>
                        <a:cs typeface="Century Gothic"/>
                        <a:sym typeface="Century Gothic"/>
                      </a:endParaRPr>
                    </a:p>
                  </a:txBody>
                  <a:tcPr marL="91450" marR="91450" marT="45725" marB="45725">
                    <a:solidFill>
                      <a:srgbClr val="FFF2CC"/>
                    </a:solidFill>
                  </a:tcPr>
                </a:tc>
              </a:tr>
            </a:tbl>
          </a:graphicData>
        </a:graphic>
      </p:graphicFrame>
      <p:sp>
        <p:nvSpPr>
          <p:cNvPr id="365" name="Google Shape;365;p50"/>
          <p:cNvSpPr/>
          <p:nvPr/>
        </p:nvSpPr>
        <p:spPr>
          <a:xfrm>
            <a:off x="0" y="0"/>
            <a:ext cx="961697" cy="89863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dk1"/>
                </a:solidFill>
                <a:latin typeface="Century Gothic"/>
                <a:ea typeface="Century Gothic"/>
                <a:cs typeface="Century Gothic"/>
                <a:sym typeface="Century Gothic"/>
              </a:rPr>
              <a:t>7.</a:t>
            </a:r>
            <a:endParaRPr sz="2800">
              <a:solidFill>
                <a:schemeClr val="dk1"/>
              </a:solidFill>
              <a:latin typeface="Century Gothic"/>
              <a:ea typeface="Century Gothic"/>
              <a:cs typeface="Century Gothic"/>
              <a:sym typeface="Century Gothic"/>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graphicFrame>
        <p:nvGraphicFramePr>
          <p:cNvPr id="370" name="Google Shape;370;p51"/>
          <p:cNvGraphicFramePr/>
          <p:nvPr>
            <p:extLst>
              <p:ext uri="{D42A27DB-BD31-4B8C-83A1-F6EECF244321}">
                <p14:modId xmlns:p14="http://schemas.microsoft.com/office/powerpoint/2010/main" val="1024601209"/>
              </p:ext>
            </p:extLst>
          </p:nvPr>
        </p:nvGraphicFramePr>
        <p:xfrm>
          <a:off x="0" y="219668"/>
          <a:ext cx="12192000" cy="6418690"/>
        </p:xfrm>
        <a:graphic>
          <a:graphicData uri="http://schemas.openxmlformats.org/drawingml/2006/table">
            <a:tbl>
              <a:tblPr firstRow="1" bandRow="1">
                <a:noFill/>
                <a:tableStyleId>{10C5AC0A-E1C7-46A3-8658-BFD7210F695C}</a:tableStyleId>
              </a:tblPr>
              <a:tblGrid>
                <a:gridCol w="378375"/>
                <a:gridCol w="6842225"/>
                <a:gridCol w="4971400"/>
              </a:tblGrid>
              <a:tr h="684225">
                <a:tc>
                  <a:txBody>
                    <a:bodyPr/>
                    <a:lstStyle/>
                    <a:p>
                      <a:pPr marL="0" marR="0" lvl="0" indent="0" algn="l" rtl="0">
                        <a:spcBef>
                          <a:spcPts val="0"/>
                        </a:spcBef>
                        <a:spcAft>
                          <a:spcPts val="0"/>
                        </a:spcAft>
                        <a:buNone/>
                      </a:pPr>
                      <a:endParaRPr sz="3200" b="1">
                        <a:solidFill>
                          <a:schemeClr val="dk1"/>
                        </a:solidFill>
                        <a:latin typeface="Century Gothic"/>
                        <a:ea typeface="Century Gothic"/>
                        <a:cs typeface="Century Gothic"/>
                        <a:sym typeface="Century Gothic"/>
                      </a:endParaRPr>
                    </a:p>
                  </a:txBody>
                  <a:tcPr marL="91450" marR="91450" marT="45725" marB="45725">
                    <a:solidFill>
                      <a:schemeClr val="accent4"/>
                    </a:solidFill>
                  </a:tcPr>
                </a:tc>
                <a:tc>
                  <a:txBody>
                    <a:bodyPr/>
                    <a:lstStyle/>
                    <a:p>
                      <a:pPr marL="0" marR="0" lvl="0" indent="0" algn="l" rtl="0">
                        <a:spcBef>
                          <a:spcPts val="0"/>
                        </a:spcBef>
                        <a:spcAft>
                          <a:spcPts val="0"/>
                        </a:spcAft>
                        <a:buNone/>
                      </a:pPr>
                      <a:r>
                        <a:rPr lang="en-US" sz="3200">
                          <a:solidFill>
                            <a:srgbClr val="C55A11"/>
                          </a:solidFill>
                          <a:latin typeface="Century Gothic"/>
                          <a:ea typeface="Century Gothic"/>
                          <a:cs typeface="Century Gothic"/>
                          <a:sym typeface="Century Gothic"/>
                        </a:rPr>
                        <a:t>Asking politely / Request question</a:t>
                      </a:r>
                      <a:endParaRPr/>
                    </a:p>
                  </a:txBody>
                  <a:tcPr marL="91450" marR="91450" marT="45725" marB="45725">
                    <a:solidFill>
                      <a:schemeClr val="accent4"/>
                    </a:solidFill>
                  </a:tcPr>
                </a:tc>
                <a:tc>
                  <a:txBody>
                    <a:bodyPr/>
                    <a:lstStyle/>
                    <a:p>
                      <a:pPr marL="0" marR="0" lvl="0" indent="0" algn="l" rtl="0">
                        <a:spcBef>
                          <a:spcPts val="0"/>
                        </a:spcBef>
                        <a:spcAft>
                          <a:spcPts val="0"/>
                        </a:spcAft>
                        <a:buNone/>
                      </a:pPr>
                      <a:r>
                        <a:rPr lang="en-US" sz="3200">
                          <a:latin typeface="Century Gothic"/>
                          <a:ea typeface="Century Gothic"/>
                          <a:cs typeface="Century Gothic"/>
                          <a:sym typeface="Century Gothic"/>
                        </a:rPr>
                        <a:t>Polite respond</a:t>
                      </a:r>
                      <a:endParaRPr/>
                    </a:p>
                  </a:txBody>
                  <a:tcPr marL="91450" marR="91450" marT="45725" marB="45725">
                    <a:solidFill>
                      <a:schemeClr val="accent4"/>
                    </a:solidFill>
                  </a:tcPr>
                </a:tc>
              </a:tr>
              <a:tr h="684225">
                <a:tc>
                  <a:txBody>
                    <a:bodyPr/>
                    <a:lstStyle/>
                    <a:p>
                      <a:pPr marL="0" marR="0" lvl="0" indent="0" algn="ctr" rtl="0">
                        <a:spcBef>
                          <a:spcPts val="0"/>
                        </a:spcBef>
                        <a:spcAft>
                          <a:spcPts val="0"/>
                        </a:spcAft>
                        <a:buNone/>
                      </a:pPr>
                      <a:r>
                        <a:rPr lang="en-US" sz="2800">
                          <a:latin typeface="Century Gothic"/>
                          <a:ea typeface="Century Gothic"/>
                          <a:cs typeface="Century Gothic"/>
                          <a:sym typeface="Century Gothic"/>
                        </a:rPr>
                        <a:t>1</a:t>
                      </a:r>
                      <a:endParaRPr/>
                    </a:p>
                  </a:txBody>
                  <a:tcPr marL="91450" marR="91450" marT="45725" marB="45725">
                    <a:solidFill>
                      <a:srgbClr val="FFF2CC"/>
                    </a:solidFill>
                  </a:tcPr>
                </a:tc>
                <a:tc>
                  <a:txBody>
                    <a:bodyPr/>
                    <a:lstStyle/>
                    <a:p>
                      <a:pPr marL="0" marR="0" lvl="0" indent="0" algn="l" rtl="0">
                        <a:spcBef>
                          <a:spcPts val="0"/>
                        </a:spcBef>
                        <a:spcAft>
                          <a:spcPts val="0"/>
                        </a:spcAft>
                        <a:buNone/>
                      </a:pPr>
                      <a:r>
                        <a:rPr lang="en-US" sz="2800">
                          <a:latin typeface="Century Gothic"/>
                          <a:ea typeface="Century Gothic"/>
                          <a:cs typeface="Century Gothic"/>
                          <a:sym typeface="Century Gothic"/>
                        </a:rPr>
                        <a:t>Would you mind helping me with.... ?</a:t>
                      </a:r>
                      <a:endParaRPr/>
                    </a:p>
                  </a:txBody>
                  <a:tcPr marL="91450" marR="91450" marT="45725" marB="45725">
                    <a:solidFill>
                      <a:srgbClr val="FFF2CC"/>
                    </a:solidFill>
                  </a:tcPr>
                </a:tc>
                <a:tc>
                  <a:txBody>
                    <a:bodyPr/>
                    <a:lstStyle/>
                    <a:p>
                      <a:pPr marL="457200" marR="0" lvl="0" indent="-457200" algn="l" rtl="0">
                        <a:spcBef>
                          <a:spcPts val="0"/>
                        </a:spcBef>
                        <a:spcAft>
                          <a:spcPts val="0"/>
                        </a:spcAft>
                        <a:buClr>
                          <a:schemeClr val="dk1"/>
                        </a:buClr>
                        <a:buSzPts val="2800"/>
                        <a:buFont typeface="Noto Sans Symbols"/>
                        <a:buChar char="⮚"/>
                      </a:pPr>
                      <a:r>
                        <a:rPr lang="en-US" sz="2800" dirty="0" smtClean="0">
                          <a:latin typeface="Century Gothic"/>
                          <a:ea typeface="Century Gothic"/>
                          <a:cs typeface="Century Gothic"/>
                          <a:sym typeface="Century Gothic"/>
                        </a:rPr>
                        <a:t>Yes,</a:t>
                      </a:r>
                      <a:r>
                        <a:rPr lang="en-US" sz="2800" baseline="0" dirty="0" smtClean="0">
                          <a:latin typeface="Century Gothic"/>
                          <a:ea typeface="Century Gothic"/>
                          <a:cs typeface="Century Gothic"/>
                          <a:sym typeface="Century Gothic"/>
                        </a:rPr>
                        <a:t> Sir / Madam</a:t>
                      </a:r>
                      <a:endParaRPr dirty="0"/>
                    </a:p>
                  </a:txBody>
                  <a:tcPr marL="91450" marR="91450" marT="45725" marB="45725">
                    <a:solidFill>
                      <a:srgbClr val="FFF2CC"/>
                    </a:solidFill>
                  </a:tcPr>
                </a:tc>
              </a:tr>
              <a:tr h="684225">
                <a:tc>
                  <a:txBody>
                    <a:bodyPr/>
                    <a:lstStyle/>
                    <a:p>
                      <a:pPr marL="0" marR="0" lvl="0" indent="0" algn="ctr" rtl="0">
                        <a:spcBef>
                          <a:spcPts val="0"/>
                        </a:spcBef>
                        <a:spcAft>
                          <a:spcPts val="0"/>
                        </a:spcAft>
                        <a:buNone/>
                      </a:pPr>
                      <a:r>
                        <a:rPr lang="en-US" sz="2800">
                          <a:latin typeface="Century Gothic"/>
                          <a:ea typeface="Century Gothic"/>
                          <a:cs typeface="Century Gothic"/>
                          <a:sym typeface="Century Gothic"/>
                        </a:rPr>
                        <a:t>2</a:t>
                      </a:r>
                      <a:endParaRPr/>
                    </a:p>
                  </a:txBody>
                  <a:tcPr marL="91450" marR="91450" marT="45725" marB="45725">
                    <a:solidFill>
                      <a:schemeClr val="accent4"/>
                    </a:solidFill>
                  </a:tcPr>
                </a:tc>
                <a:tc>
                  <a:txBody>
                    <a:bodyPr/>
                    <a:lstStyle/>
                    <a:p>
                      <a:pPr marL="0" marR="0" lvl="0" indent="0" algn="l" rtl="0">
                        <a:spcBef>
                          <a:spcPts val="0"/>
                        </a:spcBef>
                        <a:spcAft>
                          <a:spcPts val="0"/>
                        </a:spcAft>
                        <a:buNone/>
                      </a:pPr>
                      <a:r>
                        <a:rPr lang="en-US" sz="2800">
                          <a:latin typeface="Century Gothic"/>
                          <a:ea typeface="Century Gothic"/>
                          <a:cs typeface="Century Gothic"/>
                          <a:sym typeface="Century Gothic"/>
                        </a:rPr>
                        <a:t>Do you mind if I…………………………?</a:t>
                      </a:r>
                      <a:endParaRPr/>
                    </a:p>
                  </a:txBody>
                  <a:tcPr marL="91450" marR="91450" marT="45725" marB="45725">
                    <a:solidFill>
                      <a:schemeClr val="accent4"/>
                    </a:solidFill>
                  </a:tcPr>
                </a:tc>
                <a:tc>
                  <a:txBody>
                    <a:bodyPr/>
                    <a:lstStyle/>
                    <a:p>
                      <a:pPr marL="457200" marR="0" lvl="0" indent="-457200" algn="l" rtl="0">
                        <a:spcBef>
                          <a:spcPts val="0"/>
                        </a:spcBef>
                        <a:spcAft>
                          <a:spcPts val="0"/>
                        </a:spcAft>
                        <a:buClr>
                          <a:schemeClr val="dk1"/>
                        </a:buClr>
                        <a:buSzPts val="2800"/>
                        <a:buFont typeface="Noto Sans Symbols"/>
                        <a:buChar char="⮚"/>
                      </a:pPr>
                      <a:r>
                        <a:rPr lang="en-US" sz="2800">
                          <a:latin typeface="Century Gothic"/>
                          <a:ea typeface="Century Gothic"/>
                          <a:cs typeface="Century Gothic"/>
                          <a:sym typeface="Century Gothic"/>
                        </a:rPr>
                        <a:t>Of course.</a:t>
                      </a:r>
                      <a:endParaRPr/>
                    </a:p>
                  </a:txBody>
                  <a:tcPr marL="91450" marR="91450" marT="45725" marB="45725">
                    <a:solidFill>
                      <a:schemeClr val="accent4"/>
                    </a:solidFill>
                  </a:tcPr>
                </a:tc>
              </a:tr>
              <a:tr h="684225">
                <a:tc>
                  <a:txBody>
                    <a:bodyPr/>
                    <a:lstStyle/>
                    <a:p>
                      <a:pPr marL="0" marR="0" lvl="0" indent="0" algn="ctr" rtl="0">
                        <a:spcBef>
                          <a:spcPts val="0"/>
                        </a:spcBef>
                        <a:spcAft>
                          <a:spcPts val="0"/>
                        </a:spcAft>
                        <a:buNone/>
                      </a:pPr>
                      <a:r>
                        <a:rPr lang="en-US" sz="2800">
                          <a:latin typeface="Century Gothic"/>
                          <a:ea typeface="Century Gothic"/>
                          <a:cs typeface="Century Gothic"/>
                          <a:sym typeface="Century Gothic"/>
                        </a:rPr>
                        <a:t>3</a:t>
                      </a:r>
                      <a:endParaRPr/>
                    </a:p>
                  </a:txBody>
                  <a:tcPr marL="91450" marR="91450" marT="45725" marB="45725">
                    <a:solidFill>
                      <a:srgbClr val="FFF2CC"/>
                    </a:solidFill>
                  </a:tcPr>
                </a:tc>
                <a:tc>
                  <a:txBody>
                    <a:bodyPr/>
                    <a:lstStyle/>
                    <a:p>
                      <a:pPr marL="0" marR="0" lvl="0" indent="0" algn="l" rtl="0">
                        <a:spcBef>
                          <a:spcPts val="0"/>
                        </a:spcBef>
                        <a:spcAft>
                          <a:spcPts val="0"/>
                        </a:spcAft>
                        <a:buNone/>
                      </a:pPr>
                      <a:r>
                        <a:rPr lang="en-US" sz="2800">
                          <a:latin typeface="Century Gothic"/>
                          <a:ea typeface="Century Gothic"/>
                          <a:cs typeface="Century Gothic"/>
                          <a:sym typeface="Century Gothic"/>
                        </a:rPr>
                        <a:t>Would it be possible to……….............?</a:t>
                      </a:r>
                      <a:endParaRPr/>
                    </a:p>
                  </a:txBody>
                  <a:tcPr marL="91450" marR="91450" marT="45725" marB="45725">
                    <a:solidFill>
                      <a:srgbClr val="FFF2CC"/>
                    </a:solidFill>
                  </a:tcPr>
                </a:tc>
                <a:tc>
                  <a:txBody>
                    <a:bodyPr/>
                    <a:lstStyle/>
                    <a:p>
                      <a:pPr marL="457200" marR="0" lvl="0" indent="-457200" algn="l" rtl="0">
                        <a:spcBef>
                          <a:spcPts val="0"/>
                        </a:spcBef>
                        <a:spcAft>
                          <a:spcPts val="0"/>
                        </a:spcAft>
                        <a:buClr>
                          <a:schemeClr val="dk1"/>
                        </a:buClr>
                        <a:buSzPts val="2800"/>
                        <a:buFont typeface="Noto Sans Symbols"/>
                        <a:buChar char="⮚"/>
                      </a:pPr>
                      <a:r>
                        <a:rPr lang="en-US" sz="2800">
                          <a:latin typeface="Century Gothic"/>
                          <a:ea typeface="Century Gothic"/>
                          <a:cs typeface="Century Gothic"/>
                          <a:sym typeface="Century Gothic"/>
                        </a:rPr>
                        <a:t>Sure.</a:t>
                      </a:r>
                      <a:endParaRPr/>
                    </a:p>
                  </a:txBody>
                  <a:tcPr marL="91450" marR="91450" marT="45725" marB="45725">
                    <a:solidFill>
                      <a:srgbClr val="FFF2CC"/>
                    </a:solidFill>
                  </a:tcPr>
                </a:tc>
              </a:tr>
              <a:tr h="684225">
                <a:tc>
                  <a:txBody>
                    <a:bodyPr/>
                    <a:lstStyle/>
                    <a:p>
                      <a:pPr marL="0" marR="0" lvl="0" indent="0" algn="ctr" rtl="0">
                        <a:spcBef>
                          <a:spcPts val="0"/>
                        </a:spcBef>
                        <a:spcAft>
                          <a:spcPts val="0"/>
                        </a:spcAft>
                        <a:buNone/>
                      </a:pPr>
                      <a:r>
                        <a:rPr lang="en-US" sz="2800">
                          <a:latin typeface="Century Gothic"/>
                          <a:ea typeface="Century Gothic"/>
                          <a:cs typeface="Century Gothic"/>
                          <a:sym typeface="Century Gothic"/>
                        </a:rPr>
                        <a:t>4</a:t>
                      </a:r>
                      <a:endParaRPr/>
                    </a:p>
                  </a:txBody>
                  <a:tcPr marL="91450" marR="91450" marT="45725" marB="45725">
                    <a:solidFill>
                      <a:schemeClr val="accent4"/>
                    </a:solidFill>
                  </a:tcPr>
                </a:tc>
                <a:tc>
                  <a:txBody>
                    <a:bodyPr/>
                    <a:lstStyle/>
                    <a:p>
                      <a:pPr marL="0" marR="0" lvl="0" indent="0" algn="l" rtl="0">
                        <a:spcBef>
                          <a:spcPts val="0"/>
                        </a:spcBef>
                        <a:spcAft>
                          <a:spcPts val="0"/>
                        </a:spcAft>
                        <a:buNone/>
                      </a:pPr>
                      <a:r>
                        <a:rPr lang="en-US" sz="2800">
                          <a:latin typeface="Century Gothic"/>
                          <a:ea typeface="Century Gothic"/>
                          <a:cs typeface="Century Gothic"/>
                          <a:sym typeface="Century Gothic"/>
                        </a:rPr>
                        <a:t>Do you think you could……...............?</a:t>
                      </a:r>
                      <a:endParaRPr/>
                    </a:p>
                  </a:txBody>
                  <a:tcPr marL="91450" marR="91450" marT="45725" marB="45725">
                    <a:solidFill>
                      <a:schemeClr val="accent4"/>
                    </a:solidFill>
                  </a:tcPr>
                </a:tc>
                <a:tc>
                  <a:txBody>
                    <a:bodyPr/>
                    <a:lstStyle/>
                    <a:p>
                      <a:pPr marL="457200" marR="0" lvl="0" indent="-457200" algn="l" rtl="0">
                        <a:spcBef>
                          <a:spcPts val="0"/>
                        </a:spcBef>
                        <a:spcAft>
                          <a:spcPts val="0"/>
                        </a:spcAft>
                        <a:buClr>
                          <a:schemeClr val="dk1"/>
                        </a:buClr>
                        <a:buSzPts val="2800"/>
                        <a:buFont typeface="Noto Sans Symbols"/>
                        <a:buChar char="⮚"/>
                      </a:pPr>
                      <a:r>
                        <a:rPr lang="en-US" sz="2800">
                          <a:latin typeface="Century Gothic"/>
                          <a:ea typeface="Century Gothic"/>
                          <a:cs typeface="Century Gothic"/>
                          <a:sym typeface="Century Gothic"/>
                        </a:rPr>
                        <a:t>Certainly.</a:t>
                      </a:r>
                      <a:endParaRPr/>
                    </a:p>
                  </a:txBody>
                  <a:tcPr marL="91450" marR="91450" marT="45725" marB="45725">
                    <a:solidFill>
                      <a:schemeClr val="accent4"/>
                    </a:solidFill>
                  </a:tcPr>
                </a:tc>
              </a:tr>
              <a:tr h="684225">
                <a:tc>
                  <a:txBody>
                    <a:bodyPr/>
                    <a:lstStyle/>
                    <a:p>
                      <a:pPr marL="0" marR="0" lvl="0" indent="0" algn="ctr" rtl="0">
                        <a:spcBef>
                          <a:spcPts val="0"/>
                        </a:spcBef>
                        <a:spcAft>
                          <a:spcPts val="0"/>
                        </a:spcAft>
                        <a:buNone/>
                      </a:pPr>
                      <a:r>
                        <a:rPr lang="en-US" sz="2800">
                          <a:latin typeface="Century Gothic"/>
                          <a:ea typeface="Century Gothic"/>
                          <a:cs typeface="Century Gothic"/>
                          <a:sym typeface="Century Gothic"/>
                        </a:rPr>
                        <a:t>5</a:t>
                      </a:r>
                      <a:endParaRPr/>
                    </a:p>
                  </a:txBody>
                  <a:tcPr marL="91450" marR="91450" marT="45725" marB="45725">
                    <a:solidFill>
                      <a:srgbClr val="FFF2CC"/>
                    </a:solidFill>
                  </a:tcPr>
                </a:tc>
                <a:tc>
                  <a:txBody>
                    <a:bodyPr/>
                    <a:lstStyle/>
                    <a:p>
                      <a:pPr marL="0" marR="0" lvl="0" indent="0" algn="l" rtl="0">
                        <a:spcBef>
                          <a:spcPts val="0"/>
                        </a:spcBef>
                        <a:spcAft>
                          <a:spcPts val="0"/>
                        </a:spcAft>
                        <a:buNone/>
                      </a:pPr>
                      <a:r>
                        <a:rPr lang="en-US" sz="2800">
                          <a:latin typeface="Century Gothic"/>
                          <a:ea typeface="Century Gothic"/>
                          <a:cs typeface="Century Gothic"/>
                          <a:sym typeface="Century Gothic"/>
                        </a:rPr>
                        <a:t>Is it OK if……………………………….....?</a:t>
                      </a:r>
                      <a:endParaRPr/>
                    </a:p>
                  </a:txBody>
                  <a:tcPr marL="91450" marR="91450" marT="45725" marB="45725">
                    <a:solidFill>
                      <a:srgbClr val="FFF2CC"/>
                    </a:solidFill>
                  </a:tcPr>
                </a:tc>
                <a:tc>
                  <a:txBody>
                    <a:bodyPr/>
                    <a:lstStyle/>
                    <a:p>
                      <a:pPr marL="457200" marR="0" lvl="0" indent="-457200" algn="l" rtl="0">
                        <a:spcBef>
                          <a:spcPts val="0"/>
                        </a:spcBef>
                        <a:spcAft>
                          <a:spcPts val="0"/>
                        </a:spcAft>
                        <a:buClr>
                          <a:schemeClr val="dk1"/>
                        </a:buClr>
                        <a:buSzPts val="2800"/>
                        <a:buFont typeface="Noto Sans Symbols"/>
                        <a:buChar char="⮚"/>
                      </a:pPr>
                      <a:r>
                        <a:rPr lang="en-US" sz="2800">
                          <a:latin typeface="Century Gothic"/>
                          <a:ea typeface="Century Gothic"/>
                          <a:cs typeface="Century Gothic"/>
                          <a:sym typeface="Century Gothic"/>
                        </a:rPr>
                        <a:t>No problem.</a:t>
                      </a:r>
                      <a:endParaRPr/>
                    </a:p>
                  </a:txBody>
                  <a:tcPr marL="91450" marR="91450" marT="45725" marB="45725">
                    <a:solidFill>
                      <a:srgbClr val="FFF2CC"/>
                    </a:solidFill>
                  </a:tcPr>
                </a:tc>
              </a:tr>
              <a:tr h="684225">
                <a:tc>
                  <a:txBody>
                    <a:bodyPr/>
                    <a:lstStyle/>
                    <a:p>
                      <a:pPr marL="0" marR="0" lvl="0" indent="0" algn="ctr" rtl="0">
                        <a:spcBef>
                          <a:spcPts val="0"/>
                        </a:spcBef>
                        <a:spcAft>
                          <a:spcPts val="0"/>
                        </a:spcAft>
                        <a:buNone/>
                      </a:pPr>
                      <a:r>
                        <a:rPr lang="en-US" sz="2800">
                          <a:latin typeface="Century Gothic"/>
                          <a:ea typeface="Century Gothic"/>
                          <a:cs typeface="Century Gothic"/>
                          <a:sym typeface="Century Gothic"/>
                        </a:rPr>
                        <a:t>6</a:t>
                      </a:r>
                      <a:endParaRPr/>
                    </a:p>
                  </a:txBody>
                  <a:tcPr marL="91450" marR="91450" marT="45725" marB="45725">
                    <a:solidFill>
                      <a:schemeClr val="accent4"/>
                    </a:solidFill>
                  </a:tcPr>
                </a:tc>
                <a:tc>
                  <a:txBody>
                    <a:bodyPr/>
                    <a:lstStyle/>
                    <a:p>
                      <a:pPr marL="0" marR="0" lvl="0" indent="0" algn="l" rtl="0">
                        <a:spcBef>
                          <a:spcPts val="0"/>
                        </a:spcBef>
                        <a:spcAft>
                          <a:spcPts val="0"/>
                        </a:spcAft>
                        <a:buNone/>
                      </a:pPr>
                      <a:r>
                        <a:rPr lang="en-US" sz="2800">
                          <a:latin typeface="Century Gothic"/>
                          <a:ea typeface="Century Gothic"/>
                          <a:cs typeface="Century Gothic"/>
                          <a:sym typeface="Century Gothic"/>
                        </a:rPr>
                        <a:t>Could you possibly………………….....?</a:t>
                      </a:r>
                      <a:endParaRPr/>
                    </a:p>
                  </a:txBody>
                  <a:tcPr marL="91450" marR="91450" marT="45725" marB="45725">
                    <a:solidFill>
                      <a:schemeClr val="accent4"/>
                    </a:solidFill>
                  </a:tcPr>
                </a:tc>
                <a:tc>
                  <a:txBody>
                    <a:bodyPr/>
                    <a:lstStyle/>
                    <a:p>
                      <a:pPr marL="457200" marR="0" lvl="0" indent="-457200" algn="l" rtl="0">
                        <a:spcBef>
                          <a:spcPts val="0"/>
                        </a:spcBef>
                        <a:spcAft>
                          <a:spcPts val="0"/>
                        </a:spcAft>
                        <a:buClr>
                          <a:schemeClr val="dk1"/>
                        </a:buClr>
                        <a:buSzPts val="2800"/>
                        <a:buFont typeface="Noto Sans Symbols"/>
                        <a:buChar char="⮚"/>
                      </a:pPr>
                      <a:r>
                        <a:rPr lang="en-US" sz="2800">
                          <a:latin typeface="Century Gothic"/>
                          <a:ea typeface="Century Gothic"/>
                          <a:cs typeface="Century Gothic"/>
                          <a:sym typeface="Century Gothic"/>
                        </a:rPr>
                        <a:t>I’m afraid I can’t do that.</a:t>
                      </a:r>
                      <a:endParaRPr/>
                    </a:p>
                  </a:txBody>
                  <a:tcPr marL="91450" marR="91450" marT="45725" marB="45725">
                    <a:solidFill>
                      <a:schemeClr val="accent4"/>
                    </a:solidFill>
                  </a:tcPr>
                </a:tc>
              </a:tr>
              <a:tr h="684225">
                <a:tc>
                  <a:txBody>
                    <a:bodyPr/>
                    <a:lstStyle/>
                    <a:p>
                      <a:pPr marL="0" marR="0" lvl="0" indent="0" algn="ctr" rtl="0">
                        <a:spcBef>
                          <a:spcPts val="0"/>
                        </a:spcBef>
                        <a:spcAft>
                          <a:spcPts val="0"/>
                        </a:spcAft>
                        <a:buNone/>
                      </a:pPr>
                      <a:r>
                        <a:rPr lang="en-US" sz="2800">
                          <a:latin typeface="Century Gothic"/>
                          <a:ea typeface="Century Gothic"/>
                          <a:cs typeface="Century Gothic"/>
                          <a:sym typeface="Century Gothic"/>
                        </a:rPr>
                        <a:t>7</a:t>
                      </a:r>
                      <a:endParaRPr/>
                    </a:p>
                  </a:txBody>
                  <a:tcPr marL="91450" marR="91450" marT="45725" marB="45725">
                    <a:solidFill>
                      <a:srgbClr val="FFF2CC"/>
                    </a:solidFill>
                  </a:tcPr>
                </a:tc>
                <a:tc>
                  <a:txBody>
                    <a:bodyPr/>
                    <a:lstStyle/>
                    <a:p>
                      <a:pPr marL="0" marR="0" lvl="0" indent="0" algn="l" rtl="0">
                        <a:spcBef>
                          <a:spcPts val="0"/>
                        </a:spcBef>
                        <a:spcAft>
                          <a:spcPts val="0"/>
                        </a:spcAft>
                        <a:buNone/>
                      </a:pPr>
                      <a:r>
                        <a:rPr lang="en-US" sz="2800">
                          <a:latin typeface="Century Gothic"/>
                          <a:ea typeface="Century Gothic"/>
                          <a:cs typeface="Century Gothic"/>
                          <a:sym typeface="Century Gothic"/>
                        </a:rPr>
                        <a:t>Could you………………………………..?</a:t>
                      </a:r>
                      <a:endParaRPr/>
                    </a:p>
                  </a:txBody>
                  <a:tcPr marL="91450" marR="91450" marT="45725" marB="45725">
                    <a:solidFill>
                      <a:srgbClr val="FFF2CC"/>
                    </a:solidFill>
                  </a:tcPr>
                </a:tc>
                <a:tc>
                  <a:txBody>
                    <a:bodyPr/>
                    <a:lstStyle/>
                    <a:p>
                      <a:pPr marL="457200" marR="0" lvl="0" indent="-457200" algn="l" rtl="0">
                        <a:spcBef>
                          <a:spcPts val="0"/>
                        </a:spcBef>
                        <a:spcAft>
                          <a:spcPts val="0"/>
                        </a:spcAft>
                        <a:buClr>
                          <a:schemeClr val="dk1"/>
                        </a:buClr>
                        <a:buSzPts val="2800"/>
                        <a:buFont typeface="Noto Sans Symbols"/>
                        <a:buChar char="⮚"/>
                      </a:pPr>
                      <a:r>
                        <a:rPr lang="en-US" sz="2800">
                          <a:latin typeface="Century Gothic"/>
                          <a:ea typeface="Century Gothic"/>
                          <a:cs typeface="Century Gothic"/>
                          <a:sym typeface="Century Gothic"/>
                        </a:rPr>
                        <a:t>I’m sorry. I can’t do that.</a:t>
                      </a:r>
                      <a:endParaRPr/>
                    </a:p>
                  </a:txBody>
                  <a:tcPr marL="91450" marR="91450" marT="45725" marB="45725">
                    <a:solidFill>
                      <a:srgbClr val="FFF2CC"/>
                    </a:solidFill>
                  </a:tcPr>
                </a:tc>
              </a:tr>
              <a:tr h="684225">
                <a:tc>
                  <a:txBody>
                    <a:bodyPr/>
                    <a:lstStyle/>
                    <a:p>
                      <a:pPr marL="0" marR="0" lvl="0" indent="0" algn="ctr" rtl="0">
                        <a:spcBef>
                          <a:spcPts val="0"/>
                        </a:spcBef>
                        <a:spcAft>
                          <a:spcPts val="0"/>
                        </a:spcAft>
                        <a:buNone/>
                      </a:pPr>
                      <a:r>
                        <a:rPr lang="en-US" sz="2800">
                          <a:latin typeface="Century Gothic"/>
                          <a:ea typeface="Century Gothic"/>
                          <a:cs typeface="Century Gothic"/>
                          <a:sym typeface="Century Gothic"/>
                        </a:rPr>
                        <a:t>8</a:t>
                      </a:r>
                      <a:endParaRPr/>
                    </a:p>
                  </a:txBody>
                  <a:tcPr marL="91450" marR="91450" marT="45725" marB="45725">
                    <a:solidFill>
                      <a:schemeClr val="accent4"/>
                    </a:solidFill>
                  </a:tcPr>
                </a:tc>
                <a:tc>
                  <a:txBody>
                    <a:bodyPr/>
                    <a:lstStyle/>
                    <a:p>
                      <a:pPr marL="0" marR="0" lvl="0" indent="0" algn="l" rtl="0">
                        <a:spcBef>
                          <a:spcPts val="0"/>
                        </a:spcBef>
                        <a:spcAft>
                          <a:spcPts val="0"/>
                        </a:spcAft>
                        <a:buNone/>
                      </a:pPr>
                      <a:r>
                        <a:rPr lang="en-US" sz="2800">
                          <a:latin typeface="Century Gothic"/>
                          <a:ea typeface="Century Gothic"/>
                          <a:cs typeface="Century Gothic"/>
                          <a:sym typeface="Century Gothic"/>
                        </a:rPr>
                        <a:t>May I ask you to…………………………?</a:t>
                      </a:r>
                      <a:endParaRPr/>
                    </a:p>
                  </a:txBody>
                  <a:tcPr marL="91450" marR="91450" marT="45725" marB="45725">
                    <a:solidFill>
                      <a:schemeClr val="accent4"/>
                    </a:solidFill>
                  </a:tcPr>
                </a:tc>
                <a:tc>
                  <a:txBody>
                    <a:bodyPr/>
                    <a:lstStyle/>
                    <a:p>
                      <a:pPr marL="0" marR="0" lvl="0" indent="0" algn="l" rtl="0">
                        <a:spcBef>
                          <a:spcPts val="0"/>
                        </a:spcBef>
                        <a:spcAft>
                          <a:spcPts val="0"/>
                        </a:spcAft>
                        <a:buNone/>
                      </a:pPr>
                      <a:endParaRPr sz="2800" dirty="0">
                        <a:latin typeface="Century Gothic"/>
                        <a:ea typeface="Century Gothic"/>
                        <a:cs typeface="Century Gothic"/>
                        <a:sym typeface="Century Gothic"/>
                      </a:endParaRPr>
                    </a:p>
                  </a:txBody>
                  <a:tcPr marL="91450" marR="91450" marT="45725" marB="45725">
                    <a:solidFill>
                      <a:schemeClr val="accent4"/>
                    </a:solidFill>
                  </a:tcPr>
                </a:tc>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graphicFrame>
        <p:nvGraphicFramePr>
          <p:cNvPr id="375" name="Google Shape;375;p52"/>
          <p:cNvGraphicFramePr/>
          <p:nvPr/>
        </p:nvGraphicFramePr>
        <p:xfrm>
          <a:off x="0" y="264042"/>
          <a:ext cx="12192000" cy="6084080"/>
        </p:xfrm>
        <a:graphic>
          <a:graphicData uri="http://schemas.openxmlformats.org/drawingml/2006/table">
            <a:tbl>
              <a:tblPr firstRow="1" bandRow="1">
                <a:noFill/>
                <a:tableStyleId>{10C5AC0A-E1C7-46A3-8658-BFD7210F695C}</a:tableStyleId>
              </a:tblPr>
              <a:tblGrid>
                <a:gridCol w="638875"/>
                <a:gridCol w="11553125"/>
              </a:tblGrid>
              <a:tr h="699050">
                <a:tc>
                  <a:txBody>
                    <a:bodyPr/>
                    <a:lstStyle/>
                    <a:p>
                      <a:pPr marL="0" marR="0" lvl="0" indent="0" algn="l" rtl="0">
                        <a:spcBef>
                          <a:spcPts val="0"/>
                        </a:spcBef>
                        <a:spcAft>
                          <a:spcPts val="0"/>
                        </a:spcAft>
                        <a:buNone/>
                      </a:pPr>
                      <a:endParaRPr sz="3200" b="1">
                        <a:solidFill>
                          <a:schemeClr val="dk1"/>
                        </a:solidFill>
                        <a:latin typeface="Century Gothic"/>
                        <a:ea typeface="Century Gothic"/>
                        <a:cs typeface="Century Gothic"/>
                        <a:sym typeface="Century Gothic"/>
                      </a:endParaRPr>
                    </a:p>
                  </a:txBody>
                  <a:tcPr marL="91450" marR="91450" marT="45725" marB="45725">
                    <a:solidFill>
                      <a:schemeClr val="accent4"/>
                    </a:solidFill>
                  </a:tcPr>
                </a:tc>
                <a:tc>
                  <a:txBody>
                    <a:bodyPr/>
                    <a:lstStyle/>
                    <a:p>
                      <a:pPr marL="0" marR="0" lvl="0" indent="0" algn="l" rtl="0">
                        <a:spcBef>
                          <a:spcPts val="0"/>
                        </a:spcBef>
                        <a:spcAft>
                          <a:spcPts val="0"/>
                        </a:spcAft>
                        <a:buNone/>
                      </a:pPr>
                      <a:r>
                        <a:rPr lang="en-US" sz="3200">
                          <a:solidFill>
                            <a:srgbClr val="C55A11"/>
                          </a:solidFill>
                          <a:latin typeface="Century Gothic"/>
                          <a:ea typeface="Century Gothic"/>
                          <a:cs typeface="Century Gothic"/>
                          <a:sym typeface="Century Gothic"/>
                        </a:rPr>
                        <a:t>OK    could    possible    Could     May     mind     helping</a:t>
                      </a:r>
                      <a:endParaRPr sz="3200">
                        <a:solidFill>
                          <a:srgbClr val="C55A11"/>
                        </a:solidFill>
                        <a:latin typeface="Century Gothic"/>
                        <a:ea typeface="Century Gothic"/>
                        <a:cs typeface="Century Gothic"/>
                        <a:sym typeface="Century Gothic"/>
                      </a:endParaRPr>
                    </a:p>
                  </a:txBody>
                  <a:tcPr marL="91450" marR="91450" marT="45725" marB="45725">
                    <a:solidFill>
                      <a:schemeClr val="accent4"/>
                    </a:solidFill>
                  </a:tcPr>
                </a:tc>
              </a:tr>
              <a:tr h="699050">
                <a:tc>
                  <a:txBody>
                    <a:bodyPr/>
                    <a:lstStyle/>
                    <a:p>
                      <a:pPr marL="0" marR="0" lvl="0" indent="0" algn="ctr" rtl="0">
                        <a:spcBef>
                          <a:spcPts val="0"/>
                        </a:spcBef>
                        <a:spcAft>
                          <a:spcPts val="0"/>
                        </a:spcAft>
                        <a:buNone/>
                      </a:pPr>
                      <a:r>
                        <a:rPr lang="en-US" sz="2800">
                          <a:latin typeface="Century Gothic"/>
                          <a:ea typeface="Century Gothic"/>
                          <a:cs typeface="Century Gothic"/>
                          <a:sym typeface="Century Gothic"/>
                        </a:rPr>
                        <a:t>1</a:t>
                      </a:r>
                      <a:endParaRPr/>
                    </a:p>
                  </a:txBody>
                  <a:tcPr marL="91450" marR="91450" marT="45725" marB="45725">
                    <a:solidFill>
                      <a:srgbClr val="FFF2CC"/>
                    </a:solidFill>
                  </a:tcPr>
                </a:tc>
                <a:tc>
                  <a:txBody>
                    <a:bodyPr/>
                    <a:lstStyle/>
                    <a:p>
                      <a:pPr marL="0" marR="0" lvl="0" indent="0" algn="l" rtl="0">
                        <a:spcBef>
                          <a:spcPts val="0"/>
                        </a:spcBef>
                        <a:spcAft>
                          <a:spcPts val="0"/>
                        </a:spcAft>
                        <a:buNone/>
                      </a:pPr>
                      <a:r>
                        <a:rPr lang="en-US" sz="2800">
                          <a:latin typeface="Century Gothic"/>
                          <a:ea typeface="Century Gothic"/>
                          <a:cs typeface="Century Gothic"/>
                          <a:sym typeface="Century Gothic"/>
                        </a:rPr>
                        <a:t>Is it</a:t>
                      </a:r>
                      <a:r>
                        <a:rPr lang="en-US" sz="2800">
                          <a:solidFill>
                            <a:srgbClr val="FF0000"/>
                          </a:solidFill>
                          <a:latin typeface="Century Gothic"/>
                          <a:ea typeface="Century Gothic"/>
                          <a:cs typeface="Century Gothic"/>
                          <a:sym typeface="Century Gothic"/>
                        </a:rPr>
                        <a:t>………</a:t>
                      </a:r>
                      <a:r>
                        <a:rPr lang="en-US" sz="2800">
                          <a:latin typeface="Century Gothic"/>
                          <a:ea typeface="Century Gothic"/>
                          <a:cs typeface="Century Gothic"/>
                          <a:sym typeface="Century Gothic"/>
                        </a:rPr>
                        <a:t>if you put your bag under the seat in front?</a:t>
                      </a:r>
                      <a:endParaRPr sz="2800">
                        <a:latin typeface="Century Gothic"/>
                        <a:ea typeface="Century Gothic"/>
                        <a:cs typeface="Century Gothic"/>
                        <a:sym typeface="Century Gothic"/>
                      </a:endParaRPr>
                    </a:p>
                  </a:txBody>
                  <a:tcPr marL="91450" marR="91450" marT="45725" marB="45725">
                    <a:solidFill>
                      <a:srgbClr val="FFF2CC"/>
                    </a:solidFill>
                  </a:tcPr>
                </a:tc>
              </a:tr>
              <a:tr h="699050">
                <a:tc>
                  <a:txBody>
                    <a:bodyPr/>
                    <a:lstStyle/>
                    <a:p>
                      <a:pPr marL="0" marR="0" lvl="0" indent="0" algn="ctr" rtl="0">
                        <a:spcBef>
                          <a:spcPts val="0"/>
                        </a:spcBef>
                        <a:spcAft>
                          <a:spcPts val="0"/>
                        </a:spcAft>
                        <a:buNone/>
                      </a:pPr>
                      <a:r>
                        <a:rPr lang="en-US" sz="2800">
                          <a:latin typeface="Century Gothic"/>
                          <a:ea typeface="Century Gothic"/>
                          <a:cs typeface="Century Gothic"/>
                          <a:sym typeface="Century Gothic"/>
                        </a:rPr>
                        <a:t>2</a:t>
                      </a:r>
                      <a:endParaRPr/>
                    </a:p>
                  </a:txBody>
                  <a:tcPr marL="91450" marR="91450" marT="45725" marB="45725">
                    <a:solidFill>
                      <a:schemeClr val="accent4"/>
                    </a:solidFill>
                  </a:tcPr>
                </a:tc>
                <a:tc>
                  <a:txBody>
                    <a:bodyPr/>
                    <a:lstStyle/>
                    <a:p>
                      <a:pPr marL="0" marR="0" lvl="0" indent="0" algn="l" rtl="0">
                        <a:spcBef>
                          <a:spcPts val="0"/>
                        </a:spcBef>
                        <a:spcAft>
                          <a:spcPts val="0"/>
                        </a:spcAft>
                        <a:buNone/>
                      </a:pPr>
                      <a:r>
                        <a:rPr lang="en-US" sz="2800">
                          <a:latin typeface="Century Gothic"/>
                          <a:ea typeface="Century Gothic"/>
                          <a:cs typeface="Century Gothic"/>
                          <a:sym typeface="Century Gothic"/>
                        </a:rPr>
                        <a:t>Do you think you </a:t>
                      </a:r>
                      <a:r>
                        <a:rPr lang="en-US" sz="2800">
                          <a:solidFill>
                            <a:srgbClr val="FF0000"/>
                          </a:solidFill>
                          <a:latin typeface="Century Gothic"/>
                          <a:ea typeface="Century Gothic"/>
                          <a:cs typeface="Century Gothic"/>
                          <a:sym typeface="Century Gothic"/>
                        </a:rPr>
                        <a:t>….….</a:t>
                      </a:r>
                      <a:r>
                        <a:rPr lang="en-US" sz="2800">
                          <a:latin typeface="Century Gothic"/>
                          <a:ea typeface="Century Gothic"/>
                          <a:cs typeface="Century Gothic"/>
                          <a:sym typeface="Century Gothic"/>
                        </a:rPr>
                        <a:t>switch off your mobile phone during takeoff?</a:t>
                      </a:r>
                      <a:endParaRPr sz="2800">
                        <a:latin typeface="Century Gothic"/>
                        <a:ea typeface="Century Gothic"/>
                        <a:cs typeface="Century Gothic"/>
                        <a:sym typeface="Century Gothic"/>
                      </a:endParaRPr>
                    </a:p>
                  </a:txBody>
                  <a:tcPr marL="91450" marR="91450" marT="45725" marB="45725">
                    <a:solidFill>
                      <a:schemeClr val="accent4"/>
                    </a:solidFill>
                  </a:tcPr>
                </a:tc>
              </a:tr>
              <a:tr h="699050">
                <a:tc>
                  <a:txBody>
                    <a:bodyPr/>
                    <a:lstStyle/>
                    <a:p>
                      <a:pPr marL="0" marR="0" lvl="0" indent="0" algn="ctr" rtl="0">
                        <a:spcBef>
                          <a:spcPts val="0"/>
                        </a:spcBef>
                        <a:spcAft>
                          <a:spcPts val="0"/>
                        </a:spcAft>
                        <a:buNone/>
                      </a:pPr>
                      <a:r>
                        <a:rPr lang="en-US" sz="2800">
                          <a:latin typeface="Century Gothic"/>
                          <a:ea typeface="Century Gothic"/>
                          <a:cs typeface="Century Gothic"/>
                          <a:sym typeface="Century Gothic"/>
                        </a:rPr>
                        <a:t>3</a:t>
                      </a:r>
                      <a:endParaRPr/>
                    </a:p>
                  </a:txBody>
                  <a:tcPr marL="91450" marR="91450" marT="45725" marB="45725">
                    <a:solidFill>
                      <a:srgbClr val="FFF2CC"/>
                    </a:solidFill>
                  </a:tcPr>
                </a:tc>
                <a:tc>
                  <a:txBody>
                    <a:bodyPr/>
                    <a:lstStyle/>
                    <a:p>
                      <a:pPr marL="0" marR="0" lvl="0" indent="0" algn="l" rtl="0">
                        <a:spcBef>
                          <a:spcPts val="0"/>
                        </a:spcBef>
                        <a:spcAft>
                          <a:spcPts val="0"/>
                        </a:spcAft>
                        <a:buNone/>
                      </a:pPr>
                      <a:r>
                        <a:rPr lang="en-US" sz="2800">
                          <a:latin typeface="Century Gothic"/>
                          <a:ea typeface="Century Gothic"/>
                          <a:cs typeface="Century Gothic"/>
                          <a:sym typeface="Century Gothic"/>
                        </a:rPr>
                        <a:t>Would it be</a:t>
                      </a:r>
                      <a:r>
                        <a:rPr lang="en-US" sz="2800">
                          <a:solidFill>
                            <a:srgbClr val="FF0000"/>
                          </a:solidFill>
                          <a:latin typeface="Century Gothic"/>
                          <a:ea typeface="Century Gothic"/>
                          <a:cs typeface="Century Gothic"/>
                          <a:sym typeface="Century Gothic"/>
                        </a:rPr>
                        <a:t> ……….. </a:t>
                      </a:r>
                      <a:r>
                        <a:rPr lang="en-US" sz="2800">
                          <a:latin typeface="Century Gothic"/>
                          <a:ea typeface="Century Gothic"/>
                          <a:cs typeface="Century Gothic"/>
                          <a:sym typeface="Century Gothic"/>
                        </a:rPr>
                        <a:t>to put your seat back upright for landing?</a:t>
                      </a:r>
                      <a:endParaRPr sz="2800">
                        <a:latin typeface="Century Gothic"/>
                        <a:ea typeface="Century Gothic"/>
                        <a:cs typeface="Century Gothic"/>
                        <a:sym typeface="Century Gothic"/>
                      </a:endParaRPr>
                    </a:p>
                  </a:txBody>
                  <a:tcPr marL="91450" marR="91450" marT="45725" marB="45725">
                    <a:solidFill>
                      <a:srgbClr val="FFF2CC"/>
                    </a:solidFill>
                  </a:tcPr>
                </a:tc>
              </a:tr>
              <a:tr h="699050">
                <a:tc>
                  <a:txBody>
                    <a:bodyPr/>
                    <a:lstStyle/>
                    <a:p>
                      <a:pPr marL="0" marR="0" lvl="0" indent="0" algn="ctr" rtl="0">
                        <a:spcBef>
                          <a:spcPts val="0"/>
                        </a:spcBef>
                        <a:spcAft>
                          <a:spcPts val="0"/>
                        </a:spcAft>
                        <a:buNone/>
                      </a:pPr>
                      <a:r>
                        <a:rPr lang="en-US" sz="2800">
                          <a:latin typeface="Century Gothic"/>
                          <a:ea typeface="Century Gothic"/>
                          <a:cs typeface="Century Gothic"/>
                          <a:sym typeface="Century Gothic"/>
                        </a:rPr>
                        <a:t>4</a:t>
                      </a:r>
                      <a:endParaRPr/>
                    </a:p>
                  </a:txBody>
                  <a:tcPr marL="91450" marR="91450" marT="45725" marB="45725">
                    <a:solidFill>
                      <a:schemeClr val="accent4"/>
                    </a:solidFill>
                  </a:tcPr>
                </a:tc>
                <a:tc>
                  <a:txBody>
                    <a:bodyPr/>
                    <a:lstStyle/>
                    <a:p>
                      <a:pPr marL="0" marR="0" lvl="0" indent="0" algn="l" rtl="0">
                        <a:spcBef>
                          <a:spcPts val="0"/>
                        </a:spcBef>
                        <a:spcAft>
                          <a:spcPts val="0"/>
                        </a:spcAft>
                        <a:buNone/>
                      </a:pPr>
                      <a:r>
                        <a:rPr lang="en-US" sz="2800">
                          <a:solidFill>
                            <a:srgbClr val="FF0000"/>
                          </a:solidFill>
                          <a:latin typeface="Century Gothic"/>
                          <a:ea typeface="Century Gothic"/>
                          <a:cs typeface="Century Gothic"/>
                          <a:sym typeface="Century Gothic"/>
                        </a:rPr>
                        <a:t>……….. </a:t>
                      </a:r>
                      <a:r>
                        <a:rPr lang="en-US" sz="2800">
                          <a:latin typeface="Century Gothic"/>
                          <a:ea typeface="Century Gothic"/>
                          <a:cs typeface="Century Gothic"/>
                          <a:sym typeface="Century Gothic"/>
                        </a:rPr>
                        <a:t>you possibly stow the tray table for landing?</a:t>
                      </a:r>
                      <a:endParaRPr sz="2800">
                        <a:latin typeface="Century Gothic"/>
                        <a:ea typeface="Century Gothic"/>
                        <a:cs typeface="Century Gothic"/>
                        <a:sym typeface="Century Gothic"/>
                      </a:endParaRPr>
                    </a:p>
                  </a:txBody>
                  <a:tcPr marL="91450" marR="91450" marT="45725" marB="45725">
                    <a:solidFill>
                      <a:schemeClr val="accent4"/>
                    </a:solidFill>
                  </a:tcPr>
                </a:tc>
              </a:tr>
              <a:tr h="699050">
                <a:tc>
                  <a:txBody>
                    <a:bodyPr/>
                    <a:lstStyle/>
                    <a:p>
                      <a:pPr marL="0" marR="0" lvl="0" indent="0" algn="ctr" rtl="0">
                        <a:spcBef>
                          <a:spcPts val="0"/>
                        </a:spcBef>
                        <a:spcAft>
                          <a:spcPts val="0"/>
                        </a:spcAft>
                        <a:buNone/>
                      </a:pPr>
                      <a:r>
                        <a:rPr lang="en-US" sz="2800">
                          <a:latin typeface="Century Gothic"/>
                          <a:ea typeface="Century Gothic"/>
                          <a:cs typeface="Century Gothic"/>
                          <a:sym typeface="Century Gothic"/>
                        </a:rPr>
                        <a:t>5</a:t>
                      </a:r>
                      <a:endParaRPr/>
                    </a:p>
                  </a:txBody>
                  <a:tcPr marL="91450" marR="91450" marT="45725" marB="45725">
                    <a:solidFill>
                      <a:srgbClr val="FFF2CC"/>
                    </a:solidFill>
                  </a:tcPr>
                </a:tc>
                <a:tc>
                  <a:txBody>
                    <a:bodyPr/>
                    <a:lstStyle/>
                    <a:p>
                      <a:pPr marL="0" marR="0" lvl="0" indent="0" algn="l" rtl="0">
                        <a:spcBef>
                          <a:spcPts val="0"/>
                        </a:spcBef>
                        <a:spcAft>
                          <a:spcPts val="0"/>
                        </a:spcAft>
                        <a:buNone/>
                      </a:pPr>
                      <a:r>
                        <a:rPr lang="en-US" sz="2800">
                          <a:solidFill>
                            <a:srgbClr val="FF0000"/>
                          </a:solidFill>
                          <a:latin typeface="Century Gothic"/>
                          <a:ea typeface="Century Gothic"/>
                          <a:cs typeface="Century Gothic"/>
                          <a:sym typeface="Century Gothic"/>
                        </a:rPr>
                        <a:t>……….. </a:t>
                      </a:r>
                      <a:r>
                        <a:rPr lang="en-US" sz="2800">
                          <a:latin typeface="Century Gothic"/>
                          <a:ea typeface="Century Gothic"/>
                          <a:cs typeface="Century Gothic"/>
                          <a:sym typeface="Century Gothic"/>
                        </a:rPr>
                        <a:t>I ask you to pass me your empty tray?</a:t>
                      </a:r>
                      <a:endParaRPr sz="2800">
                        <a:latin typeface="Century Gothic"/>
                        <a:ea typeface="Century Gothic"/>
                        <a:cs typeface="Century Gothic"/>
                        <a:sym typeface="Century Gothic"/>
                      </a:endParaRPr>
                    </a:p>
                  </a:txBody>
                  <a:tcPr marL="91450" marR="91450" marT="45725" marB="45725">
                    <a:solidFill>
                      <a:srgbClr val="FFF2CC"/>
                    </a:solidFill>
                  </a:tcPr>
                </a:tc>
              </a:tr>
              <a:tr h="699050">
                <a:tc>
                  <a:txBody>
                    <a:bodyPr/>
                    <a:lstStyle/>
                    <a:p>
                      <a:pPr marL="0" marR="0" lvl="0" indent="0" algn="ctr" rtl="0">
                        <a:spcBef>
                          <a:spcPts val="0"/>
                        </a:spcBef>
                        <a:spcAft>
                          <a:spcPts val="0"/>
                        </a:spcAft>
                        <a:buNone/>
                      </a:pPr>
                      <a:r>
                        <a:rPr lang="en-US" sz="2800">
                          <a:latin typeface="Century Gothic"/>
                          <a:ea typeface="Century Gothic"/>
                          <a:cs typeface="Century Gothic"/>
                          <a:sym typeface="Century Gothic"/>
                        </a:rPr>
                        <a:t>6</a:t>
                      </a:r>
                      <a:endParaRPr/>
                    </a:p>
                  </a:txBody>
                  <a:tcPr marL="91450" marR="91450" marT="45725" marB="45725">
                    <a:solidFill>
                      <a:schemeClr val="accent4"/>
                    </a:solidFill>
                  </a:tcPr>
                </a:tc>
                <a:tc>
                  <a:txBody>
                    <a:bodyPr/>
                    <a:lstStyle/>
                    <a:p>
                      <a:pPr marL="0" marR="0" lvl="0" indent="0" algn="l" rtl="0">
                        <a:spcBef>
                          <a:spcPts val="0"/>
                        </a:spcBef>
                        <a:spcAft>
                          <a:spcPts val="0"/>
                        </a:spcAft>
                        <a:buNone/>
                      </a:pPr>
                      <a:r>
                        <a:rPr lang="en-US" sz="2800">
                          <a:latin typeface="Century Gothic"/>
                          <a:ea typeface="Century Gothic"/>
                          <a:cs typeface="Century Gothic"/>
                          <a:sym typeface="Century Gothic"/>
                        </a:rPr>
                        <a:t>Do you</a:t>
                      </a:r>
                      <a:r>
                        <a:rPr lang="en-US" sz="2800">
                          <a:solidFill>
                            <a:srgbClr val="FF0000"/>
                          </a:solidFill>
                          <a:latin typeface="Century Gothic"/>
                          <a:ea typeface="Century Gothic"/>
                          <a:cs typeface="Century Gothic"/>
                          <a:sym typeface="Century Gothic"/>
                        </a:rPr>
                        <a:t> ……….. </a:t>
                      </a:r>
                      <a:r>
                        <a:rPr lang="en-US" sz="2800">
                          <a:latin typeface="Century Gothic"/>
                          <a:ea typeface="Century Gothic"/>
                          <a:cs typeface="Century Gothic"/>
                          <a:sym typeface="Century Gothic"/>
                        </a:rPr>
                        <a:t>if I ask you to move from the seat at the exit row?</a:t>
                      </a:r>
                      <a:endParaRPr sz="2800">
                        <a:latin typeface="Century Gothic"/>
                        <a:ea typeface="Century Gothic"/>
                        <a:cs typeface="Century Gothic"/>
                        <a:sym typeface="Century Gothic"/>
                      </a:endParaRPr>
                    </a:p>
                  </a:txBody>
                  <a:tcPr marL="91450" marR="91450" marT="45725" marB="45725">
                    <a:solidFill>
                      <a:schemeClr val="accent4"/>
                    </a:solidFill>
                  </a:tcPr>
                </a:tc>
              </a:tr>
              <a:tr h="699050">
                <a:tc>
                  <a:txBody>
                    <a:bodyPr/>
                    <a:lstStyle/>
                    <a:p>
                      <a:pPr marL="0" marR="0" lvl="0" indent="0" algn="ctr" rtl="0">
                        <a:spcBef>
                          <a:spcPts val="0"/>
                        </a:spcBef>
                        <a:spcAft>
                          <a:spcPts val="0"/>
                        </a:spcAft>
                        <a:buNone/>
                      </a:pPr>
                      <a:r>
                        <a:rPr lang="en-US" sz="2800">
                          <a:latin typeface="Century Gothic"/>
                          <a:ea typeface="Century Gothic"/>
                          <a:cs typeface="Century Gothic"/>
                          <a:sym typeface="Century Gothic"/>
                        </a:rPr>
                        <a:t>7</a:t>
                      </a:r>
                      <a:endParaRPr/>
                    </a:p>
                  </a:txBody>
                  <a:tcPr marL="91450" marR="91450" marT="45725" marB="45725">
                    <a:solidFill>
                      <a:srgbClr val="FFF2CC"/>
                    </a:solidFill>
                  </a:tcPr>
                </a:tc>
                <a:tc>
                  <a:txBody>
                    <a:bodyPr/>
                    <a:lstStyle/>
                    <a:p>
                      <a:pPr marL="0" marR="0" lvl="0" indent="0" algn="l" rtl="0">
                        <a:spcBef>
                          <a:spcPts val="0"/>
                        </a:spcBef>
                        <a:spcAft>
                          <a:spcPts val="0"/>
                        </a:spcAft>
                        <a:buNone/>
                      </a:pPr>
                      <a:r>
                        <a:rPr lang="en-US" sz="2800">
                          <a:latin typeface="Century Gothic"/>
                          <a:ea typeface="Century Gothic"/>
                          <a:cs typeface="Century Gothic"/>
                          <a:sym typeface="Century Gothic"/>
                        </a:rPr>
                        <a:t>Would you mind</a:t>
                      </a:r>
                      <a:r>
                        <a:rPr lang="en-US" sz="2800">
                          <a:solidFill>
                            <a:srgbClr val="FF0000"/>
                          </a:solidFill>
                          <a:latin typeface="Century Gothic"/>
                          <a:ea typeface="Century Gothic"/>
                          <a:cs typeface="Century Gothic"/>
                          <a:sym typeface="Century Gothic"/>
                        </a:rPr>
                        <a:t> ……….. </a:t>
                      </a:r>
                      <a:r>
                        <a:rPr lang="en-US" sz="2800">
                          <a:latin typeface="Century Gothic"/>
                          <a:ea typeface="Century Gothic"/>
                          <a:cs typeface="Century Gothic"/>
                          <a:sym typeface="Century Gothic"/>
                        </a:rPr>
                        <a:t>me with putting your bag in the overhead locker?</a:t>
                      </a:r>
                      <a:endParaRPr sz="2800">
                        <a:latin typeface="Century Gothic"/>
                        <a:ea typeface="Century Gothic"/>
                        <a:cs typeface="Century Gothic"/>
                        <a:sym typeface="Century Gothic"/>
                      </a:endParaRPr>
                    </a:p>
                  </a:txBody>
                  <a:tcPr marL="91450" marR="91450" marT="45725" marB="45725">
                    <a:solidFill>
                      <a:srgbClr val="FFF2CC"/>
                    </a:solidFill>
                  </a:tcPr>
                </a:tc>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graphicFrame>
        <p:nvGraphicFramePr>
          <p:cNvPr id="380" name="Google Shape;380;p53"/>
          <p:cNvGraphicFramePr/>
          <p:nvPr/>
        </p:nvGraphicFramePr>
        <p:xfrm>
          <a:off x="0" y="894662"/>
          <a:ext cx="12192000" cy="2796200"/>
        </p:xfrm>
        <a:graphic>
          <a:graphicData uri="http://schemas.openxmlformats.org/drawingml/2006/table">
            <a:tbl>
              <a:tblPr firstRow="1" bandRow="1">
                <a:noFill/>
                <a:tableStyleId>{10C5AC0A-E1C7-46A3-8658-BFD7210F695C}</a:tableStyleId>
              </a:tblPr>
              <a:tblGrid>
                <a:gridCol w="638875"/>
                <a:gridCol w="11553125"/>
              </a:tblGrid>
              <a:tr h="699050">
                <a:tc>
                  <a:txBody>
                    <a:bodyPr/>
                    <a:lstStyle/>
                    <a:p>
                      <a:pPr marL="0" marR="0" lvl="0" indent="0" algn="l" rtl="0">
                        <a:spcBef>
                          <a:spcPts val="0"/>
                        </a:spcBef>
                        <a:spcAft>
                          <a:spcPts val="0"/>
                        </a:spcAft>
                        <a:buNone/>
                      </a:pPr>
                      <a:endParaRPr sz="3200" b="1">
                        <a:solidFill>
                          <a:schemeClr val="dk1"/>
                        </a:solidFill>
                        <a:latin typeface="Century Gothic"/>
                        <a:ea typeface="Century Gothic"/>
                        <a:cs typeface="Century Gothic"/>
                        <a:sym typeface="Century Gothic"/>
                      </a:endParaRPr>
                    </a:p>
                  </a:txBody>
                  <a:tcPr marL="91450" marR="91450" marT="45725" marB="45725">
                    <a:solidFill>
                      <a:schemeClr val="accent4"/>
                    </a:solidFill>
                  </a:tcPr>
                </a:tc>
                <a:tc>
                  <a:txBody>
                    <a:bodyPr/>
                    <a:lstStyle/>
                    <a:p>
                      <a:pPr marL="0" marR="0" lvl="0" indent="0" algn="l" rtl="0">
                        <a:spcBef>
                          <a:spcPts val="0"/>
                        </a:spcBef>
                        <a:spcAft>
                          <a:spcPts val="0"/>
                        </a:spcAft>
                        <a:buNone/>
                      </a:pPr>
                      <a:r>
                        <a:rPr lang="en-US" sz="3200">
                          <a:solidFill>
                            <a:srgbClr val="C55A11"/>
                          </a:solidFill>
                          <a:latin typeface="Century Gothic"/>
                          <a:ea typeface="Century Gothic"/>
                          <a:cs typeface="Century Gothic"/>
                          <a:sym typeface="Century Gothic"/>
                        </a:rPr>
                        <a:t>willing     Can      can’t</a:t>
                      </a:r>
                      <a:endParaRPr sz="3200">
                        <a:solidFill>
                          <a:srgbClr val="C55A11"/>
                        </a:solidFill>
                        <a:latin typeface="Century Gothic"/>
                        <a:ea typeface="Century Gothic"/>
                        <a:cs typeface="Century Gothic"/>
                        <a:sym typeface="Century Gothic"/>
                      </a:endParaRPr>
                    </a:p>
                  </a:txBody>
                  <a:tcPr marL="91450" marR="91450" marT="45725" marB="45725">
                    <a:solidFill>
                      <a:schemeClr val="accent4"/>
                    </a:solidFill>
                  </a:tcPr>
                </a:tc>
              </a:tr>
              <a:tr h="699050">
                <a:tc>
                  <a:txBody>
                    <a:bodyPr/>
                    <a:lstStyle/>
                    <a:p>
                      <a:pPr marL="0" marR="0" lvl="0" indent="0" algn="ctr" rtl="0">
                        <a:spcBef>
                          <a:spcPts val="0"/>
                        </a:spcBef>
                        <a:spcAft>
                          <a:spcPts val="0"/>
                        </a:spcAft>
                        <a:buNone/>
                      </a:pPr>
                      <a:r>
                        <a:rPr lang="en-US" sz="2800">
                          <a:latin typeface="Century Gothic"/>
                          <a:ea typeface="Century Gothic"/>
                          <a:cs typeface="Century Gothic"/>
                          <a:sym typeface="Century Gothic"/>
                        </a:rPr>
                        <a:t>8</a:t>
                      </a:r>
                      <a:endParaRPr sz="2800">
                        <a:latin typeface="Century Gothic"/>
                        <a:ea typeface="Century Gothic"/>
                        <a:cs typeface="Century Gothic"/>
                        <a:sym typeface="Century Gothic"/>
                      </a:endParaRPr>
                    </a:p>
                  </a:txBody>
                  <a:tcPr marL="91450" marR="91450" marT="45725" marB="45725">
                    <a:solidFill>
                      <a:srgbClr val="FFF2CC"/>
                    </a:solidFill>
                  </a:tcPr>
                </a:tc>
                <a:tc>
                  <a:txBody>
                    <a:bodyPr/>
                    <a:lstStyle/>
                    <a:p>
                      <a:pPr marL="0" marR="0" lvl="0" indent="0" algn="l" rtl="0">
                        <a:spcBef>
                          <a:spcPts val="0"/>
                        </a:spcBef>
                        <a:spcAft>
                          <a:spcPts val="0"/>
                        </a:spcAft>
                        <a:buNone/>
                      </a:pPr>
                      <a:r>
                        <a:rPr lang="en-US" sz="2800">
                          <a:latin typeface="Century Gothic"/>
                          <a:ea typeface="Century Gothic"/>
                          <a:cs typeface="Century Gothic"/>
                          <a:sym typeface="Century Gothic"/>
                        </a:rPr>
                        <a:t>Are you</a:t>
                      </a:r>
                      <a:r>
                        <a:rPr lang="en-US" sz="2800">
                          <a:solidFill>
                            <a:srgbClr val="FF0000"/>
                          </a:solidFill>
                          <a:latin typeface="Century Gothic"/>
                          <a:ea typeface="Century Gothic"/>
                          <a:cs typeface="Century Gothic"/>
                          <a:sym typeface="Century Gothic"/>
                        </a:rPr>
                        <a:t> ……… </a:t>
                      </a:r>
                      <a:r>
                        <a:rPr lang="en-US" sz="2800">
                          <a:latin typeface="Century Gothic"/>
                          <a:ea typeface="Century Gothic"/>
                          <a:cs typeface="Century Gothic"/>
                          <a:sym typeface="Century Gothic"/>
                        </a:rPr>
                        <a:t>to swap/exchange the seat with the lady?</a:t>
                      </a:r>
                      <a:endParaRPr sz="2800">
                        <a:latin typeface="Century Gothic"/>
                        <a:ea typeface="Century Gothic"/>
                        <a:cs typeface="Century Gothic"/>
                        <a:sym typeface="Century Gothic"/>
                      </a:endParaRPr>
                    </a:p>
                  </a:txBody>
                  <a:tcPr marL="91450" marR="91450" marT="45725" marB="45725">
                    <a:solidFill>
                      <a:srgbClr val="FFF2CC"/>
                    </a:solidFill>
                  </a:tcPr>
                </a:tc>
              </a:tr>
              <a:tr h="699050">
                <a:tc>
                  <a:txBody>
                    <a:bodyPr/>
                    <a:lstStyle/>
                    <a:p>
                      <a:pPr marL="0" marR="0" lvl="0" indent="0" algn="ctr" rtl="0">
                        <a:spcBef>
                          <a:spcPts val="0"/>
                        </a:spcBef>
                        <a:spcAft>
                          <a:spcPts val="0"/>
                        </a:spcAft>
                        <a:buNone/>
                      </a:pPr>
                      <a:r>
                        <a:rPr lang="en-US" sz="2800">
                          <a:latin typeface="Century Gothic"/>
                          <a:ea typeface="Century Gothic"/>
                          <a:cs typeface="Century Gothic"/>
                          <a:sym typeface="Century Gothic"/>
                        </a:rPr>
                        <a:t>9</a:t>
                      </a:r>
                      <a:endParaRPr sz="2800">
                        <a:latin typeface="Century Gothic"/>
                        <a:ea typeface="Century Gothic"/>
                        <a:cs typeface="Century Gothic"/>
                        <a:sym typeface="Century Gothic"/>
                      </a:endParaRPr>
                    </a:p>
                  </a:txBody>
                  <a:tcPr marL="91450" marR="91450" marT="45725" marB="45725">
                    <a:solidFill>
                      <a:schemeClr val="accent4"/>
                    </a:solidFill>
                  </a:tcPr>
                </a:tc>
                <a:tc>
                  <a:txBody>
                    <a:bodyPr/>
                    <a:lstStyle/>
                    <a:p>
                      <a:pPr marL="0" marR="0" lvl="0" indent="0" algn="l" rtl="0">
                        <a:spcBef>
                          <a:spcPts val="0"/>
                        </a:spcBef>
                        <a:spcAft>
                          <a:spcPts val="0"/>
                        </a:spcAft>
                        <a:buNone/>
                      </a:pPr>
                      <a:r>
                        <a:rPr lang="en-US" sz="2800">
                          <a:solidFill>
                            <a:srgbClr val="FF0000"/>
                          </a:solidFill>
                          <a:latin typeface="Century Gothic"/>
                          <a:ea typeface="Century Gothic"/>
                          <a:cs typeface="Century Gothic"/>
                          <a:sym typeface="Century Gothic"/>
                        </a:rPr>
                        <a:t>………. </a:t>
                      </a:r>
                      <a:r>
                        <a:rPr lang="en-US" sz="2800">
                          <a:latin typeface="Century Gothic"/>
                          <a:ea typeface="Century Gothic"/>
                          <a:cs typeface="Century Gothic"/>
                          <a:sym typeface="Century Gothic"/>
                        </a:rPr>
                        <a:t>you open the window shade?</a:t>
                      </a:r>
                      <a:endParaRPr sz="2800">
                        <a:latin typeface="Century Gothic"/>
                        <a:ea typeface="Century Gothic"/>
                        <a:cs typeface="Century Gothic"/>
                        <a:sym typeface="Century Gothic"/>
                      </a:endParaRPr>
                    </a:p>
                  </a:txBody>
                  <a:tcPr marL="91450" marR="91450" marT="45725" marB="45725">
                    <a:solidFill>
                      <a:schemeClr val="accent4"/>
                    </a:solidFill>
                  </a:tcPr>
                </a:tc>
              </a:tr>
              <a:tr h="699050">
                <a:tc>
                  <a:txBody>
                    <a:bodyPr/>
                    <a:lstStyle/>
                    <a:p>
                      <a:pPr marL="0" marR="0" lvl="0" indent="0" algn="ctr" rtl="0">
                        <a:spcBef>
                          <a:spcPts val="0"/>
                        </a:spcBef>
                        <a:spcAft>
                          <a:spcPts val="0"/>
                        </a:spcAft>
                        <a:buNone/>
                      </a:pPr>
                      <a:r>
                        <a:rPr lang="en-US" sz="2800">
                          <a:latin typeface="Century Gothic"/>
                          <a:ea typeface="Century Gothic"/>
                          <a:cs typeface="Century Gothic"/>
                          <a:sym typeface="Century Gothic"/>
                        </a:rPr>
                        <a:t>10</a:t>
                      </a:r>
                      <a:endParaRPr/>
                    </a:p>
                  </a:txBody>
                  <a:tcPr marL="91450" marR="91450" marT="45725" marB="45725">
                    <a:solidFill>
                      <a:srgbClr val="FFF2CC"/>
                    </a:solidFill>
                  </a:tcPr>
                </a:tc>
                <a:tc>
                  <a:txBody>
                    <a:bodyPr/>
                    <a:lstStyle/>
                    <a:p>
                      <a:pPr marL="0" marR="0" lvl="0" indent="0" algn="l" rtl="0">
                        <a:spcBef>
                          <a:spcPts val="0"/>
                        </a:spcBef>
                        <a:spcAft>
                          <a:spcPts val="0"/>
                        </a:spcAft>
                        <a:buNone/>
                      </a:pPr>
                      <a:r>
                        <a:rPr lang="en-US" sz="2800">
                          <a:latin typeface="Century Gothic"/>
                          <a:ea typeface="Century Gothic"/>
                          <a:cs typeface="Century Gothic"/>
                          <a:sym typeface="Century Gothic"/>
                        </a:rPr>
                        <a:t>I’m afraid I</a:t>
                      </a:r>
                      <a:r>
                        <a:rPr lang="en-US" sz="2800">
                          <a:solidFill>
                            <a:srgbClr val="FF0000"/>
                          </a:solidFill>
                          <a:latin typeface="Century Gothic"/>
                          <a:ea typeface="Century Gothic"/>
                          <a:cs typeface="Century Gothic"/>
                          <a:sym typeface="Century Gothic"/>
                        </a:rPr>
                        <a:t> ……….. </a:t>
                      </a:r>
                      <a:r>
                        <a:rPr lang="en-US" sz="2800">
                          <a:latin typeface="Century Gothic"/>
                          <a:ea typeface="Century Gothic"/>
                          <a:cs typeface="Century Gothic"/>
                          <a:sym typeface="Century Gothic"/>
                        </a:rPr>
                        <a:t>do that.</a:t>
                      </a:r>
                      <a:endParaRPr sz="2800">
                        <a:latin typeface="Century Gothic"/>
                        <a:ea typeface="Century Gothic"/>
                        <a:cs typeface="Century Gothic"/>
                        <a:sym typeface="Century Gothic"/>
                      </a:endParaRPr>
                    </a:p>
                  </a:txBody>
                  <a:tcPr marL="91450" marR="91450" marT="45725" marB="45725">
                    <a:solidFill>
                      <a:srgbClr val="FFF2CC"/>
                    </a:solidFill>
                  </a:tcP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4" name="Google Shape;114;p16"/>
          <p:cNvSpPr txBox="1"/>
          <p:nvPr/>
        </p:nvSpPr>
        <p:spPr>
          <a:xfrm>
            <a:off x="2531271" y="3767807"/>
            <a:ext cx="4365532" cy="1200329"/>
          </a:xfrm>
          <a:prstGeom prst="rect">
            <a:avLst/>
          </a:prstGeom>
          <a:solidFill>
            <a:srgbClr val="FFF2CC"/>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dirty="0">
                <a:solidFill>
                  <a:srgbClr val="263238"/>
                </a:solidFill>
                <a:latin typeface="Century Gothic"/>
                <a:ea typeface="Century Gothic"/>
                <a:cs typeface="Century Gothic"/>
                <a:sym typeface="Century Gothic"/>
              </a:rPr>
              <a:t>Japan</a:t>
            </a:r>
            <a:r>
              <a:rPr lang="en-US" sz="3600" b="0" i="0" dirty="0">
                <a:solidFill>
                  <a:srgbClr val="263238"/>
                </a:solidFill>
                <a:latin typeface="Century Gothic"/>
                <a:ea typeface="Century Gothic"/>
                <a:cs typeface="Century Gothic"/>
                <a:sym typeface="Century Gothic"/>
              </a:rPr>
              <a:t> Air</a:t>
            </a:r>
            <a:r>
              <a:rPr lang="en-US" sz="3600" dirty="0">
                <a:solidFill>
                  <a:srgbClr val="263238"/>
                </a:solidFill>
                <a:latin typeface="Century Gothic"/>
                <a:ea typeface="Century Gothic"/>
                <a:cs typeface="Century Gothic"/>
                <a:sym typeface="Century Gothic"/>
              </a:rPr>
              <a:t>lines</a:t>
            </a:r>
            <a:endParaRPr dirty="0"/>
          </a:p>
          <a:p>
            <a:pPr marL="0" marR="0" lvl="0" indent="0" algn="ctr" rtl="0">
              <a:spcBef>
                <a:spcPts val="0"/>
              </a:spcBef>
              <a:spcAft>
                <a:spcPts val="0"/>
              </a:spcAft>
              <a:buNone/>
            </a:pPr>
            <a:endParaRPr sz="3600" b="0" i="0" dirty="0">
              <a:solidFill>
                <a:srgbClr val="263238"/>
              </a:solidFill>
              <a:latin typeface="Century Gothic"/>
              <a:ea typeface="Century Gothic"/>
              <a:cs typeface="Century Gothic"/>
              <a:sym typeface="Century Gothic"/>
            </a:endParaRPr>
          </a:p>
        </p:txBody>
      </p:sp>
      <p:sp>
        <p:nvSpPr>
          <p:cNvPr id="117" name="Google Shape;117;p16"/>
          <p:cNvSpPr/>
          <p:nvPr/>
        </p:nvSpPr>
        <p:spPr>
          <a:xfrm>
            <a:off x="161295" y="65583"/>
            <a:ext cx="1135877" cy="1072055"/>
          </a:xfrm>
          <a:prstGeom prst="ellipse">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dk1"/>
                </a:solidFill>
                <a:latin typeface="Century Gothic"/>
                <a:ea typeface="Century Gothic"/>
                <a:cs typeface="Century Gothic"/>
                <a:sym typeface="Century Gothic"/>
              </a:rPr>
              <a:t>5</a:t>
            </a:r>
            <a:endParaRPr/>
          </a:p>
        </p:txBody>
      </p:sp>
      <p:sp>
        <p:nvSpPr>
          <p:cNvPr id="118" name="Google Shape;118;p16"/>
          <p:cNvSpPr/>
          <p:nvPr/>
        </p:nvSpPr>
        <p:spPr>
          <a:xfrm>
            <a:off x="5066250" y="9021"/>
            <a:ext cx="1135877" cy="1072055"/>
          </a:xfrm>
          <a:prstGeom prst="ellipse">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dk1"/>
                </a:solidFill>
                <a:latin typeface="Century Gothic"/>
                <a:ea typeface="Century Gothic"/>
                <a:cs typeface="Century Gothic"/>
                <a:sym typeface="Century Gothic"/>
              </a:rPr>
              <a:t>6</a:t>
            </a:r>
            <a:endParaRPr/>
          </a:p>
        </p:txBody>
      </p:sp>
      <p:pic>
        <p:nvPicPr>
          <p:cNvPr id="121" name="Google Shape;121;p16"/>
          <p:cNvPicPr preferRelativeResize="0"/>
          <p:nvPr/>
        </p:nvPicPr>
        <p:blipFill rotWithShape="1">
          <a:blip r:embed="rId3">
            <a:alphaModFix/>
          </a:blip>
          <a:srcRect l="5285" r="33624"/>
          <a:stretch/>
        </p:blipFill>
        <p:spPr>
          <a:xfrm>
            <a:off x="878740" y="601610"/>
            <a:ext cx="4335265" cy="4877354"/>
          </a:xfrm>
          <a:prstGeom prst="rect">
            <a:avLst/>
          </a:prstGeom>
          <a:noFill/>
          <a:ln>
            <a:noFill/>
          </a:ln>
        </p:spPr>
      </p:pic>
      <p:pic>
        <p:nvPicPr>
          <p:cNvPr id="16" name="Google Shape;127;p17"/>
          <p:cNvPicPr preferRelativeResize="0"/>
          <p:nvPr/>
        </p:nvPicPr>
        <p:blipFill rotWithShape="1">
          <a:blip r:embed="rId4">
            <a:alphaModFix/>
          </a:blip>
          <a:srcRect/>
          <a:stretch/>
        </p:blipFill>
        <p:spPr>
          <a:xfrm>
            <a:off x="1026496" y="3049844"/>
            <a:ext cx="4039754" cy="5654778"/>
          </a:xfrm>
          <a:prstGeom prst="rect">
            <a:avLst/>
          </a:prstGeom>
          <a:noFill/>
          <a:ln>
            <a:noFill/>
          </a:ln>
        </p:spPr>
      </p:pic>
      <p:sp>
        <p:nvSpPr>
          <p:cNvPr id="17" name="Google Shape;129;p17"/>
          <p:cNvSpPr txBox="1"/>
          <p:nvPr/>
        </p:nvSpPr>
        <p:spPr>
          <a:xfrm>
            <a:off x="1184671" y="5592088"/>
            <a:ext cx="4058560" cy="1200329"/>
          </a:xfrm>
          <a:prstGeom prst="rect">
            <a:avLst/>
          </a:prstGeom>
          <a:solidFill>
            <a:srgbClr val="FFF2CC"/>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dirty="0">
                <a:solidFill>
                  <a:srgbClr val="263238"/>
                </a:solidFill>
                <a:latin typeface="Century Gothic"/>
                <a:ea typeface="Century Gothic"/>
                <a:cs typeface="Century Gothic"/>
                <a:sym typeface="Century Gothic"/>
              </a:rPr>
              <a:t>Qantas Airways</a:t>
            </a:r>
            <a:endParaRPr dirty="0"/>
          </a:p>
          <a:p>
            <a:pPr marL="0" marR="0" lvl="0" indent="0" algn="ctr" rtl="0">
              <a:spcBef>
                <a:spcPts val="0"/>
              </a:spcBef>
              <a:spcAft>
                <a:spcPts val="0"/>
              </a:spcAft>
              <a:buNone/>
            </a:pPr>
            <a:endParaRPr sz="3600" b="0" i="0" dirty="0">
              <a:solidFill>
                <a:srgbClr val="263238"/>
              </a:solidFill>
              <a:latin typeface="Century Gothic"/>
              <a:ea typeface="Century Gothic"/>
              <a:cs typeface="Century Gothic"/>
              <a:sym typeface="Century Gothic"/>
            </a:endParaRPr>
          </a:p>
        </p:txBody>
      </p:sp>
      <p:pic>
        <p:nvPicPr>
          <p:cNvPr id="8" name="Picture 8" descr="urkish Airlines on Twitter: &quot;✈️ We are starting out on a new journey where  we will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2127" y="80315"/>
            <a:ext cx="5422148" cy="6777685"/>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28;p17"/>
          <p:cNvSpPr txBox="1"/>
          <p:nvPr/>
        </p:nvSpPr>
        <p:spPr>
          <a:xfrm>
            <a:off x="6730437" y="5085934"/>
            <a:ext cx="4365528" cy="1200329"/>
          </a:xfrm>
          <a:prstGeom prst="rect">
            <a:avLst/>
          </a:prstGeom>
          <a:solidFill>
            <a:srgbClr val="FFD966"/>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dirty="0" smtClean="0">
                <a:solidFill>
                  <a:srgbClr val="263238"/>
                </a:solidFill>
                <a:latin typeface="Century Gothic"/>
                <a:ea typeface="Century Gothic"/>
                <a:cs typeface="Century Gothic"/>
                <a:sym typeface="Century Gothic"/>
              </a:rPr>
              <a:t>Turkish Airlines</a:t>
            </a:r>
            <a:endParaRPr dirty="0"/>
          </a:p>
          <a:p>
            <a:pPr marL="0" marR="0" lvl="0" indent="0" algn="ctr" rtl="0">
              <a:spcBef>
                <a:spcPts val="0"/>
              </a:spcBef>
              <a:spcAft>
                <a:spcPts val="0"/>
              </a:spcAft>
              <a:buNone/>
            </a:pPr>
            <a:endParaRPr sz="3600" b="0" i="0" dirty="0">
              <a:solidFill>
                <a:srgbClr val="263238"/>
              </a:solidFill>
              <a:latin typeface="Century Gothic"/>
              <a:ea typeface="Century Gothic"/>
              <a:cs typeface="Century Gothic"/>
              <a:sym typeface="Century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31" name="Google Shape;131;p17"/>
          <p:cNvSpPr/>
          <p:nvPr/>
        </p:nvSpPr>
        <p:spPr>
          <a:xfrm>
            <a:off x="-27557" y="158831"/>
            <a:ext cx="1135877" cy="1072055"/>
          </a:xfrm>
          <a:prstGeom prst="ellipse">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dk1"/>
                </a:solidFill>
                <a:latin typeface="Century Gothic"/>
                <a:ea typeface="Century Gothic"/>
                <a:cs typeface="Century Gothic"/>
                <a:sym typeface="Century Gothic"/>
              </a:rPr>
              <a:t>7</a:t>
            </a:r>
            <a:endParaRPr/>
          </a:p>
        </p:txBody>
      </p:sp>
      <p:pic>
        <p:nvPicPr>
          <p:cNvPr id="2056" name="Picture 8" descr="urkish Airlines on Twitter: &quot;✈️ We are starting out on a new journey where  we will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162" y="80315"/>
            <a:ext cx="5422148" cy="6777685"/>
          </a:xfrm>
          <a:prstGeom prst="rect">
            <a:avLst/>
          </a:prstGeom>
          <a:noFill/>
          <a:extLst>
            <a:ext uri="{909E8E84-426E-40DD-AFC4-6F175D3DCCD1}">
              <a14:hiddenFill xmlns:a14="http://schemas.microsoft.com/office/drawing/2010/main">
                <a:solidFill>
                  <a:srgbClr val="FFFFFF"/>
                </a:solidFill>
              </a14:hiddenFill>
            </a:ext>
          </a:extLst>
        </p:spPr>
      </p:pic>
      <p:sp>
        <p:nvSpPr>
          <p:cNvPr id="18" name="Google Shape;128;p17"/>
          <p:cNvSpPr txBox="1"/>
          <p:nvPr/>
        </p:nvSpPr>
        <p:spPr>
          <a:xfrm>
            <a:off x="1194483" y="5622381"/>
            <a:ext cx="4365528" cy="1200329"/>
          </a:xfrm>
          <a:prstGeom prst="rect">
            <a:avLst/>
          </a:prstGeom>
          <a:solidFill>
            <a:srgbClr val="FFD966"/>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dirty="0" smtClean="0">
                <a:solidFill>
                  <a:srgbClr val="263238"/>
                </a:solidFill>
                <a:latin typeface="Century Gothic"/>
                <a:ea typeface="Century Gothic"/>
                <a:cs typeface="Century Gothic"/>
                <a:sym typeface="Century Gothic"/>
              </a:rPr>
              <a:t>Turkish Airlines</a:t>
            </a:r>
            <a:endParaRPr dirty="0"/>
          </a:p>
          <a:p>
            <a:pPr marL="0" marR="0" lvl="0" indent="0" algn="ctr" rtl="0">
              <a:spcBef>
                <a:spcPts val="0"/>
              </a:spcBef>
              <a:spcAft>
                <a:spcPts val="0"/>
              </a:spcAft>
              <a:buNone/>
            </a:pPr>
            <a:endParaRPr sz="3600" b="0" i="0" dirty="0">
              <a:solidFill>
                <a:srgbClr val="263238"/>
              </a:solidFill>
              <a:latin typeface="Century Gothic"/>
              <a:ea typeface="Century Gothic"/>
              <a:cs typeface="Century Gothic"/>
              <a:sym typeface="Century Gothic"/>
            </a:endParaRPr>
          </a:p>
        </p:txBody>
      </p:sp>
      <p:pic>
        <p:nvPicPr>
          <p:cNvPr id="2058" name="Picture 10" descr="ir France awarded at the Skytrax World Airline Awards 2022 | Air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7954" y="80315"/>
            <a:ext cx="6858000" cy="6777686"/>
          </a:xfrm>
          <a:prstGeom prst="rect">
            <a:avLst/>
          </a:prstGeom>
          <a:noFill/>
          <a:extLst>
            <a:ext uri="{909E8E84-426E-40DD-AFC4-6F175D3DCCD1}">
              <a14:hiddenFill xmlns:a14="http://schemas.microsoft.com/office/drawing/2010/main">
                <a:solidFill>
                  <a:srgbClr val="FFFFFF"/>
                </a:solidFill>
              </a14:hiddenFill>
            </a:ext>
          </a:extLst>
        </p:spPr>
      </p:pic>
      <p:sp>
        <p:nvSpPr>
          <p:cNvPr id="20" name="Google Shape;132;p17"/>
          <p:cNvSpPr/>
          <p:nvPr/>
        </p:nvSpPr>
        <p:spPr>
          <a:xfrm>
            <a:off x="6748475" y="80315"/>
            <a:ext cx="1135877" cy="1072055"/>
          </a:xfrm>
          <a:prstGeom prst="ellipse">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dk1"/>
                </a:solidFill>
                <a:latin typeface="Century Gothic"/>
                <a:ea typeface="Century Gothic"/>
                <a:cs typeface="Century Gothic"/>
                <a:sym typeface="Century Gothic"/>
              </a:rPr>
              <a:t>8</a:t>
            </a:r>
            <a:endParaRPr/>
          </a:p>
        </p:txBody>
      </p:sp>
      <p:sp>
        <p:nvSpPr>
          <p:cNvPr id="21" name="Google Shape;129;p17"/>
          <p:cNvSpPr txBox="1"/>
          <p:nvPr/>
        </p:nvSpPr>
        <p:spPr>
          <a:xfrm>
            <a:off x="8037505" y="5657712"/>
            <a:ext cx="3528254" cy="1200288"/>
          </a:xfrm>
          <a:prstGeom prst="rect">
            <a:avLst/>
          </a:prstGeom>
          <a:solidFill>
            <a:srgbClr val="FFF2CC"/>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dirty="0" smtClean="0">
                <a:solidFill>
                  <a:srgbClr val="263238"/>
                </a:solidFill>
                <a:latin typeface="Century Gothic"/>
                <a:ea typeface="Century Gothic"/>
                <a:cs typeface="Century Gothic"/>
                <a:sym typeface="Century Gothic"/>
              </a:rPr>
              <a:t>Air France</a:t>
            </a:r>
            <a:endParaRPr dirty="0"/>
          </a:p>
          <a:p>
            <a:pPr marL="0" marR="0" lvl="0" indent="0" algn="ctr" rtl="0">
              <a:spcBef>
                <a:spcPts val="0"/>
              </a:spcBef>
              <a:spcAft>
                <a:spcPts val="0"/>
              </a:spcAft>
              <a:buNone/>
            </a:pPr>
            <a:endParaRPr sz="3600" b="0" i="0" dirty="0">
              <a:solidFill>
                <a:srgbClr val="263238"/>
              </a:solidFill>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33;p17"/>
          <p:cNvSpPr/>
          <p:nvPr/>
        </p:nvSpPr>
        <p:spPr>
          <a:xfrm>
            <a:off x="157936" y="62452"/>
            <a:ext cx="1135877" cy="1072055"/>
          </a:xfrm>
          <a:prstGeom prst="ellipse">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dirty="0">
                <a:solidFill>
                  <a:schemeClr val="dk1"/>
                </a:solidFill>
                <a:latin typeface="Century Gothic"/>
                <a:ea typeface="Century Gothic"/>
                <a:cs typeface="Century Gothic"/>
                <a:sym typeface="Century Gothic"/>
              </a:rPr>
              <a:t>9</a:t>
            </a:r>
            <a:endParaRPr dirty="0"/>
          </a:p>
        </p:txBody>
      </p:sp>
      <p:sp>
        <p:nvSpPr>
          <p:cNvPr id="3" name="Google Shape;144;p18"/>
          <p:cNvSpPr/>
          <p:nvPr/>
        </p:nvSpPr>
        <p:spPr>
          <a:xfrm>
            <a:off x="7398028" y="285052"/>
            <a:ext cx="1135877" cy="1072055"/>
          </a:xfrm>
          <a:prstGeom prst="ellipse">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chemeClr val="dk1"/>
                </a:solidFill>
                <a:latin typeface="Century Gothic"/>
                <a:ea typeface="Century Gothic"/>
                <a:cs typeface="Century Gothic"/>
                <a:sym typeface="Century Gothic"/>
              </a:rPr>
              <a:t>10</a:t>
            </a:r>
            <a:endParaRPr/>
          </a:p>
        </p:txBody>
      </p:sp>
      <p:pic>
        <p:nvPicPr>
          <p:cNvPr id="4098" name="Picture 2" descr="orean Air is certified as a 5-Star Airline | Skytra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211" y="750498"/>
            <a:ext cx="4830793" cy="5276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99072" y="6228272"/>
            <a:ext cx="3795622" cy="584775"/>
          </a:xfrm>
          <a:prstGeom prst="rect">
            <a:avLst/>
          </a:prstGeom>
          <a:noFill/>
        </p:spPr>
        <p:txBody>
          <a:bodyPr wrap="square" rtlCol="0">
            <a:spAutoFit/>
          </a:bodyPr>
          <a:lstStyle/>
          <a:p>
            <a:r>
              <a:rPr lang="en-US" sz="3200" smtClean="0"/>
              <a:t>Korean Air</a:t>
            </a:r>
            <a:endParaRPr lang="en-US" sz="3200"/>
          </a:p>
        </p:txBody>
      </p:sp>
      <p:pic>
        <p:nvPicPr>
          <p:cNvPr id="4100" name="Picture 4" descr="orld Airline Awards | SKYTRA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5138" y="1357107"/>
            <a:ext cx="5503653" cy="41034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703389" y="5840083"/>
            <a:ext cx="1872629" cy="584775"/>
          </a:xfrm>
          <a:prstGeom prst="rect">
            <a:avLst/>
          </a:prstGeom>
          <a:noFill/>
        </p:spPr>
        <p:txBody>
          <a:bodyPr wrap="none" rtlCol="0">
            <a:spAutoFit/>
          </a:bodyPr>
          <a:lstStyle/>
          <a:p>
            <a:r>
              <a:rPr lang="en-US" sz="3200" dirty="0" smtClean="0"/>
              <a:t>Swiss Air</a:t>
            </a:r>
            <a:endParaRPr lang="en-US" sz="3200" dirty="0"/>
          </a:p>
        </p:txBody>
      </p:sp>
    </p:spTree>
    <p:extLst>
      <p:ext uri="{BB962C8B-B14F-4D97-AF65-F5344CB8AC3E}">
        <p14:creationId xmlns:p14="http://schemas.microsoft.com/office/powerpoint/2010/main" val="13139331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ai Airways News &amp; Announcements | Thai Airways Internatio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93463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e 2022 World Airline Awards to be announced in Septemb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5591" y="1445340"/>
            <a:ext cx="4196409" cy="3716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340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hai Airways News &amp; Announcements | Thai Airways International"/>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hai Airways News &amp; Announcements | Thai Airways International"/>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8" descr="hai Airways News &amp; Announcements | Thai Airways International"/>
          <p:cNvSpPr>
            <a:spLocks noChangeAspect="1" noChangeArrowheads="1"/>
          </p:cNvSpPr>
          <p:nvPr/>
        </p:nvSpPr>
        <p:spPr bwMode="auto">
          <a:xfrm>
            <a:off x="304800" y="304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2"/>
          <a:stretch>
            <a:fillRect/>
          </a:stretch>
        </p:blipFill>
        <p:spPr>
          <a:xfrm>
            <a:off x="304800" y="304800"/>
            <a:ext cx="5568131" cy="5568131"/>
          </a:xfrm>
          <a:prstGeom prst="rect">
            <a:avLst/>
          </a:prstGeom>
        </p:spPr>
      </p:pic>
      <p:sp>
        <p:nvSpPr>
          <p:cNvPr id="8" name="AutoShape 12" descr="hai Airways News &amp; Announcements | Thai Airways International"/>
          <p:cNvSpPr>
            <a:spLocks noChangeAspect="1" noChangeArrowheads="1"/>
          </p:cNvSpPr>
          <p:nvPr/>
        </p:nvSpPr>
        <p:spPr bwMode="auto">
          <a:xfrm>
            <a:off x="457200" y="457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11904704"/>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TotalTime>
  <Words>1580</Words>
  <Application>Microsoft Macintosh PowerPoint</Application>
  <PresentationFormat>Widescreen</PresentationFormat>
  <Paragraphs>262</Paragraphs>
  <Slides>44</Slides>
  <Notes>35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Calibri</vt:lpstr>
      <vt:lpstr>Century Gothic</vt:lpstr>
      <vt:lpstr>Noto Sans Symbols</vt:lpstr>
      <vt:lpstr>Arial</vt:lpstr>
      <vt:lpstr>Office Theme</vt:lpstr>
      <vt:lpstr>Customer Service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Customer Service</dc:title>
  <cp:lastModifiedBy>Microsoft Office User</cp:lastModifiedBy>
  <cp:revision>7</cp:revision>
  <dcterms:modified xsi:type="dcterms:W3CDTF">2023-10-10T14:32:46Z</dcterms:modified>
</cp:coreProperties>
</file>