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08"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9"/>
    <p:restoredTop sz="94651"/>
  </p:normalViewPr>
  <p:slideViewPr>
    <p:cSldViewPr snapToGrid="0" snapToObjects="1">
      <p:cViewPr varScale="1">
        <p:scale>
          <a:sx n="148" d="100"/>
          <a:sy n="148" d="100"/>
        </p:scale>
        <p:origin x="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674896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940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02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386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41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983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8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7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768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329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002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46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751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76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47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725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336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491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178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650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545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428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86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849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078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092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791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543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3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0926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315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501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585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4430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0001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5414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380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505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957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0825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315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781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4546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652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66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212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7919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38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251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00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297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4333459" y="1432782"/>
            <a:ext cx="7710115" cy="16557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8000"/>
              <a:buFont typeface="Century Gothic"/>
              <a:buNone/>
            </a:pPr>
            <a:r>
              <a:rPr lang="en-US" sz="8000" dirty="0">
                <a:latin typeface="Century Gothic"/>
                <a:ea typeface="Century Gothic"/>
                <a:cs typeface="Century Gothic"/>
                <a:sym typeface="Century Gothic"/>
              </a:rPr>
              <a:t>Public Address</a:t>
            </a:r>
            <a:endParaRPr dirty="0"/>
          </a:p>
        </p:txBody>
      </p:sp>
      <p:sp>
        <p:nvSpPr>
          <p:cNvPr id="85" name="Google Shape;85;p13"/>
          <p:cNvSpPr txBox="1">
            <a:spLocks noGrp="1"/>
          </p:cNvSpPr>
          <p:nvPr>
            <p:ph type="subTitle" idx="1"/>
          </p:nvPr>
        </p:nvSpPr>
        <p:spPr>
          <a:xfrm>
            <a:off x="5375080" y="3673600"/>
            <a:ext cx="5443993" cy="1655762"/>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3600"/>
              <a:buNone/>
            </a:pPr>
            <a:r>
              <a:rPr lang="en-US" sz="3600" dirty="0">
                <a:latin typeface="Century Gothic"/>
                <a:ea typeface="Century Gothic"/>
                <a:cs typeface="Century Gothic"/>
                <a:sym typeface="Century Gothic"/>
              </a:rPr>
              <a:t>Unit 5</a:t>
            </a:r>
            <a:endParaRPr dirty="0"/>
          </a:p>
          <a:p>
            <a:pPr marL="0" lvl="0" indent="0" algn="ctr" rtl="0">
              <a:lnSpc>
                <a:spcPct val="90000"/>
              </a:lnSpc>
              <a:spcBef>
                <a:spcPts val="1000"/>
              </a:spcBef>
              <a:spcAft>
                <a:spcPts val="0"/>
              </a:spcAft>
              <a:buClr>
                <a:schemeClr val="dk1"/>
              </a:buClr>
              <a:buSzPts val="3600"/>
              <a:buNone/>
            </a:pPr>
            <a:r>
              <a:rPr lang="en-US" sz="3600" dirty="0">
                <a:latin typeface="Century Gothic"/>
                <a:ea typeface="Century Gothic"/>
                <a:cs typeface="Century Gothic"/>
                <a:sym typeface="Century Gothic"/>
              </a:rPr>
              <a:t>IAC3306 Cabin Crew Management</a:t>
            </a:r>
            <a:endParaRPr dirty="0"/>
          </a:p>
        </p:txBody>
      </p:sp>
      <p:pic>
        <p:nvPicPr>
          <p:cNvPr id="86" name="Google Shape;86;p13"/>
          <p:cNvPicPr preferRelativeResize="0"/>
          <p:nvPr/>
        </p:nvPicPr>
        <p:blipFill rotWithShape="1">
          <a:blip r:embed="rId3">
            <a:alphaModFix/>
          </a:blip>
          <a:srcRect/>
          <a:stretch/>
        </p:blipFill>
        <p:spPr>
          <a:xfrm>
            <a:off x="175592" y="1119625"/>
            <a:ext cx="4157867" cy="3937838"/>
          </a:xfrm>
          <a:prstGeom prst="rect">
            <a:avLst/>
          </a:prstGeom>
          <a:solidFill>
            <a:srgbClr val="FFC000"/>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2"/>
          <p:cNvPicPr preferRelativeResize="0"/>
          <p:nvPr/>
        </p:nvPicPr>
        <p:blipFill rotWithShape="1">
          <a:blip r:embed="rId3">
            <a:alphaModFix/>
          </a:blip>
          <a:srcRect/>
          <a:stretch/>
        </p:blipFill>
        <p:spPr>
          <a:xfrm>
            <a:off x="1422662" y="0"/>
            <a:ext cx="9346676" cy="6858000"/>
          </a:xfrm>
          <a:prstGeom prst="rect">
            <a:avLst/>
          </a:prstGeom>
          <a:noFill/>
          <a:ln>
            <a:noFill/>
          </a:ln>
        </p:spPr>
      </p:pic>
      <p:sp>
        <p:nvSpPr>
          <p:cNvPr id="140" name="Google Shape;140;p22"/>
          <p:cNvSpPr txBox="1"/>
          <p:nvPr/>
        </p:nvSpPr>
        <p:spPr>
          <a:xfrm>
            <a:off x="156830" y="6285246"/>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3"/>
          <p:cNvPicPr preferRelativeResize="0"/>
          <p:nvPr/>
        </p:nvPicPr>
        <p:blipFill rotWithShape="1">
          <a:blip r:embed="rId3">
            <a:alphaModFix/>
          </a:blip>
          <a:srcRect t="12476" r="5915" b="20459"/>
          <a:stretch/>
        </p:blipFill>
        <p:spPr>
          <a:xfrm>
            <a:off x="0" y="191386"/>
            <a:ext cx="12198427" cy="6475228"/>
          </a:xfrm>
          <a:prstGeom prst="rect">
            <a:avLst/>
          </a:prstGeom>
          <a:noFill/>
          <a:ln>
            <a:noFill/>
          </a:ln>
        </p:spPr>
      </p:pic>
      <p:sp>
        <p:nvSpPr>
          <p:cNvPr id="146" name="Google Shape;146;p23"/>
          <p:cNvSpPr txBox="1"/>
          <p:nvPr/>
        </p:nvSpPr>
        <p:spPr>
          <a:xfrm>
            <a:off x="127591" y="6297282"/>
            <a:ext cx="62306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4"/>
          <p:cNvPicPr preferRelativeResize="0"/>
          <p:nvPr/>
        </p:nvPicPr>
        <p:blipFill rotWithShape="1">
          <a:blip r:embed="rId3">
            <a:alphaModFix/>
          </a:blip>
          <a:srcRect l="16984" t="24116" r="41049" b="25839"/>
          <a:stretch/>
        </p:blipFill>
        <p:spPr>
          <a:xfrm>
            <a:off x="1631620" y="45107"/>
            <a:ext cx="8928759" cy="6767785"/>
          </a:xfrm>
          <a:prstGeom prst="rect">
            <a:avLst/>
          </a:prstGeom>
          <a:noFill/>
          <a:ln>
            <a:noFill/>
          </a:ln>
        </p:spPr>
      </p:pic>
      <p:sp>
        <p:nvSpPr>
          <p:cNvPr id="152" name="Google Shape;152;p24"/>
          <p:cNvSpPr txBox="1"/>
          <p:nvPr/>
        </p:nvSpPr>
        <p:spPr>
          <a:xfrm>
            <a:off x="-1773" y="6628226"/>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5"/>
          <p:cNvPicPr preferRelativeResize="0"/>
          <p:nvPr/>
        </p:nvPicPr>
        <p:blipFill rotWithShape="1">
          <a:blip r:embed="rId3">
            <a:alphaModFix/>
          </a:blip>
          <a:srcRect l="16841" t="24151" r="46236" b="41416"/>
          <a:stretch/>
        </p:blipFill>
        <p:spPr>
          <a:xfrm>
            <a:off x="1218037" y="0"/>
            <a:ext cx="9755926" cy="6858000"/>
          </a:xfrm>
          <a:prstGeom prst="rect">
            <a:avLst/>
          </a:prstGeom>
          <a:noFill/>
          <a:ln>
            <a:noFill/>
          </a:ln>
        </p:spPr>
      </p:pic>
      <p:sp>
        <p:nvSpPr>
          <p:cNvPr id="158" name="Google Shape;158;p25"/>
          <p:cNvSpPr txBox="1"/>
          <p:nvPr/>
        </p:nvSpPr>
        <p:spPr>
          <a:xfrm>
            <a:off x="93035" y="6412836"/>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6" descr="Slideshow: Simple Past (simple past)"/>
          <p:cNvPicPr preferRelativeResize="0"/>
          <p:nvPr/>
        </p:nvPicPr>
        <p:blipFill rotWithShape="1">
          <a:blip r:embed="rId3">
            <a:alphaModFix/>
          </a:blip>
          <a:srcRect l="3642" t="3692" r="2363" b="4306"/>
          <a:stretch/>
        </p:blipFill>
        <p:spPr>
          <a:xfrm>
            <a:off x="1424942" y="0"/>
            <a:ext cx="9342116" cy="6858000"/>
          </a:xfrm>
          <a:prstGeom prst="rect">
            <a:avLst/>
          </a:prstGeom>
          <a:noFill/>
          <a:ln>
            <a:noFill/>
          </a:ln>
        </p:spPr>
      </p:pic>
      <p:sp>
        <p:nvSpPr>
          <p:cNvPr id="164" name="Google Shape;164;p26"/>
          <p:cNvSpPr txBox="1"/>
          <p:nvPr/>
        </p:nvSpPr>
        <p:spPr>
          <a:xfrm>
            <a:off x="0" y="6253347"/>
            <a:ext cx="32960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https://www.educaplay.com/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7" descr="Exercises taken from the book: - ppt download"/>
          <p:cNvPicPr preferRelativeResize="0"/>
          <p:nvPr/>
        </p:nvPicPr>
        <p:blipFill rotWithShape="1">
          <a:blip r:embed="rId3">
            <a:alphaModFix/>
          </a:blip>
          <a:srcRect r="11335"/>
          <a:stretch/>
        </p:blipFill>
        <p:spPr>
          <a:xfrm>
            <a:off x="1266160" y="0"/>
            <a:ext cx="9659679"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8"/>
          <p:cNvPicPr preferRelativeResize="0"/>
          <p:nvPr/>
        </p:nvPicPr>
        <p:blipFill rotWithShape="1">
          <a:blip r:embed="rId3">
            <a:alphaModFix/>
          </a:blip>
          <a:srcRect/>
          <a:stretch/>
        </p:blipFill>
        <p:spPr>
          <a:xfrm>
            <a:off x="1041104" y="0"/>
            <a:ext cx="10109791" cy="6858000"/>
          </a:xfrm>
          <a:prstGeom prst="rect">
            <a:avLst/>
          </a:prstGeom>
          <a:noFill/>
          <a:ln>
            <a:noFill/>
          </a:ln>
        </p:spPr>
      </p:pic>
      <p:sp>
        <p:nvSpPr>
          <p:cNvPr id="175" name="Google Shape;175;p28"/>
          <p:cNvSpPr/>
          <p:nvPr/>
        </p:nvSpPr>
        <p:spPr>
          <a:xfrm>
            <a:off x="0" y="5996226"/>
            <a:ext cx="12192000" cy="861774"/>
          </a:xfrm>
          <a:prstGeom prst="rect">
            <a:avLst/>
          </a:prstGeom>
          <a:solidFill>
            <a:srgbClr val="EC5D57"/>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200"/>
              <a:buFont typeface="Century Gothic"/>
              <a:buNone/>
            </a:pPr>
            <a:r>
              <a:rPr lang="en-US" sz="3200">
                <a:solidFill>
                  <a:schemeClr val="dk1"/>
                </a:solidFill>
                <a:latin typeface="Century Gothic"/>
                <a:ea typeface="Century Gothic"/>
                <a:cs typeface="Century Gothic"/>
                <a:sym typeface="Century Gothic"/>
              </a:rPr>
              <a:t>What are purposes for doing public announcements?</a:t>
            </a:r>
            <a:endParaRPr/>
          </a:p>
          <a:p>
            <a:pPr marL="0" marR="0" lvl="0" indent="0" algn="ctr" rtl="0">
              <a:spcBef>
                <a:spcPts val="0"/>
              </a:spcBef>
              <a:spcAft>
                <a:spcPts val="0"/>
              </a:spcAft>
              <a:buClr>
                <a:schemeClr val="dk1"/>
              </a:buClr>
              <a:buSzPts val="800"/>
              <a:buFont typeface="Century Gothic"/>
              <a:buNone/>
            </a:pPr>
            <a:r>
              <a:rPr lang="en-US" sz="800">
                <a:solidFill>
                  <a:schemeClr val="dk1"/>
                </a:solidFill>
                <a:latin typeface="Century Gothic"/>
                <a:ea typeface="Century Gothic"/>
                <a:cs typeface="Century Gothic"/>
                <a:sym typeface="Century Gothic"/>
              </a:rPr>
              <a:t>  </a:t>
            </a:r>
            <a:endParaRPr/>
          </a:p>
          <a:p>
            <a:pPr marL="0" marR="0" lvl="0" indent="0" algn="ctr"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p:txBody>
      </p:sp>
      <p:sp>
        <p:nvSpPr>
          <p:cNvPr id="176" name="Google Shape;176;p28"/>
          <p:cNvSpPr txBox="1"/>
          <p:nvPr/>
        </p:nvSpPr>
        <p:spPr>
          <a:xfrm>
            <a:off x="-1773" y="113046"/>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https://mgronline.com/travel/detail/9570000108055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9"/>
          <p:cNvPicPr preferRelativeResize="0"/>
          <p:nvPr/>
        </p:nvPicPr>
        <p:blipFill rotWithShape="1">
          <a:blip r:embed="rId3">
            <a:alphaModFix/>
          </a:blip>
          <a:srcRect/>
          <a:stretch/>
        </p:blipFill>
        <p:spPr>
          <a:xfrm>
            <a:off x="942496" y="0"/>
            <a:ext cx="10307006" cy="6858000"/>
          </a:xfrm>
          <a:prstGeom prst="rect">
            <a:avLst/>
          </a:prstGeom>
          <a:noFill/>
          <a:ln>
            <a:noFill/>
          </a:ln>
        </p:spPr>
      </p:pic>
      <p:sp>
        <p:nvSpPr>
          <p:cNvPr id="182" name="Google Shape;182;p29"/>
          <p:cNvSpPr/>
          <p:nvPr/>
        </p:nvSpPr>
        <p:spPr>
          <a:xfrm>
            <a:off x="0" y="5903893"/>
            <a:ext cx="12192000" cy="954107"/>
          </a:xfrm>
          <a:prstGeom prst="rect">
            <a:avLst/>
          </a:prstGeom>
          <a:solidFill>
            <a:srgbClr val="EC5D57"/>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000"/>
              <a:buFont typeface="Century Gothic"/>
              <a:buNone/>
            </a:pPr>
            <a:r>
              <a:rPr lang="en-US" sz="3000">
                <a:solidFill>
                  <a:schemeClr val="dk1"/>
                </a:solidFill>
                <a:latin typeface="Century Gothic"/>
                <a:ea typeface="Century Gothic"/>
                <a:cs typeface="Century Gothic"/>
                <a:sym typeface="Century Gothic"/>
              </a:rPr>
              <a:t>What are the instructions and information from PA?</a:t>
            </a:r>
            <a:endParaRPr/>
          </a:p>
          <a:p>
            <a:pPr marL="0" marR="0" lvl="0" indent="0" algn="ctr"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800"/>
              <a:buFont typeface="Century Gothic"/>
              <a:buNone/>
            </a:pPr>
            <a:r>
              <a:rPr lang="en-US" sz="800">
                <a:solidFill>
                  <a:schemeClr val="dk1"/>
                </a:solidFill>
                <a:latin typeface="Century Gothic"/>
                <a:ea typeface="Century Gothic"/>
                <a:cs typeface="Century Gothic"/>
                <a:sym typeface="Century Gothic"/>
              </a:rPr>
              <a:t>  </a:t>
            </a:r>
            <a:endParaRPr sz="800">
              <a:solidFill>
                <a:schemeClr val="dk1"/>
              </a:solidFill>
              <a:latin typeface="Calibri"/>
              <a:ea typeface="Calibri"/>
              <a:cs typeface="Calibri"/>
              <a:sym typeface="Calibri"/>
            </a:endParaRPr>
          </a:p>
        </p:txBody>
      </p:sp>
      <p:sp>
        <p:nvSpPr>
          <p:cNvPr id="183" name="Google Shape;183;p29"/>
          <p:cNvSpPr txBox="1"/>
          <p:nvPr/>
        </p:nvSpPr>
        <p:spPr>
          <a:xfrm>
            <a:off x="-1773" y="113046"/>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https://mgronline.com/travel/detail/9570000108055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0"/>
          <p:cNvPicPr preferRelativeResize="0"/>
          <p:nvPr/>
        </p:nvPicPr>
        <p:blipFill rotWithShape="1">
          <a:blip r:embed="rId3">
            <a:alphaModFix/>
          </a:blip>
          <a:srcRect l="1717" t="19710" r="583" b="25682"/>
          <a:stretch/>
        </p:blipFill>
        <p:spPr>
          <a:xfrm>
            <a:off x="187641" y="350874"/>
            <a:ext cx="10496371" cy="3911225"/>
          </a:xfrm>
          <a:prstGeom prst="rect">
            <a:avLst/>
          </a:prstGeom>
          <a:noFill/>
          <a:ln>
            <a:noFill/>
          </a:ln>
        </p:spPr>
      </p:pic>
      <p:sp>
        <p:nvSpPr>
          <p:cNvPr id="189" name="Google Shape;189;p30"/>
          <p:cNvSpPr/>
          <p:nvPr/>
        </p:nvSpPr>
        <p:spPr>
          <a:xfrm>
            <a:off x="1775766" y="4262099"/>
            <a:ext cx="3291632" cy="741746"/>
          </a:xfrm>
          <a:prstGeom prst="rect">
            <a:avLst/>
          </a:prstGeom>
          <a:solidFill>
            <a:srgbClr val="EC5D57"/>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Fasten Seatbelt Sign On</a:t>
            </a:r>
            <a:endParaRPr sz="2400">
              <a:solidFill>
                <a:schemeClr val="dk1"/>
              </a:solidFill>
              <a:latin typeface="Century Gothic"/>
              <a:ea typeface="Century Gothic"/>
              <a:cs typeface="Century Gothic"/>
              <a:sym typeface="Century Gothic"/>
            </a:endParaRPr>
          </a:p>
        </p:txBody>
      </p:sp>
      <p:pic>
        <p:nvPicPr>
          <p:cNvPr id="190" name="Google Shape;190;p30"/>
          <p:cNvPicPr preferRelativeResize="0"/>
          <p:nvPr/>
        </p:nvPicPr>
        <p:blipFill rotWithShape="1">
          <a:blip r:embed="rId4">
            <a:alphaModFix/>
          </a:blip>
          <a:srcRect/>
          <a:stretch/>
        </p:blipFill>
        <p:spPr>
          <a:xfrm>
            <a:off x="2260021" y="5003845"/>
            <a:ext cx="2296259" cy="1502292"/>
          </a:xfrm>
          <a:prstGeom prst="rect">
            <a:avLst/>
          </a:prstGeom>
          <a:noFill/>
          <a:ln>
            <a:noFill/>
          </a:ln>
        </p:spPr>
      </p:pic>
      <p:sp>
        <p:nvSpPr>
          <p:cNvPr id="191" name="Google Shape;191;p30"/>
          <p:cNvSpPr/>
          <p:nvPr/>
        </p:nvSpPr>
        <p:spPr>
          <a:xfrm>
            <a:off x="6691055" y="4265284"/>
            <a:ext cx="3803280" cy="738664"/>
          </a:xfrm>
          <a:prstGeom prst="rect">
            <a:avLst/>
          </a:prstGeom>
          <a:solidFill>
            <a:srgbClr val="EC5D57"/>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Fasten Seatbelt Sign </a:t>
            </a:r>
            <a:endParaRPr/>
          </a:p>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On</a:t>
            </a:r>
            <a:endParaRPr sz="2400">
              <a:solidFill>
                <a:schemeClr val="dk1"/>
              </a:solidFill>
              <a:latin typeface="Century Gothic"/>
              <a:ea typeface="Century Gothic"/>
              <a:cs typeface="Century Gothic"/>
              <a:sym typeface="Century Gothic"/>
            </a:endParaRPr>
          </a:p>
        </p:txBody>
      </p:sp>
      <p:pic>
        <p:nvPicPr>
          <p:cNvPr id="192" name="Google Shape;192;p30"/>
          <p:cNvPicPr preferRelativeResize="0"/>
          <p:nvPr/>
        </p:nvPicPr>
        <p:blipFill rotWithShape="1">
          <a:blip r:embed="rId4">
            <a:alphaModFix/>
          </a:blip>
          <a:srcRect/>
          <a:stretch/>
        </p:blipFill>
        <p:spPr>
          <a:xfrm>
            <a:off x="7444565" y="4981380"/>
            <a:ext cx="2296259" cy="1502292"/>
          </a:xfrm>
          <a:prstGeom prst="rect">
            <a:avLst/>
          </a:prstGeom>
          <a:noFill/>
          <a:ln>
            <a:noFill/>
          </a:ln>
        </p:spPr>
      </p:pic>
      <p:sp>
        <p:nvSpPr>
          <p:cNvPr id="193" name="Google Shape;193;p30"/>
          <p:cNvSpPr/>
          <p:nvPr/>
        </p:nvSpPr>
        <p:spPr>
          <a:xfrm>
            <a:off x="5067398" y="3690116"/>
            <a:ext cx="1623657" cy="1107996"/>
          </a:xfrm>
          <a:prstGeom prst="rect">
            <a:avLst/>
          </a:prstGeom>
          <a:solidFill>
            <a:srgbClr val="70BF4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Fasten Seatbelt </a:t>
            </a:r>
            <a:endParaRPr sz="24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Sign Off</a:t>
            </a:r>
            <a:endParaRPr sz="2400">
              <a:solidFill>
                <a:schemeClr val="dk1"/>
              </a:solidFill>
              <a:latin typeface="Century Gothic"/>
              <a:ea typeface="Century Gothic"/>
              <a:cs typeface="Century Gothic"/>
              <a:sym typeface="Century Gothic"/>
            </a:endParaRPr>
          </a:p>
        </p:txBody>
      </p:sp>
      <p:pic>
        <p:nvPicPr>
          <p:cNvPr id="194" name="Google Shape;194;p30"/>
          <p:cNvPicPr preferRelativeResize="0"/>
          <p:nvPr/>
        </p:nvPicPr>
        <p:blipFill rotWithShape="1">
          <a:blip r:embed="rId4">
            <a:alphaModFix amt="14950"/>
          </a:blip>
          <a:srcRect/>
          <a:stretch/>
        </p:blipFill>
        <p:spPr>
          <a:xfrm>
            <a:off x="5067398" y="4798112"/>
            <a:ext cx="1646980" cy="1262446"/>
          </a:xfrm>
          <a:prstGeom prst="rect">
            <a:avLst/>
          </a:prstGeom>
          <a:noFill/>
          <a:ln>
            <a:noFill/>
          </a:ln>
        </p:spPr>
      </p:pic>
      <p:sp>
        <p:nvSpPr>
          <p:cNvPr id="195" name="Google Shape;195;p30"/>
          <p:cNvSpPr/>
          <p:nvPr/>
        </p:nvSpPr>
        <p:spPr>
          <a:xfrm>
            <a:off x="125246" y="4244114"/>
            <a:ext cx="1650521" cy="1107996"/>
          </a:xfrm>
          <a:prstGeom prst="rect">
            <a:avLst/>
          </a:prstGeom>
          <a:solidFill>
            <a:srgbClr val="70BF4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Fasten Seatbelt </a:t>
            </a:r>
            <a:endParaRPr sz="24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Sign Off</a:t>
            </a:r>
            <a:endParaRPr sz="2400">
              <a:solidFill>
                <a:schemeClr val="dk1"/>
              </a:solidFill>
              <a:latin typeface="Century Gothic"/>
              <a:ea typeface="Century Gothic"/>
              <a:cs typeface="Century Gothic"/>
              <a:sym typeface="Century Gothic"/>
            </a:endParaRPr>
          </a:p>
        </p:txBody>
      </p:sp>
      <p:sp>
        <p:nvSpPr>
          <p:cNvPr id="196" name="Google Shape;196;p30"/>
          <p:cNvSpPr/>
          <p:nvPr/>
        </p:nvSpPr>
        <p:spPr>
          <a:xfrm>
            <a:off x="10480651" y="4262099"/>
            <a:ext cx="1650521" cy="1107996"/>
          </a:xfrm>
          <a:prstGeom prst="rect">
            <a:avLst/>
          </a:prstGeom>
          <a:solidFill>
            <a:srgbClr val="70BF4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Fasten Seatbelt </a:t>
            </a:r>
            <a:endParaRPr sz="24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Sign Off</a:t>
            </a:r>
            <a:endParaRPr sz="2400">
              <a:solidFill>
                <a:schemeClr val="dk1"/>
              </a:solidFill>
              <a:latin typeface="Century Gothic"/>
              <a:ea typeface="Century Gothic"/>
              <a:cs typeface="Century Gothic"/>
              <a:sym typeface="Century Gothic"/>
            </a:endParaRPr>
          </a:p>
        </p:txBody>
      </p:sp>
      <p:pic>
        <p:nvPicPr>
          <p:cNvPr id="197" name="Google Shape;197;p30"/>
          <p:cNvPicPr preferRelativeResize="0"/>
          <p:nvPr/>
        </p:nvPicPr>
        <p:blipFill rotWithShape="1">
          <a:blip r:embed="rId4">
            <a:alphaModFix amt="14950"/>
          </a:blip>
          <a:srcRect/>
          <a:stretch/>
        </p:blipFill>
        <p:spPr>
          <a:xfrm>
            <a:off x="128786" y="5370095"/>
            <a:ext cx="1646980" cy="1262446"/>
          </a:xfrm>
          <a:prstGeom prst="rect">
            <a:avLst/>
          </a:prstGeom>
          <a:noFill/>
          <a:ln>
            <a:noFill/>
          </a:ln>
        </p:spPr>
      </p:pic>
      <p:pic>
        <p:nvPicPr>
          <p:cNvPr id="198" name="Google Shape;198;p30"/>
          <p:cNvPicPr preferRelativeResize="0"/>
          <p:nvPr/>
        </p:nvPicPr>
        <p:blipFill rotWithShape="1">
          <a:blip r:embed="rId4">
            <a:alphaModFix amt="14950"/>
          </a:blip>
          <a:srcRect/>
          <a:stretch/>
        </p:blipFill>
        <p:spPr>
          <a:xfrm>
            <a:off x="10471011" y="5352110"/>
            <a:ext cx="1646980" cy="12624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1"/>
          <p:cNvPicPr preferRelativeResize="0"/>
          <p:nvPr/>
        </p:nvPicPr>
        <p:blipFill rotWithShape="1">
          <a:blip r:embed="rId3">
            <a:alphaModFix/>
          </a:blip>
          <a:srcRect l="1717" t="19710" r="583" b="25682"/>
          <a:stretch/>
        </p:blipFill>
        <p:spPr>
          <a:xfrm>
            <a:off x="270581" y="0"/>
            <a:ext cx="11650838" cy="4341411"/>
          </a:xfrm>
          <a:prstGeom prst="rect">
            <a:avLst/>
          </a:prstGeom>
          <a:noFill/>
          <a:ln>
            <a:noFill/>
          </a:ln>
        </p:spPr>
      </p:pic>
      <p:sp>
        <p:nvSpPr>
          <p:cNvPr id="204" name="Google Shape;204;p31"/>
          <p:cNvSpPr txBox="1"/>
          <p:nvPr/>
        </p:nvSpPr>
        <p:spPr>
          <a:xfrm>
            <a:off x="270581" y="4535895"/>
            <a:ext cx="2091608"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1. Welcome PA</a:t>
            </a:r>
            <a:endParaRPr/>
          </a:p>
        </p:txBody>
      </p:sp>
      <p:sp>
        <p:nvSpPr>
          <p:cNvPr id="205" name="Google Shape;205;p31"/>
          <p:cNvSpPr txBox="1"/>
          <p:nvPr/>
        </p:nvSpPr>
        <p:spPr>
          <a:xfrm>
            <a:off x="270581" y="5027830"/>
            <a:ext cx="5695393"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2. Boarding and Fasten Seat Belt Sign On PA</a:t>
            </a:r>
            <a:endParaRPr/>
          </a:p>
        </p:txBody>
      </p:sp>
      <p:sp>
        <p:nvSpPr>
          <p:cNvPr id="206" name="Google Shape;206;p31"/>
          <p:cNvSpPr txBox="1"/>
          <p:nvPr/>
        </p:nvSpPr>
        <p:spPr>
          <a:xfrm>
            <a:off x="270581" y="5514939"/>
            <a:ext cx="2640465"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3. Door Closure PA </a:t>
            </a:r>
            <a:endParaRPr/>
          </a:p>
        </p:txBody>
      </p:sp>
      <p:sp>
        <p:nvSpPr>
          <p:cNvPr id="207" name="Google Shape;207;p31"/>
          <p:cNvSpPr txBox="1"/>
          <p:nvPr/>
        </p:nvSpPr>
        <p:spPr>
          <a:xfrm>
            <a:off x="270581" y="5980060"/>
            <a:ext cx="3575647"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4. Safety Demonstration PA</a:t>
            </a:r>
            <a:endParaRPr/>
          </a:p>
        </p:txBody>
      </p:sp>
      <p:sp>
        <p:nvSpPr>
          <p:cNvPr id="208" name="Google Shape;208;p31"/>
          <p:cNvSpPr txBox="1"/>
          <p:nvPr/>
        </p:nvSpPr>
        <p:spPr>
          <a:xfrm>
            <a:off x="270581" y="6445181"/>
            <a:ext cx="3442637"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5. Prepare for Takeoff PA</a:t>
            </a:r>
            <a:endParaRPr/>
          </a:p>
        </p:txBody>
      </p:sp>
      <p:sp>
        <p:nvSpPr>
          <p:cNvPr id="209" name="Google Shape;209;p31"/>
          <p:cNvSpPr txBox="1"/>
          <p:nvPr/>
        </p:nvSpPr>
        <p:spPr>
          <a:xfrm>
            <a:off x="4176069" y="6445181"/>
            <a:ext cx="3120520"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6. Delay on Ground PA</a:t>
            </a:r>
            <a:endParaRPr/>
          </a:p>
        </p:txBody>
      </p:sp>
      <p:sp>
        <p:nvSpPr>
          <p:cNvPr id="210" name="Google Shape;210;p31"/>
          <p:cNvSpPr/>
          <p:nvPr/>
        </p:nvSpPr>
        <p:spPr>
          <a:xfrm>
            <a:off x="270581" y="93518"/>
            <a:ext cx="2640465" cy="4341411"/>
          </a:xfrm>
          <a:prstGeom prst="rect">
            <a:avLst/>
          </a:prstGeom>
          <a:noFill/>
          <a:ln w="762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l="17134" t="24267" r="41019" b="26197"/>
          <a:stretch/>
        </p:blipFill>
        <p:spPr>
          <a:xfrm>
            <a:off x="972760" y="0"/>
            <a:ext cx="10246480" cy="6858000"/>
          </a:xfrm>
          <a:prstGeom prst="rect">
            <a:avLst/>
          </a:prstGeom>
          <a:noFill/>
          <a:ln>
            <a:noFill/>
          </a:ln>
        </p:spPr>
      </p:pic>
      <p:sp>
        <p:nvSpPr>
          <p:cNvPr id="92" name="Google Shape;92;p14"/>
          <p:cNvSpPr txBox="1"/>
          <p:nvPr/>
        </p:nvSpPr>
        <p:spPr>
          <a:xfrm>
            <a:off x="114300" y="6402203"/>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https://www.slideshare.net/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2"/>
          <p:cNvPicPr preferRelativeResize="0"/>
          <p:nvPr/>
        </p:nvPicPr>
        <p:blipFill rotWithShape="1">
          <a:blip r:embed="rId3">
            <a:alphaModFix/>
          </a:blip>
          <a:srcRect l="1717" t="19710" r="583" b="25682"/>
          <a:stretch/>
        </p:blipFill>
        <p:spPr>
          <a:xfrm>
            <a:off x="270581" y="0"/>
            <a:ext cx="11650838" cy="4341411"/>
          </a:xfrm>
          <a:prstGeom prst="rect">
            <a:avLst/>
          </a:prstGeom>
          <a:noFill/>
          <a:ln>
            <a:noFill/>
          </a:ln>
        </p:spPr>
      </p:pic>
      <p:sp>
        <p:nvSpPr>
          <p:cNvPr id="216" name="Google Shape;216;p32"/>
          <p:cNvSpPr txBox="1"/>
          <p:nvPr/>
        </p:nvSpPr>
        <p:spPr>
          <a:xfrm>
            <a:off x="5796952" y="4333947"/>
            <a:ext cx="2091608"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1. All flight PA</a:t>
            </a:r>
            <a:endParaRPr/>
          </a:p>
        </p:txBody>
      </p:sp>
      <p:sp>
        <p:nvSpPr>
          <p:cNvPr id="217" name="Google Shape;217;p32"/>
          <p:cNvSpPr txBox="1"/>
          <p:nvPr/>
        </p:nvSpPr>
        <p:spPr>
          <a:xfrm>
            <a:off x="5796952" y="4798235"/>
            <a:ext cx="2091608"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2. Rough air PA</a:t>
            </a:r>
            <a:endParaRPr/>
          </a:p>
        </p:txBody>
      </p:sp>
      <p:sp>
        <p:nvSpPr>
          <p:cNvPr id="218" name="Google Shape;218;p32"/>
          <p:cNvSpPr txBox="1"/>
          <p:nvPr/>
        </p:nvSpPr>
        <p:spPr>
          <a:xfrm>
            <a:off x="5796952" y="5262523"/>
            <a:ext cx="2091609"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3. Duty free PA </a:t>
            </a:r>
            <a:endParaRPr/>
          </a:p>
        </p:txBody>
      </p:sp>
      <p:sp>
        <p:nvSpPr>
          <p:cNvPr id="219" name="Google Shape;219;p32"/>
          <p:cNvSpPr txBox="1"/>
          <p:nvPr/>
        </p:nvSpPr>
        <p:spPr>
          <a:xfrm>
            <a:off x="5796952" y="5722508"/>
            <a:ext cx="2630075"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4. Cabin secure PA</a:t>
            </a:r>
            <a:endParaRPr/>
          </a:p>
        </p:txBody>
      </p:sp>
      <p:sp>
        <p:nvSpPr>
          <p:cNvPr id="220" name="Google Shape;220;p32"/>
          <p:cNvSpPr txBox="1"/>
          <p:nvPr/>
        </p:nvSpPr>
        <p:spPr>
          <a:xfrm>
            <a:off x="5796952" y="6191099"/>
            <a:ext cx="3442637"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5. Prepare for landing PA</a:t>
            </a:r>
            <a:endParaRPr/>
          </a:p>
        </p:txBody>
      </p:sp>
      <p:sp>
        <p:nvSpPr>
          <p:cNvPr id="221" name="Google Shape;221;p32"/>
          <p:cNvSpPr/>
          <p:nvPr/>
        </p:nvSpPr>
        <p:spPr>
          <a:xfrm>
            <a:off x="5697940" y="122830"/>
            <a:ext cx="3418764" cy="4146939"/>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3"/>
          <p:cNvPicPr preferRelativeResize="0"/>
          <p:nvPr/>
        </p:nvPicPr>
        <p:blipFill rotWithShape="1">
          <a:blip r:embed="rId3">
            <a:alphaModFix/>
          </a:blip>
          <a:srcRect l="1717" t="19710" r="583" b="25682"/>
          <a:stretch/>
        </p:blipFill>
        <p:spPr>
          <a:xfrm>
            <a:off x="270581" y="0"/>
            <a:ext cx="11650838" cy="4341411"/>
          </a:xfrm>
          <a:prstGeom prst="rect">
            <a:avLst/>
          </a:prstGeom>
          <a:noFill/>
          <a:ln>
            <a:noFill/>
          </a:ln>
        </p:spPr>
      </p:pic>
      <p:sp>
        <p:nvSpPr>
          <p:cNvPr id="227" name="Google Shape;227;p33"/>
          <p:cNvSpPr txBox="1"/>
          <p:nvPr/>
        </p:nvSpPr>
        <p:spPr>
          <a:xfrm>
            <a:off x="9938893" y="4541466"/>
            <a:ext cx="2091608" cy="400110"/>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1. Farewell PA</a:t>
            </a:r>
            <a:endParaRPr/>
          </a:p>
        </p:txBody>
      </p:sp>
      <p:sp>
        <p:nvSpPr>
          <p:cNvPr id="228" name="Google Shape;228;p33"/>
          <p:cNvSpPr txBox="1"/>
          <p:nvPr/>
        </p:nvSpPr>
        <p:spPr>
          <a:xfrm>
            <a:off x="9529614" y="5102071"/>
            <a:ext cx="2500887" cy="400110"/>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2. Final farewell PA</a:t>
            </a:r>
            <a:endParaRPr/>
          </a:p>
        </p:txBody>
      </p:sp>
      <p:sp>
        <p:nvSpPr>
          <p:cNvPr id="229" name="Google Shape;229;p33"/>
          <p:cNvSpPr/>
          <p:nvPr/>
        </p:nvSpPr>
        <p:spPr>
          <a:xfrm>
            <a:off x="10283588" y="0"/>
            <a:ext cx="1746913" cy="4341411"/>
          </a:xfrm>
          <a:prstGeom prst="rect">
            <a:avLst/>
          </a:prstGeom>
          <a:noFill/>
          <a:ln w="762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1"/>
          <p:cNvPicPr preferRelativeResize="0"/>
          <p:nvPr/>
        </p:nvPicPr>
        <p:blipFill rotWithShape="1">
          <a:blip r:embed="rId3">
            <a:alphaModFix/>
          </a:blip>
          <a:srcRect l="1717" t="19710" r="583" b="25682"/>
          <a:stretch/>
        </p:blipFill>
        <p:spPr>
          <a:xfrm>
            <a:off x="270581" y="0"/>
            <a:ext cx="11650838" cy="4341411"/>
          </a:xfrm>
          <a:prstGeom prst="rect">
            <a:avLst/>
          </a:prstGeom>
          <a:noFill/>
          <a:ln>
            <a:noFill/>
          </a:ln>
        </p:spPr>
      </p:pic>
      <p:sp>
        <p:nvSpPr>
          <p:cNvPr id="204" name="Google Shape;204;p31"/>
          <p:cNvSpPr txBox="1"/>
          <p:nvPr/>
        </p:nvSpPr>
        <p:spPr>
          <a:xfrm>
            <a:off x="270581" y="4535895"/>
            <a:ext cx="2091608"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1. Welcome PA</a:t>
            </a:r>
            <a:endParaRPr/>
          </a:p>
        </p:txBody>
      </p:sp>
      <p:sp>
        <p:nvSpPr>
          <p:cNvPr id="205" name="Google Shape;205;p31"/>
          <p:cNvSpPr txBox="1"/>
          <p:nvPr/>
        </p:nvSpPr>
        <p:spPr>
          <a:xfrm>
            <a:off x="270581" y="5027830"/>
            <a:ext cx="5695393"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2. Boarding and Fasten Seat Belt Sign On PA</a:t>
            </a:r>
            <a:endParaRPr/>
          </a:p>
        </p:txBody>
      </p:sp>
      <p:sp>
        <p:nvSpPr>
          <p:cNvPr id="206" name="Google Shape;206;p31"/>
          <p:cNvSpPr txBox="1"/>
          <p:nvPr/>
        </p:nvSpPr>
        <p:spPr>
          <a:xfrm>
            <a:off x="270581" y="5514939"/>
            <a:ext cx="2640465"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3. Door Closure PA </a:t>
            </a:r>
            <a:endParaRPr/>
          </a:p>
        </p:txBody>
      </p:sp>
      <p:sp>
        <p:nvSpPr>
          <p:cNvPr id="207" name="Google Shape;207;p31"/>
          <p:cNvSpPr txBox="1"/>
          <p:nvPr/>
        </p:nvSpPr>
        <p:spPr>
          <a:xfrm>
            <a:off x="270581" y="5980060"/>
            <a:ext cx="3575647"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4. Safety Demonstration PA</a:t>
            </a:r>
            <a:endParaRPr/>
          </a:p>
        </p:txBody>
      </p:sp>
      <p:sp>
        <p:nvSpPr>
          <p:cNvPr id="208" name="Google Shape;208;p31"/>
          <p:cNvSpPr txBox="1"/>
          <p:nvPr/>
        </p:nvSpPr>
        <p:spPr>
          <a:xfrm>
            <a:off x="270581" y="6445181"/>
            <a:ext cx="3442637"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5. Prepare for Takeoff PA</a:t>
            </a:r>
            <a:endParaRPr/>
          </a:p>
        </p:txBody>
      </p:sp>
      <p:sp>
        <p:nvSpPr>
          <p:cNvPr id="209" name="Google Shape;209;p31"/>
          <p:cNvSpPr txBox="1"/>
          <p:nvPr/>
        </p:nvSpPr>
        <p:spPr>
          <a:xfrm>
            <a:off x="4176069" y="6445181"/>
            <a:ext cx="3120520"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6. Delay on Ground PA</a:t>
            </a:r>
            <a:endParaRPr/>
          </a:p>
        </p:txBody>
      </p:sp>
      <p:sp>
        <p:nvSpPr>
          <p:cNvPr id="210" name="Google Shape;210;p31"/>
          <p:cNvSpPr/>
          <p:nvPr/>
        </p:nvSpPr>
        <p:spPr>
          <a:xfrm>
            <a:off x="270581" y="93518"/>
            <a:ext cx="2640465" cy="4341411"/>
          </a:xfrm>
          <a:prstGeom prst="rect">
            <a:avLst/>
          </a:prstGeom>
          <a:noFill/>
          <a:ln w="762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3255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p:nvPr/>
        </p:nvSpPr>
        <p:spPr>
          <a:xfrm>
            <a:off x="5996763" y="1"/>
            <a:ext cx="6195237" cy="6724918"/>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r>
              <a:rPr lang="en-US" sz="3200">
                <a:solidFill>
                  <a:srgbClr val="000000"/>
                </a:solidFill>
                <a:latin typeface="Century Gothic"/>
                <a:ea typeface="Century Gothic"/>
                <a:cs typeface="Century Gothic"/>
                <a:sym typeface="Century Gothic"/>
              </a:rPr>
              <a:t>Good afternoon, Ladies and Gentlemen. </a:t>
            </a:r>
            <a:endParaRPr sz="3200">
              <a:solidFill>
                <a:schemeClr val="dk1"/>
              </a:solidFill>
              <a:latin typeface="Century Gothic"/>
              <a:ea typeface="Century Gothic"/>
              <a:cs typeface="Century Gothic"/>
              <a:sym typeface="Century Gothic"/>
            </a:endParaRPr>
          </a:p>
          <a:p>
            <a:pPr marL="0" marR="0" lvl="0" indent="0" algn="just" rtl="0">
              <a:spcBef>
                <a:spcPts val="600"/>
              </a:spcBef>
              <a:spcAft>
                <a:spcPts val="0"/>
              </a:spcAft>
              <a:buNone/>
            </a:pPr>
            <a:r>
              <a:rPr lang="en-US" sz="3200">
                <a:solidFill>
                  <a:srgbClr val="000000"/>
                </a:solidFill>
                <a:latin typeface="Century Gothic"/>
                <a:ea typeface="Century Gothic"/>
                <a:cs typeface="Century Gothic"/>
                <a:sym typeface="Century Gothic"/>
              </a:rPr>
              <a:t>My name is……………….and I am your Purser today. On behalf of the cabin crew team, I would like to welcome you on board SSRUIC flight to London.</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Times"/>
                <a:ea typeface="Times"/>
                <a:cs typeface="Times"/>
                <a:sym typeface="Times"/>
              </a:rPr>
              <a:t>Emirates. (2016). Ab initio Modules. Service. Dubai: Training Team. </a:t>
            </a:r>
            <a:endParaRPr sz="1800">
              <a:solidFill>
                <a:schemeClr val="dk1"/>
              </a:solidFill>
              <a:latin typeface="Calibri"/>
              <a:ea typeface="Calibri"/>
              <a:cs typeface="Calibri"/>
              <a:sym typeface="Calibri"/>
            </a:endParaRPr>
          </a:p>
        </p:txBody>
      </p:sp>
      <p:sp>
        <p:nvSpPr>
          <p:cNvPr id="247" name="Google Shape;247;p35"/>
          <p:cNvSpPr txBox="1"/>
          <p:nvPr/>
        </p:nvSpPr>
        <p:spPr>
          <a:xfrm>
            <a:off x="7188219" y="442360"/>
            <a:ext cx="4226992"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1. Welcome PA</a:t>
            </a:r>
            <a:endParaRPr/>
          </a:p>
        </p:txBody>
      </p:sp>
      <p:pic>
        <p:nvPicPr>
          <p:cNvPr id="248" name="Google Shape;248;p35"/>
          <p:cNvPicPr preferRelativeResize="0"/>
          <p:nvPr/>
        </p:nvPicPr>
        <p:blipFill rotWithShape="1">
          <a:blip r:embed="rId3">
            <a:alphaModFix/>
          </a:blip>
          <a:srcRect/>
          <a:stretch/>
        </p:blipFill>
        <p:spPr>
          <a:xfrm>
            <a:off x="964129" y="0"/>
            <a:ext cx="4543425" cy="6858000"/>
          </a:xfrm>
          <a:prstGeom prst="rect">
            <a:avLst/>
          </a:prstGeom>
          <a:noFill/>
          <a:ln>
            <a:noFill/>
          </a:ln>
        </p:spPr>
      </p:pic>
      <p:sp>
        <p:nvSpPr>
          <p:cNvPr id="249" name="Google Shape;249;p35"/>
          <p:cNvSpPr txBox="1"/>
          <p:nvPr/>
        </p:nvSpPr>
        <p:spPr>
          <a:xfrm>
            <a:off x="147083" y="6391571"/>
            <a:ext cx="6177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https://100travelstories.com/blog/flying-thai-airways/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6"/>
          <p:cNvSpPr txBox="1"/>
          <p:nvPr/>
        </p:nvSpPr>
        <p:spPr>
          <a:xfrm>
            <a:off x="5816009" y="0"/>
            <a:ext cx="6375992" cy="6863417"/>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3000">
                <a:solidFill>
                  <a:srgbClr val="000000"/>
                </a:solidFill>
                <a:latin typeface="Century Gothic"/>
                <a:ea typeface="Century Gothic"/>
                <a:cs typeface="Century Gothic"/>
                <a:sym typeface="Century Gothic"/>
              </a:rPr>
              <a:t>Ladies and Gentlemen. </a:t>
            </a:r>
            <a:endParaRPr/>
          </a:p>
          <a:p>
            <a:pPr marL="0" marR="0" lvl="0" indent="0" algn="just" rtl="0">
              <a:spcBef>
                <a:spcPts val="600"/>
              </a:spcBef>
              <a:spcAft>
                <a:spcPts val="0"/>
              </a:spcAft>
              <a:buNone/>
            </a:pPr>
            <a:endParaRPr sz="800">
              <a:solidFill>
                <a:schemeClr val="dk1"/>
              </a:solidFill>
              <a:latin typeface="Century Gothic"/>
              <a:ea typeface="Century Gothic"/>
              <a:cs typeface="Century Gothic"/>
              <a:sym typeface="Century Gothic"/>
            </a:endParaRPr>
          </a:p>
          <a:p>
            <a:pPr marL="0" marR="0" lvl="0" indent="0" algn="just" rtl="0">
              <a:spcBef>
                <a:spcPts val="600"/>
              </a:spcBef>
              <a:spcAft>
                <a:spcPts val="0"/>
              </a:spcAft>
              <a:buNone/>
            </a:pPr>
            <a:r>
              <a:rPr lang="en-US" sz="3000">
                <a:solidFill>
                  <a:srgbClr val="000000"/>
                </a:solidFill>
                <a:latin typeface="Century Gothic"/>
                <a:ea typeface="Century Gothic"/>
                <a:cs typeface="Century Gothic"/>
                <a:sym typeface="Century Gothic"/>
              </a:rPr>
              <a:t>As we are now departing to London, may I ask you to please turn off your mobile phone and ensure it remains switched off for the duration of the flight. You may use your mobile phone again once the aircraft has landed and left the active runway. </a:t>
            </a:r>
            <a:endParaRPr/>
          </a:p>
          <a:p>
            <a:pPr marL="0" marR="0" lvl="0" indent="0" algn="just" rtl="0">
              <a:spcBef>
                <a:spcPts val="600"/>
              </a:spcBef>
              <a:spcAft>
                <a:spcPts val="0"/>
              </a:spcAft>
              <a:buNone/>
            </a:pPr>
            <a:r>
              <a:rPr lang="en-US" sz="1000">
                <a:solidFill>
                  <a:srgbClr val="000000"/>
                </a:solidFill>
                <a:latin typeface="Times"/>
                <a:ea typeface="Times"/>
                <a:cs typeface="Times"/>
                <a:sym typeface="Times"/>
              </a:rPr>
              <a:t>Emirates. (2016). Ab initio Modules. Service. Dubai: Training Team. </a:t>
            </a:r>
            <a:endParaRPr/>
          </a:p>
          <a:p>
            <a:pPr marL="0" marR="0" lvl="0" indent="0" algn="just" rtl="0">
              <a:spcBef>
                <a:spcPts val="600"/>
              </a:spcBef>
              <a:spcAft>
                <a:spcPts val="0"/>
              </a:spcAft>
              <a:buNone/>
            </a:pPr>
            <a:endParaRPr sz="1000">
              <a:solidFill>
                <a:schemeClr val="dk1"/>
              </a:solidFill>
              <a:latin typeface="Calibri"/>
              <a:ea typeface="Calibri"/>
              <a:cs typeface="Calibri"/>
              <a:sym typeface="Calibri"/>
            </a:endParaRPr>
          </a:p>
        </p:txBody>
      </p:sp>
      <p:sp>
        <p:nvSpPr>
          <p:cNvPr id="255" name="Google Shape;255;p36"/>
          <p:cNvSpPr txBox="1"/>
          <p:nvPr/>
        </p:nvSpPr>
        <p:spPr>
          <a:xfrm>
            <a:off x="6385157" y="250974"/>
            <a:ext cx="5237696"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2. Boarding and Fasten Seat Belt Sign On PA</a:t>
            </a:r>
            <a:endParaRPr/>
          </a:p>
        </p:txBody>
      </p:sp>
      <p:pic>
        <p:nvPicPr>
          <p:cNvPr id="256" name="Google Shape;256;p36"/>
          <p:cNvPicPr preferRelativeResize="0"/>
          <p:nvPr/>
        </p:nvPicPr>
        <p:blipFill rotWithShape="1">
          <a:blip r:embed="rId3">
            <a:alphaModFix/>
          </a:blip>
          <a:srcRect/>
          <a:stretch/>
        </p:blipFill>
        <p:spPr>
          <a:xfrm>
            <a:off x="0" y="520995"/>
            <a:ext cx="5816009" cy="5816009"/>
          </a:xfrm>
          <a:prstGeom prst="rect">
            <a:avLst/>
          </a:prstGeom>
          <a:noFill/>
          <a:ln>
            <a:noFill/>
          </a:ln>
        </p:spPr>
      </p:pic>
      <p:sp>
        <p:nvSpPr>
          <p:cNvPr id="257" name="Google Shape;257;p36"/>
          <p:cNvSpPr txBox="1"/>
          <p:nvPr/>
        </p:nvSpPr>
        <p:spPr>
          <a:xfrm>
            <a:off x="0" y="6412835"/>
            <a:ext cx="5571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https://www.refinery29.com/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p:nvPr/>
        </p:nvSpPr>
        <p:spPr>
          <a:xfrm>
            <a:off x="5996763" y="1"/>
            <a:ext cx="6195238" cy="6801862"/>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3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3200">
                <a:solidFill>
                  <a:srgbClr val="000000"/>
                </a:solidFill>
                <a:latin typeface="Century Gothic"/>
                <a:ea typeface="Century Gothic"/>
                <a:cs typeface="Century Gothic"/>
                <a:sym typeface="Century Gothic"/>
              </a:rPr>
              <a:t>Please return to your seat, fasten your seat belt, put your seat back upright, fold your table and open the window shade. Video screens, handsets, and footrests also need to be stowed. </a:t>
            </a: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Times"/>
                <a:ea typeface="Times"/>
                <a:cs typeface="Times"/>
                <a:sym typeface="Times"/>
              </a:rPr>
              <a:t>Emirates. (2016). Ab initio Modules. Service. Dubai: Training Team. </a:t>
            </a:r>
            <a:endParaRPr/>
          </a:p>
        </p:txBody>
      </p:sp>
      <p:sp>
        <p:nvSpPr>
          <p:cNvPr id="263" name="Google Shape;263;p37"/>
          <p:cNvSpPr txBox="1"/>
          <p:nvPr/>
        </p:nvSpPr>
        <p:spPr>
          <a:xfrm>
            <a:off x="6385157" y="250974"/>
            <a:ext cx="5237696"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2. Boarding and Fasten Seat Belt Sign On PA</a:t>
            </a:r>
            <a:endParaRPr/>
          </a:p>
        </p:txBody>
      </p:sp>
      <p:pic>
        <p:nvPicPr>
          <p:cNvPr id="264" name="Google Shape;264;p37"/>
          <p:cNvPicPr preferRelativeResize="0"/>
          <p:nvPr/>
        </p:nvPicPr>
        <p:blipFill rotWithShape="1">
          <a:blip r:embed="rId3">
            <a:alphaModFix/>
          </a:blip>
          <a:srcRect/>
          <a:stretch/>
        </p:blipFill>
        <p:spPr>
          <a:xfrm>
            <a:off x="0" y="520995"/>
            <a:ext cx="5996763" cy="5996763"/>
          </a:xfrm>
          <a:prstGeom prst="rect">
            <a:avLst/>
          </a:prstGeom>
          <a:noFill/>
          <a:ln>
            <a:noFill/>
          </a:ln>
        </p:spPr>
      </p:pic>
      <p:sp>
        <p:nvSpPr>
          <p:cNvPr id="265" name="Google Shape;265;p37"/>
          <p:cNvSpPr txBox="1"/>
          <p:nvPr/>
        </p:nvSpPr>
        <p:spPr>
          <a:xfrm>
            <a:off x="0" y="6341211"/>
            <a:ext cx="5571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https://www.refinery29.com/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p:nvPr/>
        </p:nvSpPr>
        <p:spPr>
          <a:xfrm>
            <a:off x="5911701" y="0"/>
            <a:ext cx="6280299" cy="6894195"/>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rgbClr val="000000"/>
                </a:solidFill>
                <a:latin typeface="Century Gothic"/>
                <a:ea typeface="Century Gothic"/>
                <a:cs typeface="Century Gothic"/>
                <a:sym typeface="Century Gothic"/>
              </a:rPr>
              <a:t>If you are seated next to an emergency exit, please read carefully the special instructions card located by your seat. If you do not wish to perform the functions described in the event of an emergency, please ask a flight attendant to reseat you.</a:t>
            </a: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rgbClr val="000000"/>
              </a:solidFill>
              <a:latin typeface="Times"/>
              <a:ea typeface="Times"/>
              <a:cs typeface="Times"/>
              <a:sym typeface="Times"/>
            </a:endParaRPr>
          </a:p>
          <a:p>
            <a:pPr marL="0" marR="0" lvl="0" indent="0" algn="l" rtl="0">
              <a:spcBef>
                <a:spcPts val="0"/>
              </a:spcBef>
              <a:spcAft>
                <a:spcPts val="0"/>
              </a:spcAft>
              <a:buNone/>
            </a:pPr>
            <a:r>
              <a:rPr lang="en-US" sz="1800">
                <a:solidFill>
                  <a:srgbClr val="000000"/>
                </a:solidFill>
                <a:latin typeface="Times"/>
                <a:ea typeface="Times"/>
                <a:cs typeface="Times"/>
                <a:sym typeface="Times"/>
              </a:rPr>
              <a:t>Emirates. (2016). Ab initio Modules. Service. Dubai: Training Team. </a:t>
            </a:r>
            <a:endParaRPr/>
          </a:p>
        </p:txBody>
      </p:sp>
      <p:sp>
        <p:nvSpPr>
          <p:cNvPr id="271" name="Google Shape;271;p38"/>
          <p:cNvSpPr txBox="1"/>
          <p:nvPr/>
        </p:nvSpPr>
        <p:spPr>
          <a:xfrm>
            <a:off x="6385157" y="250974"/>
            <a:ext cx="5237696"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2. Boarding and Fasten Seat Belt Sign On PA</a:t>
            </a:r>
            <a:endParaRPr/>
          </a:p>
        </p:txBody>
      </p:sp>
      <p:pic>
        <p:nvPicPr>
          <p:cNvPr id="272" name="Google Shape;272;p38"/>
          <p:cNvPicPr preferRelativeResize="0"/>
          <p:nvPr/>
        </p:nvPicPr>
        <p:blipFill rotWithShape="1">
          <a:blip r:embed="rId3">
            <a:alphaModFix/>
          </a:blip>
          <a:srcRect/>
          <a:stretch/>
        </p:blipFill>
        <p:spPr>
          <a:xfrm>
            <a:off x="0" y="520995"/>
            <a:ext cx="5911701" cy="5911701"/>
          </a:xfrm>
          <a:prstGeom prst="rect">
            <a:avLst/>
          </a:prstGeom>
          <a:noFill/>
          <a:ln>
            <a:noFill/>
          </a:ln>
        </p:spPr>
      </p:pic>
      <p:sp>
        <p:nvSpPr>
          <p:cNvPr id="273" name="Google Shape;273;p38"/>
          <p:cNvSpPr txBox="1"/>
          <p:nvPr/>
        </p:nvSpPr>
        <p:spPr>
          <a:xfrm>
            <a:off x="0" y="6412835"/>
            <a:ext cx="5571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https://www.refinery29.com/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p:nvPr/>
        </p:nvSpPr>
        <p:spPr>
          <a:xfrm>
            <a:off x="6379535" y="0"/>
            <a:ext cx="5812465" cy="6924973"/>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rgbClr val="000000"/>
                </a:solidFill>
                <a:latin typeface="Century Gothic"/>
                <a:ea typeface="Century Gothic"/>
                <a:cs typeface="Century Gothic"/>
                <a:sym typeface="Century Gothic"/>
              </a:rPr>
              <a:t>We remind you that this is a non-smoking flight. Smoking is prohibited on the entire aircraft, including the lavatories. Tampering with, disabling or destroying the lavatory smoke detectors is prohibited by law.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Thank you.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Times"/>
                <a:ea typeface="Times"/>
                <a:cs typeface="Times"/>
                <a:sym typeface="Times"/>
              </a:rPr>
              <a:t>Emirates. (2016). Ab initio Modules. Service. Dubai: Training Team. </a:t>
            </a:r>
            <a:endParaRPr/>
          </a:p>
        </p:txBody>
      </p:sp>
      <p:sp>
        <p:nvSpPr>
          <p:cNvPr id="279" name="Google Shape;279;p39"/>
          <p:cNvSpPr txBox="1"/>
          <p:nvPr/>
        </p:nvSpPr>
        <p:spPr>
          <a:xfrm>
            <a:off x="6617301" y="210026"/>
            <a:ext cx="5237696"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2. Boarding and Fasten Seat Belt Sign On PA</a:t>
            </a:r>
            <a:endParaRPr/>
          </a:p>
        </p:txBody>
      </p:sp>
      <p:pic>
        <p:nvPicPr>
          <p:cNvPr id="280" name="Google Shape;280;p39"/>
          <p:cNvPicPr preferRelativeResize="0"/>
          <p:nvPr/>
        </p:nvPicPr>
        <p:blipFill rotWithShape="1">
          <a:blip r:embed="rId3">
            <a:alphaModFix/>
          </a:blip>
          <a:srcRect/>
          <a:stretch/>
        </p:blipFill>
        <p:spPr>
          <a:xfrm>
            <a:off x="10632" y="210026"/>
            <a:ext cx="6368903" cy="6368903"/>
          </a:xfrm>
          <a:prstGeom prst="rect">
            <a:avLst/>
          </a:prstGeom>
          <a:noFill/>
          <a:ln>
            <a:noFill/>
          </a:ln>
        </p:spPr>
      </p:pic>
      <p:sp>
        <p:nvSpPr>
          <p:cNvPr id="281" name="Google Shape;281;p39"/>
          <p:cNvSpPr txBox="1"/>
          <p:nvPr/>
        </p:nvSpPr>
        <p:spPr>
          <a:xfrm>
            <a:off x="0" y="6419623"/>
            <a:ext cx="5571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https://www.refinery29.com/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0"/>
          <p:cNvPicPr preferRelativeResize="0"/>
          <p:nvPr/>
        </p:nvPicPr>
        <p:blipFill rotWithShape="1">
          <a:blip r:embed="rId3">
            <a:alphaModFix/>
          </a:blip>
          <a:srcRect l="8842"/>
          <a:stretch/>
        </p:blipFill>
        <p:spPr>
          <a:xfrm>
            <a:off x="0" y="574489"/>
            <a:ext cx="7255963" cy="5699051"/>
          </a:xfrm>
          <a:prstGeom prst="rect">
            <a:avLst/>
          </a:prstGeom>
          <a:noFill/>
          <a:ln>
            <a:noFill/>
          </a:ln>
        </p:spPr>
      </p:pic>
      <p:sp>
        <p:nvSpPr>
          <p:cNvPr id="287" name="Google Shape;287;p40"/>
          <p:cNvSpPr txBox="1"/>
          <p:nvPr/>
        </p:nvSpPr>
        <p:spPr>
          <a:xfrm>
            <a:off x="6262577" y="1"/>
            <a:ext cx="5929424" cy="6848029"/>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8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Ladies and Gentlemen.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My name is ……………and I’m your purser on SSRUIC flight to London. On behalf of Captain…………………. and the entire crew, welcome aboard. Our flight time will be 11 hours and 15 minutes. </a:t>
            </a:r>
            <a:endParaRPr sz="3200">
              <a:solidFill>
                <a:schemeClr val="dk1"/>
              </a:solidFill>
              <a:latin typeface="Century Gothic"/>
              <a:ea typeface="Century Gothic"/>
              <a:cs typeface="Century Gothic"/>
              <a:sym typeface="Century Gothic"/>
            </a:endParaRPr>
          </a:p>
          <a:p>
            <a:pPr marL="0" marR="0" lvl="0" indent="0" algn="just" rtl="0">
              <a:spcBef>
                <a:spcPts val="600"/>
              </a:spcBef>
              <a:spcAft>
                <a:spcPts val="0"/>
              </a:spcAft>
              <a:buNone/>
            </a:pPr>
            <a:r>
              <a:rPr lang="en-US" sz="800">
                <a:solidFill>
                  <a:srgbClr val="000000"/>
                </a:solidFill>
                <a:latin typeface="Century Gothic"/>
                <a:ea typeface="Century Gothic"/>
                <a:cs typeface="Century Gothic"/>
                <a:sym typeface="Century Gothic"/>
              </a:rPr>
              <a:t> </a:t>
            </a:r>
            <a:endParaRPr sz="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1800">
                <a:solidFill>
                  <a:srgbClr val="000000"/>
                </a:solidFill>
                <a:latin typeface="Times"/>
                <a:ea typeface="Times"/>
                <a:cs typeface="Times"/>
                <a:sym typeface="Times"/>
              </a:rPr>
              <a:t>Emirates. (2016). Ab initio Modules. Service. Dubai: Training Team. </a:t>
            </a:r>
            <a:endParaRPr/>
          </a:p>
        </p:txBody>
      </p:sp>
      <p:sp>
        <p:nvSpPr>
          <p:cNvPr id="288" name="Google Shape;288;p40"/>
          <p:cNvSpPr txBox="1"/>
          <p:nvPr/>
        </p:nvSpPr>
        <p:spPr>
          <a:xfrm>
            <a:off x="6702362" y="369514"/>
            <a:ext cx="5237696"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3. Door Closure PA</a:t>
            </a:r>
            <a:endParaRPr/>
          </a:p>
        </p:txBody>
      </p:sp>
      <p:sp>
        <p:nvSpPr>
          <p:cNvPr id="289" name="Google Shape;289;p40"/>
          <p:cNvSpPr txBox="1"/>
          <p:nvPr/>
        </p:nvSpPr>
        <p:spPr>
          <a:xfrm>
            <a:off x="82403" y="6376119"/>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https://www.paddleyourownkanoo.com/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1"/>
          <p:cNvPicPr preferRelativeResize="0"/>
          <p:nvPr/>
        </p:nvPicPr>
        <p:blipFill rotWithShape="1">
          <a:blip r:embed="rId3">
            <a:alphaModFix/>
          </a:blip>
          <a:srcRect l="8842"/>
          <a:stretch/>
        </p:blipFill>
        <p:spPr>
          <a:xfrm>
            <a:off x="0" y="574489"/>
            <a:ext cx="7255963" cy="5699051"/>
          </a:xfrm>
          <a:prstGeom prst="rect">
            <a:avLst/>
          </a:prstGeom>
          <a:noFill/>
          <a:ln>
            <a:noFill/>
          </a:ln>
        </p:spPr>
      </p:pic>
      <p:sp>
        <p:nvSpPr>
          <p:cNvPr id="295" name="Google Shape;295;p41"/>
          <p:cNvSpPr txBox="1"/>
          <p:nvPr/>
        </p:nvSpPr>
        <p:spPr>
          <a:xfrm>
            <a:off x="5964865" y="0"/>
            <a:ext cx="6227136" cy="6858000"/>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8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r>
              <a:rPr lang="en-US" sz="800">
                <a:solidFill>
                  <a:srgbClr val="000000"/>
                </a:solidFill>
                <a:latin typeface="Century Gothic"/>
                <a:ea typeface="Century Gothic"/>
                <a:cs typeface="Century Gothic"/>
                <a:sym typeface="Century Gothic"/>
              </a:rPr>
              <a:t> </a:t>
            </a:r>
            <a:endParaRPr sz="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At this time, make sure your seat backs and tray tables are in full upright position and your seat belt is correctly fastened. Also, your portable electronic devices and mobile phone must be switched off during take-off and landing, and until an announcement is made upon arrival.</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Thank you.</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sp>
        <p:nvSpPr>
          <p:cNvPr id="296" name="Google Shape;296;p41"/>
          <p:cNvSpPr txBox="1"/>
          <p:nvPr/>
        </p:nvSpPr>
        <p:spPr>
          <a:xfrm>
            <a:off x="6617301" y="210026"/>
            <a:ext cx="5237696"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3. Door Closure PA</a:t>
            </a:r>
            <a:endParaRPr/>
          </a:p>
        </p:txBody>
      </p:sp>
      <p:sp>
        <p:nvSpPr>
          <p:cNvPr id="297" name="Google Shape;297;p41"/>
          <p:cNvSpPr txBox="1"/>
          <p:nvPr/>
        </p:nvSpPr>
        <p:spPr>
          <a:xfrm>
            <a:off x="82403" y="6376119"/>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https://www.paddleyourownkanoo.com/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5"/>
          <p:cNvPicPr preferRelativeResize="0"/>
          <p:nvPr/>
        </p:nvPicPr>
        <p:blipFill rotWithShape="1">
          <a:blip r:embed="rId3">
            <a:alphaModFix/>
          </a:blip>
          <a:srcRect l="16858" t="29959" r="40899" b="33182"/>
          <a:stretch/>
        </p:blipFill>
        <p:spPr>
          <a:xfrm>
            <a:off x="968275" y="0"/>
            <a:ext cx="10255449" cy="6858000"/>
          </a:xfrm>
          <a:prstGeom prst="rect">
            <a:avLst/>
          </a:prstGeom>
          <a:noFill/>
          <a:ln>
            <a:noFill/>
          </a:ln>
        </p:spPr>
      </p:pic>
      <p:sp>
        <p:nvSpPr>
          <p:cNvPr id="98" name="Google Shape;98;p15"/>
          <p:cNvSpPr txBox="1"/>
          <p:nvPr/>
        </p:nvSpPr>
        <p:spPr>
          <a:xfrm>
            <a:off x="0" y="6391572"/>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p:nvPr/>
        </p:nvSpPr>
        <p:spPr>
          <a:xfrm>
            <a:off x="7049386" y="0"/>
            <a:ext cx="5142614" cy="6832640"/>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In a short moment, cabin crew will show the safety aspects of this aircraft. Please watch and listen carefully. </a:t>
            </a:r>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1200">
                <a:solidFill>
                  <a:srgbClr val="000000"/>
                </a:solidFill>
                <a:latin typeface="Times"/>
                <a:ea typeface="Times"/>
                <a:cs typeface="Times"/>
                <a:sym typeface="Times"/>
              </a:rPr>
              <a:t>Emirates. (2016). Ab initio Modules. Service. Dubai: Training Team. </a:t>
            </a: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p:txBody>
      </p:sp>
      <p:sp>
        <p:nvSpPr>
          <p:cNvPr id="303" name="Google Shape;303;p42"/>
          <p:cNvSpPr txBox="1"/>
          <p:nvPr/>
        </p:nvSpPr>
        <p:spPr>
          <a:xfrm>
            <a:off x="7317934" y="226935"/>
            <a:ext cx="4605517"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5. Safety </a:t>
            </a:r>
            <a:endParaRPr/>
          </a:p>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Demonstration PA</a:t>
            </a:r>
            <a:endParaRPr/>
          </a:p>
        </p:txBody>
      </p:sp>
      <p:pic>
        <p:nvPicPr>
          <p:cNvPr id="304" name="Google Shape;304;p42"/>
          <p:cNvPicPr preferRelativeResize="0"/>
          <p:nvPr/>
        </p:nvPicPr>
        <p:blipFill rotWithShape="1">
          <a:blip r:embed="rId3">
            <a:alphaModFix/>
          </a:blip>
          <a:srcRect l="13809" r="13450"/>
          <a:stretch/>
        </p:blipFill>
        <p:spPr>
          <a:xfrm>
            <a:off x="0" y="765543"/>
            <a:ext cx="7049385" cy="5441821"/>
          </a:xfrm>
          <a:prstGeom prst="rect">
            <a:avLst/>
          </a:prstGeom>
          <a:noFill/>
          <a:ln>
            <a:noFill/>
          </a:ln>
        </p:spPr>
      </p:pic>
      <p:sp>
        <p:nvSpPr>
          <p:cNvPr id="305" name="Google Shape;305;p42"/>
          <p:cNvSpPr txBox="1"/>
          <p:nvPr/>
        </p:nvSpPr>
        <p:spPr>
          <a:xfrm>
            <a:off x="0" y="6358419"/>
            <a:ext cx="62200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https://www.youtube.com/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p:nvPr/>
        </p:nvSpPr>
        <p:spPr>
          <a:xfrm>
            <a:off x="0" y="0"/>
            <a:ext cx="12192000" cy="6924973"/>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dirty="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dirty="0">
              <a:solidFill>
                <a:srgbClr val="000000"/>
              </a:solidFill>
              <a:latin typeface="Times"/>
              <a:ea typeface="Times"/>
              <a:cs typeface="Times"/>
              <a:sym typeface="Times"/>
            </a:endParaRPr>
          </a:p>
          <a:p>
            <a:pPr marL="0" marR="0" lvl="0" indent="0" algn="l" rtl="0">
              <a:spcBef>
                <a:spcPts val="600"/>
              </a:spcBef>
              <a:spcAft>
                <a:spcPts val="0"/>
              </a:spcAft>
              <a:buNone/>
            </a:pPr>
            <a:endParaRPr sz="3200" dirty="0">
              <a:solidFill>
                <a:srgbClr val="000000"/>
              </a:solidFill>
              <a:highlight>
                <a:srgbClr val="00FFFF"/>
              </a:highlight>
              <a:latin typeface="Century Gothic"/>
              <a:ea typeface="Century Gothic"/>
              <a:cs typeface="Century Gothic"/>
              <a:sym typeface="Century Gothic"/>
            </a:endParaRPr>
          </a:p>
          <a:p>
            <a:pPr marL="0" marR="0" lvl="0" indent="0" algn="l" rtl="0">
              <a:spcBef>
                <a:spcPts val="600"/>
              </a:spcBef>
              <a:spcAft>
                <a:spcPts val="0"/>
              </a:spcAft>
              <a:buNone/>
            </a:pPr>
            <a:endParaRPr sz="3200" dirty="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dirty="0">
                <a:solidFill>
                  <a:srgbClr val="000000"/>
                </a:solidFill>
                <a:latin typeface="Century Gothic"/>
                <a:ea typeface="Century Gothic"/>
                <a:cs typeface="Century Gothic"/>
                <a:sym typeface="Century Gothic"/>
              </a:rPr>
              <a:t>Ladies and Gentlemen, to ensure your…………, the cabin crew will now demonstrate how to use safety equipment on board. </a:t>
            </a:r>
            <a:endParaRPr dirty="0"/>
          </a:p>
          <a:p>
            <a:pPr marL="0" marR="0" lvl="0" indent="0" algn="l" rtl="0">
              <a:spcBef>
                <a:spcPts val="60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dirty="0">
                <a:solidFill>
                  <a:srgbClr val="000000"/>
                </a:solidFill>
                <a:latin typeface="Century Gothic"/>
                <a:ea typeface="Century Gothic"/>
                <a:cs typeface="Century Gothic"/>
                <a:sym typeface="Century Gothic"/>
              </a:rPr>
              <a:t>Your seat </a:t>
            </a:r>
            <a:r>
              <a:rPr lang="en-US" sz="3200" dirty="0" smtClean="0">
                <a:solidFill>
                  <a:srgbClr val="000000"/>
                </a:solidFill>
                <a:latin typeface="Century Gothic"/>
                <a:ea typeface="Century Gothic"/>
                <a:cs typeface="Century Gothic"/>
                <a:sym typeface="Century Gothic"/>
              </a:rPr>
              <a:t>belt </a:t>
            </a:r>
            <a:r>
              <a:rPr lang="en-US" sz="3200" dirty="0">
                <a:solidFill>
                  <a:srgbClr val="000000"/>
                </a:solidFill>
                <a:latin typeface="Century Gothic"/>
                <a:ea typeface="Century Gothic"/>
                <a:cs typeface="Century Gothic"/>
                <a:sym typeface="Century Gothic"/>
              </a:rPr>
              <a:t>must be…………during takeoff and landing, and when the seat belt sign is on. Put the metal fitting into the buckle and tighten the seat belt by pulling the strap. To release the seat belt, lift the flap of the buckle. Whenever seated, please fasten your……………low and tight at all times.</a:t>
            </a:r>
            <a:endParaRPr sz="3200" dirty="0">
              <a:solidFill>
                <a:schemeClr val="dk1"/>
              </a:solidFill>
              <a:latin typeface="Century Gothic"/>
              <a:ea typeface="Century Gothic"/>
              <a:cs typeface="Century Gothic"/>
              <a:sym typeface="Century Gothic"/>
            </a:endParaRPr>
          </a:p>
        </p:txBody>
      </p:sp>
      <p:sp>
        <p:nvSpPr>
          <p:cNvPr id="316" name="Google Shape;316;p44"/>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sp>
        <p:nvSpPr>
          <p:cNvPr id="317" name="Google Shape;317;p44"/>
          <p:cNvSpPr/>
          <p:nvPr/>
        </p:nvSpPr>
        <p:spPr>
          <a:xfrm>
            <a:off x="2126511" y="983502"/>
            <a:ext cx="1509824"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safety</a:t>
            </a:r>
            <a:endParaRPr/>
          </a:p>
        </p:txBody>
      </p:sp>
      <p:sp>
        <p:nvSpPr>
          <p:cNvPr id="318" name="Google Shape;318;p44"/>
          <p:cNvSpPr/>
          <p:nvPr/>
        </p:nvSpPr>
        <p:spPr>
          <a:xfrm>
            <a:off x="5007934" y="983502"/>
            <a:ext cx="1509824"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fasten</a:t>
            </a:r>
            <a:endParaRPr/>
          </a:p>
        </p:txBody>
      </p:sp>
      <p:sp>
        <p:nvSpPr>
          <p:cNvPr id="319" name="Google Shape;319;p44"/>
          <p:cNvSpPr/>
          <p:nvPr/>
        </p:nvSpPr>
        <p:spPr>
          <a:xfrm>
            <a:off x="7889357" y="983501"/>
            <a:ext cx="2643964"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Seat belt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pic>
        <p:nvPicPr>
          <p:cNvPr id="325" name="Google Shape;325;p45"/>
          <p:cNvPicPr preferRelativeResize="0"/>
          <p:nvPr/>
        </p:nvPicPr>
        <p:blipFill rotWithShape="1">
          <a:blip r:embed="rId3">
            <a:alphaModFix/>
          </a:blip>
          <a:srcRect/>
          <a:stretch/>
        </p:blipFill>
        <p:spPr>
          <a:xfrm>
            <a:off x="1320858" y="584775"/>
            <a:ext cx="9550283" cy="6273225"/>
          </a:xfrm>
          <a:prstGeom prst="rect">
            <a:avLst/>
          </a:prstGeom>
          <a:noFill/>
          <a:ln>
            <a:noFill/>
          </a:ln>
        </p:spPr>
      </p:pic>
      <p:sp>
        <p:nvSpPr>
          <p:cNvPr id="326" name="Google Shape;326;p45"/>
          <p:cNvSpPr txBox="1"/>
          <p:nvPr/>
        </p:nvSpPr>
        <p:spPr>
          <a:xfrm>
            <a:off x="3338623" y="2158410"/>
            <a:ext cx="2030819"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Metal fitting</a:t>
            </a:r>
            <a:endParaRPr/>
          </a:p>
        </p:txBody>
      </p:sp>
      <p:sp>
        <p:nvSpPr>
          <p:cNvPr id="327" name="Google Shape;327;p45"/>
          <p:cNvSpPr txBox="1"/>
          <p:nvPr/>
        </p:nvSpPr>
        <p:spPr>
          <a:xfrm>
            <a:off x="7104882" y="2158409"/>
            <a:ext cx="2030819"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Buckle</a:t>
            </a:r>
            <a:endParaRPr/>
          </a:p>
        </p:txBody>
      </p:sp>
      <p:sp>
        <p:nvSpPr>
          <p:cNvPr id="328" name="Google Shape;328;p45"/>
          <p:cNvSpPr txBox="1"/>
          <p:nvPr/>
        </p:nvSpPr>
        <p:spPr>
          <a:xfrm>
            <a:off x="7104882" y="2743184"/>
            <a:ext cx="3006681"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Flap of the buckle</a:t>
            </a:r>
            <a:endParaRPr/>
          </a:p>
        </p:txBody>
      </p:sp>
      <p:sp>
        <p:nvSpPr>
          <p:cNvPr id="329" name="Google Shape;329;p45"/>
          <p:cNvSpPr txBox="1"/>
          <p:nvPr/>
        </p:nvSpPr>
        <p:spPr>
          <a:xfrm>
            <a:off x="2998381" y="2793262"/>
            <a:ext cx="1675190"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Strap</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p:nvPr/>
        </p:nvSpPr>
        <p:spPr>
          <a:xfrm>
            <a:off x="0" y="0"/>
            <a:ext cx="12192000" cy="6848029"/>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3200">
              <a:solidFill>
                <a:srgbClr val="000000"/>
              </a:solidFill>
              <a:highlight>
                <a:srgbClr val="00FFFF"/>
              </a:highlight>
              <a:latin typeface="Century Gothic"/>
              <a:ea typeface="Century Gothic"/>
              <a:cs typeface="Century Gothic"/>
              <a:sym typeface="Century Gothic"/>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just" rtl="0">
              <a:spcBef>
                <a:spcPts val="600"/>
              </a:spcBef>
              <a:spcAft>
                <a:spcPts val="0"/>
              </a:spcAft>
              <a:buNone/>
            </a:pPr>
            <a:r>
              <a:rPr lang="en-US" sz="3200">
                <a:solidFill>
                  <a:srgbClr val="000000"/>
                </a:solidFill>
                <a:latin typeface="Century Gothic"/>
                <a:ea typeface="Century Gothic"/>
                <a:cs typeface="Century Gothic"/>
                <a:sym typeface="Century Gothic"/>
              </a:rPr>
              <a:t>During takeoff and landing, all electronic devices must be turned off. </a:t>
            </a:r>
            <a:endParaRPr sz="3200">
              <a:solidFill>
                <a:schemeClr val="dk1"/>
              </a:solidFill>
              <a:latin typeface="Century Gothic"/>
              <a:ea typeface="Century Gothic"/>
              <a:cs typeface="Century Gothic"/>
              <a:sym typeface="Century Gothic"/>
            </a:endParaRPr>
          </a:p>
          <a:p>
            <a:pPr marL="0" marR="0" lvl="0" indent="0" algn="just" rtl="0">
              <a:spcBef>
                <a:spcPts val="600"/>
              </a:spcBef>
              <a:spcAft>
                <a:spcPts val="0"/>
              </a:spcAft>
              <a:buNone/>
            </a:pPr>
            <a:r>
              <a:rPr lang="en-US" sz="3200">
                <a:solidFill>
                  <a:srgbClr val="000000"/>
                </a:solidFill>
                <a:latin typeface="Century Gothic"/>
                <a:ea typeface="Century Gothic"/>
                <a:cs typeface="Century Gothic"/>
                <a:sym typeface="Century Gothic"/>
              </a:rPr>
              <a:t>In case of the cabin decompression,…………….will be dropped automatically from the ceiling compartment. Pull down the…………toward yourself, cover over your nose and mouth, secure it with the strap, and breath normally, and continue using the mask until you are advised by the cabin crew. Put your own mask on first before…………….others.</a:t>
            </a:r>
            <a:endParaRPr/>
          </a:p>
        </p:txBody>
      </p:sp>
      <p:sp>
        <p:nvSpPr>
          <p:cNvPr id="335" name="Google Shape;335;p46"/>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sp>
        <p:nvSpPr>
          <p:cNvPr id="336" name="Google Shape;336;p46"/>
          <p:cNvSpPr/>
          <p:nvPr/>
        </p:nvSpPr>
        <p:spPr>
          <a:xfrm>
            <a:off x="2126510" y="983502"/>
            <a:ext cx="2094615"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assisting</a:t>
            </a:r>
            <a:endParaRPr/>
          </a:p>
        </p:txBody>
      </p:sp>
      <p:sp>
        <p:nvSpPr>
          <p:cNvPr id="337" name="Google Shape;337;p46"/>
          <p:cNvSpPr/>
          <p:nvPr/>
        </p:nvSpPr>
        <p:spPr>
          <a:xfrm>
            <a:off x="5007934" y="983502"/>
            <a:ext cx="1509824"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mask</a:t>
            </a:r>
            <a:endParaRPr/>
          </a:p>
        </p:txBody>
      </p:sp>
      <p:sp>
        <p:nvSpPr>
          <p:cNvPr id="338" name="Google Shape;338;p46"/>
          <p:cNvSpPr/>
          <p:nvPr/>
        </p:nvSpPr>
        <p:spPr>
          <a:xfrm>
            <a:off x="7889357" y="983501"/>
            <a:ext cx="3211034"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oxygen masks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pic>
        <p:nvPicPr>
          <p:cNvPr id="344" name="Google Shape;344;p47"/>
          <p:cNvPicPr preferRelativeResize="0"/>
          <p:nvPr/>
        </p:nvPicPr>
        <p:blipFill rotWithShape="1">
          <a:blip r:embed="rId3">
            <a:alphaModFix/>
          </a:blip>
          <a:srcRect/>
          <a:stretch/>
        </p:blipFill>
        <p:spPr>
          <a:xfrm>
            <a:off x="1083369" y="584775"/>
            <a:ext cx="4720857" cy="6298859"/>
          </a:xfrm>
          <a:prstGeom prst="rect">
            <a:avLst/>
          </a:prstGeom>
          <a:noFill/>
          <a:ln>
            <a:noFill/>
          </a:ln>
        </p:spPr>
      </p:pic>
      <p:sp>
        <p:nvSpPr>
          <p:cNvPr id="345" name="Google Shape;345;p47"/>
          <p:cNvSpPr txBox="1"/>
          <p:nvPr/>
        </p:nvSpPr>
        <p:spPr>
          <a:xfrm>
            <a:off x="1214770" y="6446153"/>
            <a:ext cx="35167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https://en.freejpg.com.ar/</a:t>
            </a:r>
            <a:endParaRPr/>
          </a:p>
        </p:txBody>
      </p:sp>
      <p:pic>
        <p:nvPicPr>
          <p:cNvPr id="346" name="Google Shape;346;p47"/>
          <p:cNvPicPr preferRelativeResize="0"/>
          <p:nvPr/>
        </p:nvPicPr>
        <p:blipFill rotWithShape="1">
          <a:blip r:embed="rId4">
            <a:alphaModFix/>
          </a:blip>
          <a:srcRect r="205" b="8152"/>
          <a:stretch/>
        </p:blipFill>
        <p:spPr>
          <a:xfrm>
            <a:off x="6053116" y="584775"/>
            <a:ext cx="5064465" cy="62988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p:nvPr/>
        </p:nvSpPr>
        <p:spPr>
          <a:xfrm>
            <a:off x="0" y="0"/>
            <a:ext cx="12192000" cy="7013715"/>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3200">
              <a:solidFill>
                <a:srgbClr val="000000"/>
              </a:solidFill>
              <a:highlight>
                <a:srgbClr val="00FFFF"/>
              </a:highlight>
              <a:latin typeface="Century Gothic"/>
              <a:ea typeface="Century Gothic"/>
              <a:cs typeface="Century Gothic"/>
              <a:sym typeface="Century Gothic"/>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In case of emergency, your life vest is located under your seat or indicated otherwise. Put the……………on over your head. Connect the hook or the buckle to fasten the vest. Tighten the vest by pulling the strap. Pull the red tab to……… the vest before………….the aircraft.  If the inflation system fails, inflate the vest by blowing into the mouthpieces. A light will come on automatically when in the water.   </a:t>
            </a:r>
            <a:endParaRPr sz="3200">
              <a:solidFill>
                <a:schemeClr val="dk1"/>
              </a:solidFill>
              <a:latin typeface="Century Gothic"/>
              <a:ea typeface="Century Gothic"/>
              <a:cs typeface="Century Gothic"/>
              <a:sym typeface="Century Gothic"/>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p:txBody>
      </p:sp>
      <p:sp>
        <p:nvSpPr>
          <p:cNvPr id="352" name="Google Shape;352;p48"/>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sp>
        <p:nvSpPr>
          <p:cNvPr id="353" name="Google Shape;353;p48"/>
          <p:cNvSpPr/>
          <p:nvPr/>
        </p:nvSpPr>
        <p:spPr>
          <a:xfrm>
            <a:off x="1648047" y="1355641"/>
            <a:ext cx="1538177"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inflate</a:t>
            </a:r>
            <a:endParaRPr/>
          </a:p>
        </p:txBody>
      </p:sp>
      <p:sp>
        <p:nvSpPr>
          <p:cNvPr id="354" name="Google Shape;354;p48"/>
          <p:cNvSpPr/>
          <p:nvPr/>
        </p:nvSpPr>
        <p:spPr>
          <a:xfrm>
            <a:off x="4527698" y="1355641"/>
            <a:ext cx="2020185"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live vest</a:t>
            </a:r>
            <a:endParaRPr/>
          </a:p>
        </p:txBody>
      </p:sp>
      <p:sp>
        <p:nvSpPr>
          <p:cNvPr id="355" name="Google Shape;355;p48"/>
          <p:cNvSpPr/>
          <p:nvPr/>
        </p:nvSpPr>
        <p:spPr>
          <a:xfrm>
            <a:off x="8152513" y="1360947"/>
            <a:ext cx="2434856"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exiting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pic>
        <p:nvPicPr>
          <p:cNvPr id="361" name="Google Shape;361;p49"/>
          <p:cNvPicPr preferRelativeResize="0"/>
          <p:nvPr/>
        </p:nvPicPr>
        <p:blipFill rotWithShape="1">
          <a:blip r:embed="rId3">
            <a:alphaModFix/>
          </a:blip>
          <a:srcRect/>
          <a:stretch/>
        </p:blipFill>
        <p:spPr>
          <a:xfrm>
            <a:off x="1493605" y="587097"/>
            <a:ext cx="9204789" cy="6270903"/>
          </a:xfrm>
          <a:prstGeom prst="rect">
            <a:avLst/>
          </a:prstGeom>
          <a:noFill/>
          <a:ln>
            <a:noFill/>
          </a:ln>
        </p:spPr>
      </p:pic>
      <p:sp>
        <p:nvSpPr>
          <p:cNvPr id="362" name="Google Shape;362;p49"/>
          <p:cNvSpPr txBox="1"/>
          <p:nvPr/>
        </p:nvSpPr>
        <p:spPr>
          <a:xfrm>
            <a:off x="895468" y="5809238"/>
            <a:ext cx="2730234"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Hook or buckle</a:t>
            </a:r>
            <a:endParaRPr/>
          </a:p>
        </p:txBody>
      </p:sp>
      <p:sp>
        <p:nvSpPr>
          <p:cNvPr id="363" name="Google Shape;363;p49"/>
          <p:cNvSpPr txBox="1"/>
          <p:nvPr/>
        </p:nvSpPr>
        <p:spPr>
          <a:xfrm>
            <a:off x="5811254" y="4792058"/>
            <a:ext cx="2173797"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Red tab</a:t>
            </a:r>
            <a:endParaRPr/>
          </a:p>
        </p:txBody>
      </p:sp>
      <p:sp>
        <p:nvSpPr>
          <p:cNvPr id="364" name="Google Shape;364;p49"/>
          <p:cNvSpPr txBox="1"/>
          <p:nvPr/>
        </p:nvSpPr>
        <p:spPr>
          <a:xfrm>
            <a:off x="6095999" y="1373444"/>
            <a:ext cx="2173797" cy="46166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Mouthpieces</a:t>
            </a:r>
            <a:endParaRPr/>
          </a:p>
        </p:txBody>
      </p:sp>
      <p:sp>
        <p:nvSpPr>
          <p:cNvPr id="365" name="Google Shape;365;p49"/>
          <p:cNvSpPr txBox="1"/>
          <p:nvPr/>
        </p:nvSpPr>
        <p:spPr>
          <a:xfrm>
            <a:off x="124933" y="6396335"/>
            <a:ext cx="38303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https://www.noigroup.com/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0"/>
          <p:cNvSpPr txBox="1"/>
          <p:nvPr/>
        </p:nvSpPr>
        <p:spPr>
          <a:xfrm>
            <a:off x="0" y="0"/>
            <a:ext cx="12192000" cy="6832640"/>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In the event of an emergency, please assume the………. position.</a:t>
            </a:r>
            <a:endParaRPr/>
          </a:p>
          <a:p>
            <a:pPr marL="0" marR="0" lvl="0" indent="0" algn="l" rtl="0">
              <a:spcBef>
                <a:spcPts val="60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In case of emergency, the light will lead you to the emergency………... Leave your belongings, remove your high heel shoes, and proceed to the nearest exits which may be behind you. </a:t>
            </a:r>
            <a:endParaRPr/>
          </a:p>
          <a:p>
            <a:pPr marL="0" marR="0" lvl="0" indent="0" algn="l" rtl="0">
              <a:spcBef>
                <a:spcPts val="60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Should you require further assistance, please contact our flight attendants or study the safety…………..in your seat pocket.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Thank you. </a:t>
            </a:r>
            <a:endParaRPr sz="3200">
              <a:solidFill>
                <a:schemeClr val="dk1"/>
              </a:solidFill>
              <a:latin typeface="Century Gothic"/>
              <a:ea typeface="Century Gothic"/>
              <a:cs typeface="Century Gothic"/>
              <a:sym typeface="Century Gothic"/>
            </a:endParaRPr>
          </a:p>
        </p:txBody>
      </p:sp>
      <p:sp>
        <p:nvSpPr>
          <p:cNvPr id="371" name="Google Shape;371;p50"/>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sp>
        <p:nvSpPr>
          <p:cNvPr id="372" name="Google Shape;372;p50"/>
          <p:cNvSpPr/>
          <p:nvPr/>
        </p:nvSpPr>
        <p:spPr>
          <a:xfrm>
            <a:off x="7682360" y="680470"/>
            <a:ext cx="2257645"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pamphlet</a:t>
            </a:r>
            <a:endParaRPr/>
          </a:p>
        </p:txBody>
      </p:sp>
      <p:sp>
        <p:nvSpPr>
          <p:cNvPr id="373" name="Google Shape;373;p50"/>
          <p:cNvSpPr/>
          <p:nvPr/>
        </p:nvSpPr>
        <p:spPr>
          <a:xfrm>
            <a:off x="5018567" y="680473"/>
            <a:ext cx="1619693"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exit</a:t>
            </a:r>
            <a:endParaRPr/>
          </a:p>
        </p:txBody>
      </p:sp>
      <p:sp>
        <p:nvSpPr>
          <p:cNvPr id="374" name="Google Shape;374;p50"/>
          <p:cNvSpPr/>
          <p:nvPr/>
        </p:nvSpPr>
        <p:spPr>
          <a:xfrm>
            <a:off x="1548809" y="680471"/>
            <a:ext cx="1920950" cy="5847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entury Gothic"/>
                <a:ea typeface="Century Gothic"/>
                <a:cs typeface="Century Gothic"/>
                <a:sym typeface="Century Gothic"/>
              </a:rPr>
              <a:t>brace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txBox="1"/>
          <p:nvPr/>
        </p:nvSpPr>
        <p:spPr>
          <a:xfrm>
            <a:off x="0" y="0"/>
            <a:ext cx="12192000"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Safety Demonstration Script</a:t>
            </a:r>
            <a:endParaRPr/>
          </a:p>
        </p:txBody>
      </p:sp>
      <p:pic>
        <p:nvPicPr>
          <p:cNvPr id="380" name="Google Shape;380;p51"/>
          <p:cNvPicPr preferRelativeResize="0"/>
          <p:nvPr/>
        </p:nvPicPr>
        <p:blipFill rotWithShape="1">
          <a:blip r:embed="rId3">
            <a:alphaModFix/>
          </a:blip>
          <a:srcRect/>
          <a:stretch/>
        </p:blipFill>
        <p:spPr>
          <a:xfrm>
            <a:off x="1075660" y="582576"/>
            <a:ext cx="10040679" cy="6275424"/>
          </a:xfrm>
          <a:prstGeom prst="rect">
            <a:avLst/>
          </a:prstGeom>
          <a:noFill/>
          <a:ln>
            <a:noFill/>
          </a:ln>
        </p:spPr>
      </p:pic>
      <p:sp>
        <p:nvSpPr>
          <p:cNvPr id="381" name="Google Shape;381;p51"/>
          <p:cNvSpPr txBox="1"/>
          <p:nvPr/>
        </p:nvSpPr>
        <p:spPr>
          <a:xfrm>
            <a:off x="1230718" y="6402204"/>
            <a:ext cx="40961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https://www.travelandleisure.com/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rotWithShape="1">
          <a:blip r:embed="rId3">
            <a:alphaModFix/>
          </a:blip>
          <a:srcRect l="17238" t="24445" r="47341" b="35723"/>
          <a:stretch/>
        </p:blipFill>
        <p:spPr>
          <a:xfrm>
            <a:off x="1606654" y="0"/>
            <a:ext cx="8978691" cy="6858000"/>
          </a:xfrm>
          <a:prstGeom prst="rect">
            <a:avLst/>
          </a:prstGeom>
          <a:noFill/>
          <a:ln>
            <a:noFill/>
          </a:ln>
        </p:spPr>
      </p:pic>
      <p:sp>
        <p:nvSpPr>
          <p:cNvPr id="104" name="Google Shape;104;p16"/>
          <p:cNvSpPr txBox="1"/>
          <p:nvPr/>
        </p:nvSpPr>
        <p:spPr>
          <a:xfrm>
            <a:off x="82402" y="6349041"/>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2"/>
          <p:cNvSpPr txBox="1"/>
          <p:nvPr/>
        </p:nvSpPr>
        <p:spPr>
          <a:xfrm>
            <a:off x="5872714" y="1"/>
            <a:ext cx="6319284" cy="6857999"/>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endParaRPr sz="800">
              <a:solidFill>
                <a:srgbClr val="000000"/>
              </a:solidFill>
              <a:latin typeface="Century Gothic"/>
              <a:ea typeface="Century Gothic"/>
              <a:cs typeface="Century Gothic"/>
              <a:sym typeface="Century Gothic"/>
            </a:endParaRPr>
          </a:p>
          <a:p>
            <a:pPr marL="0" marR="0" lvl="0" indent="0" algn="just" rtl="0">
              <a:spcBef>
                <a:spcPts val="600"/>
              </a:spcBef>
              <a:spcAft>
                <a:spcPts val="0"/>
              </a:spcAft>
              <a:buNone/>
            </a:pPr>
            <a:r>
              <a:rPr lang="en-US" sz="800">
                <a:solidFill>
                  <a:srgbClr val="000000"/>
                </a:solidFill>
                <a:latin typeface="Century Gothic"/>
                <a:ea typeface="Century Gothic"/>
                <a:cs typeface="Century Gothic"/>
                <a:sym typeface="Century Gothic"/>
              </a:rPr>
              <a:t> </a:t>
            </a:r>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Ladies and Gentlemen.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We regret to inform you that this flight has to be delayed due to technical problems. We expect to leave shortly. Please remain on board, unfasten your seatbelt and refrain from smoking.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Please accept ore apologies for the inconvenience.</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1800">
                <a:solidFill>
                  <a:srgbClr val="000000"/>
                </a:solidFill>
                <a:latin typeface="Times"/>
                <a:ea typeface="Times"/>
                <a:cs typeface="Times"/>
                <a:sym typeface="Times"/>
              </a:rPr>
              <a:t>Emirates. (2016). Ab initio Modules. Service. Dubai: Training Team. </a:t>
            </a:r>
            <a:endParaRPr/>
          </a:p>
        </p:txBody>
      </p:sp>
      <p:sp>
        <p:nvSpPr>
          <p:cNvPr id="387" name="Google Shape;387;p52"/>
          <p:cNvSpPr txBox="1"/>
          <p:nvPr/>
        </p:nvSpPr>
        <p:spPr>
          <a:xfrm>
            <a:off x="6659831" y="199394"/>
            <a:ext cx="5237696" cy="584775"/>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6. Delay on Ground PA</a:t>
            </a:r>
            <a:endParaRPr/>
          </a:p>
        </p:txBody>
      </p:sp>
      <p:pic>
        <p:nvPicPr>
          <p:cNvPr id="388" name="Google Shape;388;p52"/>
          <p:cNvPicPr preferRelativeResize="0"/>
          <p:nvPr/>
        </p:nvPicPr>
        <p:blipFill rotWithShape="1">
          <a:blip r:embed="rId3">
            <a:alphaModFix/>
          </a:blip>
          <a:srcRect l="7740"/>
          <a:stretch/>
        </p:blipFill>
        <p:spPr>
          <a:xfrm>
            <a:off x="42528" y="959587"/>
            <a:ext cx="5830186" cy="4739463"/>
          </a:xfrm>
          <a:prstGeom prst="rect">
            <a:avLst/>
          </a:prstGeom>
          <a:noFill/>
          <a:ln>
            <a:noFill/>
          </a:ln>
        </p:spPr>
      </p:pic>
      <p:sp>
        <p:nvSpPr>
          <p:cNvPr id="389" name="Google Shape;389;p52"/>
          <p:cNvSpPr txBox="1"/>
          <p:nvPr/>
        </p:nvSpPr>
        <p:spPr>
          <a:xfrm>
            <a:off x="88606" y="5919678"/>
            <a:ext cx="62306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https://i2.wp.com/jdasolutions.aero/blog/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3"/>
          <p:cNvPicPr preferRelativeResize="0"/>
          <p:nvPr/>
        </p:nvPicPr>
        <p:blipFill rotWithShape="1">
          <a:blip r:embed="rId3">
            <a:alphaModFix/>
          </a:blip>
          <a:srcRect l="1717" t="19710" r="583" b="25682"/>
          <a:stretch/>
        </p:blipFill>
        <p:spPr>
          <a:xfrm>
            <a:off x="270581" y="0"/>
            <a:ext cx="11650838" cy="4341411"/>
          </a:xfrm>
          <a:prstGeom prst="rect">
            <a:avLst/>
          </a:prstGeom>
          <a:noFill/>
          <a:ln>
            <a:noFill/>
          </a:ln>
        </p:spPr>
      </p:pic>
      <p:sp>
        <p:nvSpPr>
          <p:cNvPr id="395" name="Google Shape;395;p53"/>
          <p:cNvSpPr txBox="1"/>
          <p:nvPr/>
        </p:nvSpPr>
        <p:spPr>
          <a:xfrm>
            <a:off x="5796952" y="4333947"/>
            <a:ext cx="2091608"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1. All flight PA</a:t>
            </a:r>
            <a:endParaRPr/>
          </a:p>
        </p:txBody>
      </p:sp>
      <p:sp>
        <p:nvSpPr>
          <p:cNvPr id="396" name="Google Shape;396;p53"/>
          <p:cNvSpPr txBox="1"/>
          <p:nvPr/>
        </p:nvSpPr>
        <p:spPr>
          <a:xfrm>
            <a:off x="5796952" y="4798235"/>
            <a:ext cx="2091608"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2. Rough air PA</a:t>
            </a:r>
            <a:endParaRPr/>
          </a:p>
        </p:txBody>
      </p:sp>
      <p:sp>
        <p:nvSpPr>
          <p:cNvPr id="397" name="Google Shape;397;p53"/>
          <p:cNvSpPr txBox="1"/>
          <p:nvPr/>
        </p:nvSpPr>
        <p:spPr>
          <a:xfrm>
            <a:off x="5796952" y="5262523"/>
            <a:ext cx="2091609"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3. Duty free PA </a:t>
            </a:r>
            <a:endParaRPr/>
          </a:p>
        </p:txBody>
      </p:sp>
      <p:sp>
        <p:nvSpPr>
          <p:cNvPr id="398" name="Google Shape;398;p53"/>
          <p:cNvSpPr txBox="1"/>
          <p:nvPr/>
        </p:nvSpPr>
        <p:spPr>
          <a:xfrm>
            <a:off x="5796952" y="5722508"/>
            <a:ext cx="2630075"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4. Cabin secure PA</a:t>
            </a:r>
            <a:endParaRPr/>
          </a:p>
        </p:txBody>
      </p:sp>
      <p:sp>
        <p:nvSpPr>
          <p:cNvPr id="399" name="Google Shape;399;p53"/>
          <p:cNvSpPr txBox="1"/>
          <p:nvPr/>
        </p:nvSpPr>
        <p:spPr>
          <a:xfrm>
            <a:off x="5796952" y="6191099"/>
            <a:ext cx="3442637" cy="40011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5. Prepare for landing PA</a:t>
            </a:r>
            <a:endParaRPr/>
          </a:p>
        </p:txBody>
      </p:sp>
      <p:sp>
        <p:nvSpPr>
          <p:cNvPr id="400" name="Google Shape;400;p53"/>
          <p:cNvSpPr/>
          <p:nvPr/>
        </p:nvSpPr>
        <p:spPr>
          <a:xfrm>
            <a:off x="5697940" y="122830"/>
            <a:ext cx="3418764" cy="4146939"/>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4"/>
          <p:cNvSpPr txBox="1"/>
          <p:nvPr/>
        </p:nvSpPr>
        <p:spPr>
          <a:xfrm>
            <a:off x="6453962" y="0"/>
            <a:ext cx="5738037" cy="6940361"/>
          </a:xfrm>
          <a:prstGeom prst="rect">
            <a:avLst/>
          </a:prstGeom>
          <a:solidFill>
            <a:srgbClr val="FBE4D4"/>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ctr"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ctr"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May I wish you a pleasant flight with us today? If there is anything I, or member of my team can do to assist you, please let us know.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On this flight, dinner will be served, and approximately three hours before landing, breakfast will be served. </a:t>
            </a:r>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a:p>
            <a:pPr marL="0" marR="0" lvl="0" indent="0" algn="l" rtl="0">
              <a:spcBef>
                <a:spcPts val="600"/>
              </a:spcBef>
              <a:spcAft>
                <a:spcPts val="0"/>
              </a:spcAft>
              <a:buNone/>
            </a:pPr>
            <a:r>
              <a:rPr lang="en-US" sz="1200">
                <a:solidFill>
                  <a:srgbClr val="000000"/>
                </a:solidFill>
                <a:latin typeface="Times"/>
                <a:ea typeface="Times"/>
                <a:cs typeface="Times"/>
                <a:sym typeface="Times"/>
              </a:rPr>
              <a:t>Emirates. (2016). Ab initio Modules. Service. Dubai: Training Team. </a:t>
            </a: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p:txBody>
      </p:sp>
      <p:sp>
        <p:nvSpPr>
          <p:cNvPr id="406" name="Google Shape;406;p54"/>
          <p:cNvSpPr txBox="1"/>
          <p:nvPr/>
        </p:nvSpPr>
        <p:spPr>
          <a:xfrm>
            <a:off x="6723627" y="518371"/>
            <a:ext cx="5237696"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1. All flight PA</a:t>
            </a:r>
            <a:endParaRPr/>
          </a:p>
        </p:txBody>
      </p:sp>
      <p:pic>
        <p:nvPicPr>
          <p:cNvPr id="407" name="Google Shape;407;p54"/>
          <p:cNvPicPr preferRelativeResize="0"/>
          <p:nvPr/>
        </p:nvPicPr>
        <p:blipFill rotWithShape="1">
          <a:blip r:embed="rId3">
            <a:alphaModFix/>
          </a:blip>
          <a:srcRect l="8010"/>
          <a:stretch/>
        </p:blipFill>
        <p:spPr>
          <a:xfrm>
            <a:off x="0" y="1119556"/>
            <a:ext cx="6453962" cy="4680576"/>
          </a:xfrm>
          <a:prstGeom prst="rect">
            <a:avLst/>
          </a:prstGeom>
          <a:noFill/>
          <a:ln>
            <a:noFill/>
          </a:ln>
        </p:spPr>
      </p:pic>
      <p:sp>
        <p:nvSpPr>
          <p:cNvPr id="408" name="Google Shape;408;p54"/>
          <p:cNvSpPr txBox="1"/>
          <p:nvPr/>
        </p:nvSpPr>
        <p:spPr>
          <a:xfrm>
            <a:off x="0" y="6144400"/>
            <a:ext cx="61509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https://soyummy.com/healthiest-airplane-food/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5"/>
          <p:cNvSpPr txBox="1"/>
          <p:nvPr/>
        </p:nvSpPr>
        <p:spPr>
          <a:xfrm>
            <a:off x="6368902" y="0"/>
            <a:ext cx="5823097" cy="6858000"/>
          </a:xfrm>
          <a:prstGeom prst="rect">
            <a:avLst/>
          </a:prstGeom>
          <a:solidFill>
            <a:srgbClr val="FBE4D4"/>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Beverages, snacks, and fruit will be available at any time during the flight.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We will not serve alcohol to passenger under the age of 18 and those who appear intoxicated. The consumption of your own alcoholic beverage is not permitted.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Thank you. </a:t>
            </a:r>
            <a:endParaRPr sz="3200">
              <a:solidFill>
                <a:schemeClr val="dk1"/>
              </a:solidFill>
              <a:latin typeface="Century Gothic"/>
              <a:ea typeface="Century Gothic"/>
              <a:cs typeface="Century Gothic"/>
              <a:sym typeface="Century Gothic"/>
            </a:endParaRPr>
          </a:p>
        </p:txBody>
      </p:sp>
      <p:sp>
        <p:nvSpPr>
          <p:cNvPr id="414" name="Google Shape;414;p55"/>
          <p:cNvSpPr txBox="1"/>
          <p:nvPr/>
        </p:nvSpPr>
        <p:spPr>
          <a:xfrm>
            <a:off x="6617301" y="210026"/>
            <a:ext cx="5237696"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1. All flight PA</a:t>
            </a:r>
            <a:endParaRPr/>
          </a:p>
        </p:txBody>
      </p:sp>
      <p:pic>
        <p:nvPicPr>
          <p:cNvPr id="415" name="Google Shape;415;p55"/>
          <p:cNvPicPr preferRelativeResize="0"/>
          <p:nvPr/>
        </p:nvPicPr>
        <p:blipFill rotWithShape="1">
          <a:blip r:embed="rId3">
            <a:alphaModFix/>
          </a:blip>
          <a:srcRect l="8010"/>
          <a:stretch/>
        </p:blipFill>
        <p:spPr>
          <a:xfrm>
            <a:off x="0" y="1128712"/>
            <a:ext cx="6368902" cy="4618888"/>
          </a:xfrm>
          <a:prstGeom prst="rect">
            <a:avLst/>
          </a:prstGeom>
          <a:noFill/>
          <a:ln>
            <a:noFill/>
          </a:ln>
        </p:spPr>
      </p:pic>
      <p:sp>
        <p:nvSpPr>
          <p:cNvPr id="416" name="Google Shape;416;p55"/>
          <p:cNvSpPr txBox="1"/>
          <p:nvPr/>
        </p:nvSpPr>
        <p:spPr>
          <a:xfrm>
            <a:off x="0" y="6118134"/>
            <a:ext cx="6188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https://soyummy.com/healthiest-airplane-food/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6"/>
          <p:cNvPicPr preferRelativeResize="0"/>
          <p:nvPr/>
        </p:nvPicPr>
        <p:blipFill rotWithShape="1">
          <a:blip r:embed="rId3">
            <a:alphaModFix/>
          </a:blip>
          <a:srcRect/>
          <a:stretch/>
        </p:blipFill>
        <p:spPr>
          <a:xfrm>
            <a:off x="0" y="1263280"/>
            <a:ext cx="7716932" cy="4331439"/>
          </a:xfrm>
          <a:prstGeom prst="rect">
            <a:avLst/>
          </a:prstGeom>
          <a:noFill/>
          <a:ln>
            <a:noFill/>
          </a:ln>
        </p:spPr>
      </p:pic>
      <p:sp>
        <p:nvSpPr>
          <p:cNvPr id="422" name="Google Shape;422;p56"/>
          <p:cNvSpPr txBox="1"/>
          <p:nvPr/>
        </p:nvSpPr>
        <p:spPr>
          <a:xfrm>
            <a:off x="7208874" y="0"/>
            <a:ext cx="4983125" cy="6832640"/>
          </a:xfrm>
          <a:prstGeom prst="rect">
            <a:avLst/>
          </a:prstGeom>
          <a:solidFill>
            <a:srgbClr val="FBE4D4"/>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1800">
              <a:solidFill>
                <a:srgbClr val="000000"/>
              </a:solidFill>
              <a:latin typeface="Times"/>
              <a:ea typeface="Times"/>
              <a:cs typeface="Times"/>
              <a:sym typeface="Times"/>
            </a:endParaRPr>
          </a:p>
          <a:p>
            <a:pPr marL="0" marR="0" lvl="0" indent="0" algn="just" rtl="0">
              <a:lnSpc>
                <a:spcPct val="150000"/>
              </a:lnSpc>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As we are passing through an area of rough air, please return to your seat and make sure that your seat belt is tightly fastened.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1200">
                <a:solidFill>
                  <a:srgbClr val="000000"/>
                </a:solidFill>
                <a:latin typeface="Times"/>
                <a:ea typeface="Times"/>
                <a:cs typeface="Times"/>
                <a:sym typeface="Times"/>
              </a:rPr>
              <a:t>Emirates. (2016). Ab initio Modules. Service. Dubai: Training Team. </a:t>
            </a: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p:txBody>
      </p:sp>
      <p:sp>
        <p:nvSpPr>
          <p:cNvPr id="423" name="Google Shape;423;p56"/>
          <p:cNvSpPr txBox="1"/>
          <p:nvPr/>
        </p:nvSpPr>
        <p:spPr>
          <a:xfrm>
            <a:off x="7559748" y="369515"/>
            <a:ext cx="4339549"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2. Rough air PA</a:t>
            </a:r>
            <a:endParaRPr/>
          </a:p>
        </p:txBody>
      </p:sp>
      <p:sp>
        <p:nvSpPr>
          <p:cNvPr id="424" name="Google Shape;424;p56"/>
          <p:cNvSpPr txBox="1"/>
          <p:nvPr/>
        </p:nvSpPr>
        <p:spPr>
          <a:xfrm>
            <a:off x="-12404" y="5719043"/>
            <a:ext cx="61084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https://www.traveller.com.au/</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7"/>
          <p:cNvPicPr preferRelativeResize="0"/>
          <p:nvPr/>
        </p:nvPicPr>
        <p:blipFill rotWithShape="1">
          <a:blip r:embed="rId3">
            <a:alphaModFix/>
          </a:blip>
          <a:srcRect l="12757"/>
          <a:stretch/>
        </p:blipFill>
        <p:spPr>
          <a:xfrm>
            <a:off x="0" y="879862"/>
            <a:ext cx="6783361" cy="5170064"/>
          </a:xfrm>
          <a:prstGeom prst="rect">
            <a:avLst/>
          </a:prstGeom>
          <a:noFill/>
          <a:ln>
            <a:noFill/>
          </a:ln>
        </p:spPr>
      </p:pic>
      <p:sp>
        <p:nvSpPr>
          <p:cNvPr id="430" name="Google Shape;430;p57"/>
          <p:cNvSpPr txBox="1"/>
          <p:nvPr/>
        </p:nvSpPr>
        <p:spPr>
          <a:xfrm>
            <a:off x="6443331" y="0"/>
            <a:ext cx="5790988" cy="6858000"/>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Ladies and Gentlemen. </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We are pleased to advise you that our cabin crew will shortly be passing through the cabin offering a wide selection of Duty-Free products. Please take the opportunity to look at your duty-free magazine to make your selection.</a:t>
            </a: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a:p>
            <a:pPr marL="0" marR="0" lvl="0" indent="0" algn="l" rtl="0">
              <a:spcBef>
                <a:spcPts val="600"/>
              </a:spcBef>
              <a:spcAft>
                <a:spcPts val="0"/>
              </a:spcAft>
              <a:buNone/>
            </a:pPr>
            <a:r>
              <a:rPr lang="en-US" sz="1200">
                <a:solidFill>
                  <a:srgbClr val="000000"/>
                </a:solidFill>
                <a:latin typeface="Times"/>
                <a:ea typeface="Times"/>
                <a:cs typeface="Times"/>
                <a:sym typeface="Times"/>
              </a:rPr>
              <a:t>Emirates. (2016). Ab initio Modules. Service. Dubai: Training Team. </a:t>
            </a:r>
            <a:endParaRPr sz="3200">
              <a:solidFill>
                <a:srgbClr val="000000"/>
              </a:solidFill>
              <a:latin typeface="Century Gothic"/>
              <a:ea typeface="Century Gothic"/>
              <a:cs typeface="Century Gothic"/>
              <a:sym typeface="Century Gothic"/>
            </a:endParaRPr>
          </a:p>
        </p:txBody>
      </p:sp>
      <p:sp>
        <p:nvSpPr>
          <p:cNvPr id="431" name="Google Shape;431;p57"/>
          <p:cNvSpPr txBox="1"/>
          <p:nvPr/>
        </p:nvSpPr>
        <p:spPr>
          <a:xfrm>
            <a:off x="7296744" y="295087"/>
            <a:ext cx="4339549"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3. Duty free PA</a:t>
            </a:r>
            <a:endParaRPr/>
          </a:p>
        </p:txBody>
      </p:sp>
      <p:sp>
        <p:nvSpPr>
          <p:cNvPr id="432" name="Google Shape;432;p57"/>
          <p:cNvSpPr txBox="1"/>
          <p:nvPr/>
        </p:nvSpPr>
        <p:spPr>
          <a:xfrm>
            <a:off x="0" y="6168288"/>
            <a:ext cx="6204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https://www.paddleyourownkanoo.com/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58"/>
          <p:cNvPicPr preferRelativeResize="0"/>
          <p:nvPr/>
        </p:nvPicPr>
        <p:blipFill rotWithShape="1">
          <a:blip r:embed="rId3">
            <a:alphaModFix/>
          </a:blip>
          <a:srcRect/>
          <a:stretch/>
        </p:blipFill>
        <p:spPr>
          <a:xfrm>
            <a:off x="0" y="587473"/>
            <a:ext cx="7577401" cy="5683051"/>
          </a:xfrm>
          <a:prstGeom prst="rect">
            <a:avLst/>
          </a:prstGeom>
          <a:noFill/>
          <a:ln>
            <a:noFill/>
          </a:ln>
        </p:spPr>
      </p:pic>
      <p:sp>
        <p:nvSpPr>
          <p:cNvPr id="438" name="Google Shape;438;p58"/>
          <p:cNvSpPr txBox="1"/>
          <p:nvPr/>
        </p:nvSpPr>
        <p:spPr>
          <a:xfrm>
            <a:off x="6265565" y="0"/>
            <a:ext cx="5926435" cy="6858000"/>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As we shall shortly be arriving at London, would you please return to your seat? Make sure your hand luggage is placed under the seat in front of you or in the overhead locker; your seat back is upright with the armrest down. Window blinds should be opened. </a:t>
            </a:r>
            <a:endParaRPr/>
          </a:p>
          <a:p>
            <a:pPr marL="0" marR="0" lvl="0" indent="0" algn="l" rtl="0">
              <a:spcBef>
                <a:spcPts val="60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800">
                <a:solidFill>
                  <a:srgbClr val="000000"/>
                </a:solidFill>
                <a:latin typeface="Times"/>
                <a:ea typeface="Times"/>
                <a:cs typeface="Times"/>
                <a:sym typeface="Times"/>
              </a:rPr>
              <a:t>Emirates. (2016). Ab initio Modules. Service. Dubai: Training Team. </a:t>
            </a:r>
            <a:endParaRPr sz="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800">
              <a:solidFill>
                <a:srgbClr val="000000"/>
              </a:solidFill>
              <a:latin typeface="Century Gothic"/>
              <a:ea typeface="Century Gothic"/>
              <a:cs typeface="Century Gothic"/>
              <a:sym typeface="Century Gothic"/>
            </a:endParaRPr>
          </a:p>
        </p:txBody>
      </p:sp>
      <p:sp>
        <p:nvSpPr>
          <p:cNvPr id="439" name="Google Shape;439;p58"/>
          <p:cNvSpPr txBox="1"/>
          <p:nvPr/>
        </p:nvSpPr>
        <p:spPr>
          <a:xfrm>
            <a:off x="7296744" y="295087"/>
            <a:ext cx="4339549"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4. Cabin Secure PA</a:t>
            </a:r>
            <a:endParaRPr/>
          </a:p>
        </p:txBody>
      </p:sp>
      <p:sp>
        <p:nvSpPr>
          <p:cNvPr id="440" name="Google Shape;440;p58"/>
          <p:cNvSpPr txBox="1"/>
          <p:nvPr/>
        </p:nvSpPr>
        <p:spPr>
          <a:xfrm>
            <a:off x="61469" y="6378244"/>
            <a:ext cx="6204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https://www.independent.co.uk/</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9"/>
          <p:cNvPicPr preferRelativeResize="0"/>
          <p:nvPr/>
        </p:nvPicPr>
        <p:blipFill rotWithShape="1">
          <a:blip r:embed="rId3">
            <a:alphaModFix/>
          </a:blip>
          <a:srcRect/>
          <a:stretch/>
        </p:blipFill>
        <p:spPr>
          <a:xfrm>
            <a:off x="0" y="587473"/>
            <a:ext cx="7577401" cy="5683051"/>
          </a:xfrm>
          <a:prstGeom prst="rect">
            <a:avLst/>
          </a:prstGeom>
          <a:noFill/>
          <a:ln>
            <a:noFill/>
          </a:ln>
        </p:spPr>
      </p:pic>
      <p:sp>
        <p:nvSpPr>
          <p:cNvPr id="446" name="Google Shape;446;p59"/>
          <p:cNvSpPr txBox="1"/>
          <p:nvPr/>
        </p:nvSpPr>
        <p:spPr>
          <a:xfrm>
            <a:off x="6475228" y="0"/>
            <a:ext cx="5716771" cy="6878806"/>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Tray tables and footrests should be folded and stowed and your seatbelt securely fastened. </a:t>
            </a:r>
            <a:endParaRPr sz="2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To ensure you are fully aware of the exit nearest to you and the safety features on this aircraft, read the Safety Procedure Card in your seat pocket. If you have been using your personal electronic devices, please ensure that they are switched off. </a:t>
            </a:r>
            <a:endParaRPr sz="2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800">
                <a:solidFill>
                  <a:srgbClr val="000000"/>
                </a:solidFill>
                <a:latin typeface="Times"/>
                <a:ea typeface="Times"/>
                <a:cs typeface="Times"/>
                <a:sym typeface="Times"/>
              </a:rPr>
              <a:t>Emirates. (2016). Ab initio Modules. Service. Dubai: Training Team. </a:t>
            </a:r>
            <a:endParaRPr sz="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800">
              <a:solidFill>
                <a:schemeClr val="dk1"/>
              </a:solidFill>
              <a:latin typeface="Century Gothic"/>
              <a:ea typeface="Century Gothic"/>
              <a:cs typeface="Century Gothic"/>
              <a:sym typeface="Century Gothic"/>
            </a:endParaRPr>
          </a:p>
        </p:txBody>
      </p:sp>
      <p:sp>
        <p:nvSpPr>
          <p:cNvPr id="447" name="Google Shape;447;p59"/>
          <p:cNvSpPr txBox="1"/>
          <p:nvPr/>
        </p:nvSpPr>
        <p:spPr>
          <a:xfrm>
            <a:off x="7296744" y="295087"/>
            <a:ext cx="4339549"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4. Cabin Secure PA</a:t>
            </a:r>
            <a:endParaRPr/>
          </a:p>
        </p:txBody>
      </p:sp>
      <p:sp>
        <p:nvSpPr>
          <p:cNvPr id="448" name="Google Shape;448;p59"/>
          <p:cNvSpPr txBox="1"/>
          <p:nvPr/>
        </p:nvSpPr>
        <p:spPr>
          <a:xfrm>
            <a:off x="61469" y="6378244"/>
            <a:ext cx="6204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https://www.independent.co.uk/</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60"/>
          <p:cNvPicPr preferRelativeResize="0"/>
          <p:nvPr/>
        </p:nvPicPr>
        <p:blipFill rotWithShape="1">
          <a:blip r:embed="rId3">
            <a:alphaModFix/>
          </a:blip>
          <a:srcRect l="1717" t="19710" r="583" b="25682"/>
          <a:stretch/>
        </p:blipFill>
        <p:spPr>
          <a:xfrm>
            <a:off x="270581" y="0"/>
            <a:ext cx="11650838" cy="4341411"/>
          </a:xfrm>
          <a:prstGeom prst="rect">
            <a:avLst/>
          </a:prstGeom>
          <a:noFill/>
          <a:ln>
            <a:noFill/>
          </a:ln>
        </p:spPr>
      </p:pic>
      <p:sp>
        <p:nvSpPr>
          <p:cNvPr id="454" name="Google Shape;454;p60"/>
          <p:cNvSpPr txBox="1"/>
          <p:nvPr/>
        </p:nvSpPr>
        <p:spPr>
          <a:xfrm>
            <a:off x="9938893" y="4541466"/>
            <a:ext cx="2091608" cy="400110"/>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1. Farewell PA</a:t>
            </a:r>
            <a:endParaRPr/>
          </a:p>
        </p:txBody>
      </p:sp>
      <p:sp>
        <p:nvSpPr>
          <p:cNvPr id="455" name="Google Shape;455;p60"/>
          <p:cNvSpPr txBox="1"/>
          <p:nvPr/>
        </p:nvSpPr>
        <p:spPr>
          <a:xfrm>
            <a:off x="9529614" y="5102071"/>
            <a:ext cx="2500887" cy="400110"/>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2. Final farewell PA</a:t>
            </a:r>
            <a:endParaRPr/>
          </a:p>
        </p:txBody>
      </p:sp>
      <p:sp>
        <p:nvSpPr>
          <p:cNvPr id="456" name="Google Shape;456;p60"/>
          <p:cNvSpPr/>
          <p:nvPr/>
        </p:nvSpPr>
        <p:spPr>
          <a:xfrm>
            <a:off x="10283588" y="0"/>
            <a:ext cx="1746913" cy="4341411"/>
          </a:xfrm>
          <a:prstGeom prst="rect">
            <a:avLst/>
          </a:prstGeom>
          <a:noFill/>
          <a:ln w="762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1"/>
          <p:cNvSpPr txBox="1"/>
          <p:nvPr/>
        </p:nvSpPr>
        <p:spPr>
          <a:xfrm>
            <a:off x="6507126" y="0"/>
            <a:ext cx="5684874" cy="6909584"/>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Ladies and Gentlemen. </a:t>
            </a:r>
            <a:endParaRPr sz="28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Welcome to London, where the local time is……….and the temperature is…………degree Celsius. For your comfort and safety, remain seated with your seatbelt fastened until the aircraft has come to the complete stop and the seatbelt sign has been switched off. For those of you who would like to use your mobile phone, it is now safe to do so. </a:t>
            </a:r>
            <a:endParaRPr sz="2800">
              <a:solidFill>
                <a:schemeClr val="dk1"/>
              </a:solidFill>
              <a:latin typeface="Century Gothic"/>
              <a:ea typeface="Century Gothic"/>
              <a:cs typeface="Century Gothic"/>
              <a:sym typeface="Century Gothic"/>
            </a:endParaRPr>
          </a:p>
        </p:txBody>
      </p:sp>
      <p:sp>
        <p:nvSpPr>
          <p:cNvPr id="462" name="Google Shape;462;p61"/>
          <p:cNvSpPr txBox="1"/>
          <p:nvPr/>
        </p:nvSpPr>
        <p:spPr>
          <a:xfrm>
            <a:off x="7296744" y="295087"/>
            <a:ext cx="4339549" cy="58477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3. Farewell PA</a:t>
            </a:r>
            <a:endParaRPr/>
          </a:p>
        </p:txBody>
      </p:sp>
      <p:pic>
        <p:nvPicPr>
          <p:cNvPr id="463" name="Google Shape;463;p61"/>
          <p:cNvPicPr preferRelativeResize="0"/>
          <p:nvPr/>
        </p:nvPicPr>
        <p:blipFill rotWithShape="1">
          <a:blip r:embed="rId3">
            <a:alphaModFix/>
          </a:blip>
          <a:srcRect l="13522" r="15494"/>
          <a:stretch/>
        </p:blipFill>
        <p:spPr>
          <a:xfrm>
            <a:off x="0" y="1438889"/>
            <a:ext cx="6507126" cy="3980221"/>
          </a:xfrm>
          <a:prstGeom prst="rect">
            <a:avLst/>
          </a:prstGeom>
          <a:noFill/>
          <a:ln>
            <a:noFill/>
          </a:ln>
        </p:spPr>
      </p:pic>
      <p:sp>
        <p:nvSpPr>
          <p:cNvPr id="464" name="Google Shape;464;p61"/>
          <p:cNvSpPr txBox="1"/>
          <p:nvPr/>
        </p:nvSpPr>
        <p:spPr>
          <a:xfrm>
            <a:off x="0" y="5610349"/>
            <a:ext cx="6204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https://giftobserver.com/gifts-for-flight-attendants/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l="16896" t="29549" r="43391" b="35907"/>
          <a:stretch/>
        </p:blipFill>
        <p:spPr>
          <a:xfrm>
            <a:off x="923875" y="0"/>
            <a:ext cx="10344249" cy="6858000"/>
          </a:xfrm>
          <a:prstGeom prst="rect">
            <a:avLst/>
          </a:prstGeom>
          <a:noFill/>
          <a:ln>
            <a:noFill/>
          </a:ln>
        </p:spPr>
      </p:pic>
      <p:sp>
        <p:nvSpPr>
          <p:cNvPr id="110" name="Google Shape;110;p17"/>
          <p:cNvSpPr txBox="1"/>
          <p:nvPr/>
        </p:nvSpPr>
        <p:spPr>
          <a:xfrm>
            <a:off x="114300" y="6317143"/>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2"/>
          <p:cNvSpPr txBox="1"/>
          <p:nvPr/>
        </p:nvSpPr>
        <p:spPr>
          <a:xfrm>
            <a:off x="7006856" y="0"/>
            <a:ext cx="5185144" cy="683264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3000">
                <a:solidFill>
                  <a:srgbClr val="000000"/>
                </a:solidFill>
                <a:latin typeface="Century Gothic"/>
                <a:ea typeface="Century Gothic"/>
                <a:cs typeface="Century Gothic"/>
                <a:sym typeface="Century Gothic"/>
              </a:rPr>
              <a:t>Before leaving the aircraft, make sure you take all personal belongings with you. Check your seat pocket and the overhead locker. If you are transferring to another flight and need assistance, please contact the Airport Service Staff meeting the flight.</a:t>
            </a:r>
            <a:endParaRPr sz="30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a:p>
            <a:pPr marL="0" marR="0" lvl="0" indent="0" algn="l" rtl="0">
              <a:spcBef>
                <a:spcPts val="600"/>
              </a:spcBef>
              <a:spcAft>
                <a:spcPts val="0"/>
              </a:spcAft>
              <a:buNone/>
            </a:pPr>
            <a:r>
              <a:rPr lang="en-US" sz="1200">
                <a:solidFill>
                  <a:srgbClr val="000000"/>
                </a:solidFill>
                <a:latin typeface="Times"/>
                <a:ea typeface="Times"/>
                <a:cs typeface="Times"/>
                <a:sym typeface="Times"/>
              </a:rPr>
              <a:t>Emirates. (2016). Ab initio Modules. Service. Dubai: Training Team. </a:t>
            </a:r>
            <a:endParaRPr sz="1200">
              <a:solidFill>
                <a:srgbClr val="000000"/>
              </a:solidFill>
              <a:latin typeface="Century Gothic"/>
              <a:ea typeface="Century Gothic"/>
              <a:cs typeface="Century Gothic"/>
              <a:sym typeface="Century Gothic"/>
            </a:endParaRPr>
          </a:p>
        </p:txBody>
      </p:sp>
      <p:sp>
        <p:nvSpPr>
          <p:cNvPr id="470" name="Google Shape;470;p62"/>
          <p:cNvSpPr txBox="1"/>
          <p:nvPr/>
        </p:nvSpPr>
        <p:spPr>
          <a:xfrm>
            <a:off x="7296744" y="295087"/>
            <a:ext cx="4339549" cy="58477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3. Farewell PA</a:t>
            </a:r>
            <a:endParaRPr/>
          </a:p>
        </p:txBody>
      </p:sp>
      <p:pic>
        <p:nvPicPr>
          <p:cNvPr id="471" name="Google Shape;471;p62"/>
          <p:cNvPicPr preferRelativeResize="0"/>
          <p:nvPr/>
        </p:nvPicPr>
        <p:blipFill rotWithShape="1">
          <a:blip r:embed="rId3">
            <a:alphaModFix/>
          </a:blip>
          <a:srcRect l="13522" r="15494"/>
          <a:stretch/>
        </p:blipFill>
        <p:spPr>
          <a:xfrm>
            <a:off x="0" y="1296457"/>
            <a:ext cx="7006856" cy="4285891"/>
          </a:xfrm>
          <a:prstGeom prst="rect">
            <a:avLst/>
          </a:prstGeom>
          <a:noFill/>
          <a:ln>
            <a:noFill/>
          </a:ln>
        </p:spPr>
      </p:pic>
      <p:sp>
        <p:nvSpPr>
          <p:cNvPr id="472" name="Google Shape;472;p62"/>
          <p:cNvSpPr txBox="1"/>
          <p:nvPr/>
        </p:nvSpPr>
        <p:spPr>
          <a:xfrm>
            <a:off x="0" y="5610349"/>
            <a:ext cx="6204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https://giftobserver.com/gifts-for-flight-attendants/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3"/>
          <p:cNvSpPr txBox="1"/>
          <p:nvPr/>
        </p:nvSpPr>
        <p:spPr>
          <a:xfrm>
            <a:off x="6964326" y="0"/>
            <a:ext cx="5227673" cy="686341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I would like to thank you for choosing SSRUIC. </a:t>
            </a:r>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I hope that you have enjoyed your flight and look forward to seeing you again soon. Good morning. </a:t>
            </a:r>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200">
              <a:solidFill>
                <a:srgbClr val="000000"/>
              </a:solidFill>
              <a:latin typeface="Times"/>
              <a:ea typeface="Times"/>
              <a:cs typeface="Times"/>
              <a:sym typeface="Times"/>
            </a:endParaRPr>
          </a:p>
          <a:p>
            <a:pPr marL="0" marR="0" lvl="0" indent="0" algn="l" rtl="0">
              <a:spcBef>
                <a:spcPts val="600"/>
              </a:spcBef>
              <a:spcAft>
                <a:spcPts val="0"/>
              </a:spcAft>
              <a:buNone/>
            </a:pPr>
            <a:r>
              <a:rPr lang="en-US" sz="1200">
                <a:solidFill>
                  <a:srgbClr val="000000"/>
                </a:solidFill>
                <a:latin typeface="Times"/>
                <a:ea typeface="Times"/>
                <a:cs typeface="Times"/>
                <a:sym typeface="Times"/>
              </a:rPr>
              <a:t>Emirates. (2016). Ab initio Modules. Service. Dubai: Training Team. </a:t>
            </a:r>
            <a:endParaRPr sz="1200">
              <a:solidFill>
                <a:srgbClr val="000000"/>
              </a:solidFill>
              <a:latin typeface="Century Gothic"/>
              <a:ea typeface="Century Gothic"/>
              <a:cs typeface="Century Gothic"/>
              <a:sym typeface="Century Gothic"/>
            </a:endParaRPr>
          </a:p>
        </p:txBody>
      </p:sp>
      <p:sp>
        <p:nvSpPr>
          <p:cNvPr id="478" name="Google Shape;478;p63"/>
          <p:cNvSpPr txBox="1"/>
          <p:nvPr/>
        </p:nvSpPr>
        <p:spPr>
          <a:xfrm>
            <a:off x="7392437" y="603431"/>
            <a:ext cx="4339549" cy="584775"/>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3. Final farewell PA</a:t>
            </a:r>
            <a:endParaRPr/>
          </a:p>
        </p:txBody>
      </p:sp>
      <p:pic>
        <p:nvPicPr>
          <p:cNvPr id="479" name="Google Shape;479;p63"/>
          <p:cNvPicPr preferRelativeResize="0"/>
          <p:nvPr/>
        </p:nvPicPr>
        <p:blipFill rotWithShape="1">
          <a:blip r:embed="rId3">
            <a:alphaModFix/>
          </a:blip>
          <a:srcRect/>
          <a:stretch/>
        </p:blipFill>
        <p:spPr>
          <a:xfrm>
            <a:off x="1280714" y="25792"/>
            <a:ext cx="4612005" cy="6858000"/>
          </a:xfrm>
          <a:prstGeom prst="rect">
            <a:avLst/>
          </a:prstGeom>
          <a:noFill/>
          <a:ln>
            <a:noFill/>
          </a:ln>
        </p:spPr>
      </p:pic>
      <p:sp>
        <p:nvSpPr>
          <p:cNvPr id="480" name="Google Shape;480;p63"/>
          <p:cNvSpPr txBox="1"/>
          <p:nvPr/>
        </p:nvSpPr>
        <p:spPr>
          <a:xfrm>
            <a:off x="1294665" y="6488668"/>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https://www.pinterest.dk/pin/104638391314742151/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3">
            <a:alphaModFix/>
          </a:blip>
          <a:srcRect l="16751" t="23904" r="40891" b="26452"/>
          <a:stretch/>
        </p:blipFill>
        <p:spPr>
          <a:xfrm>
            <a:off x="1838858" y="0"/>
            <a:ext cx="8514283" cy="6858000"/>
          </a:xfrm>
          <a:prstGeom prst="rect">
            <a:avLst/>
          </a:prstGeom>
          <a:noFill/>
          <a:ln>
            <a:noFill/>
          </a:ln>
        </p:spPr>
      </p:pic>
      <p:sp>
        <p:nvSpPr>
          <p:cNvPr id="116" name="Google Shape;116;p18"/>
          <p:cNvSpPr txBox="1"/>
          <p:nvPr/>
        </p:nvSpPr>
        <p:spPr>
          <a:xfrm>
            <a:off x="156831" y="6359674"/>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9"/>
          <p:cNvPicPr preferRelativeResize="0"/>
          <p:nvPr/>
        </p:nvPicPr>
        <p:blipFill rotWithShape="1">
          <a:blip r:embed="rId3">
            <a:alphaModFix/>
          </a:blip>
          <a:srcRect l="18465" t="30451" r="42974" b="34161"/>
          <a:stretch/>
        </p:blipFill>
        <p:spPr>
          <a:xfrm>
            <a:off x="1391093" y="26581"/>
            <a:ext cx="9409814" cy="6831419"/>
          </a:xfrm>
          <a:prstGeom prst="rect">
            <a:avLst/>
          </a:prstGeom>
          <a:noFill/>
          <a:ln>
            <a:noFill/>
          </a:ln>
        </p:spPr>
      </p:pic>
      <p:sp>
        <p:nvSpPr>
          <p:cNvPr id="122" name="Google Shape;122;p19"/>
          <p:cNvSpPr txBox="1"/>
          <p:nvPr/>
        </p:nvSpPr>
        <p:spPr>
          <a:xfrm>
            <a:off x="114300" y="6306510"/>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rotWithShape="1">
          <a:blip r:embed="rId3">
            <a:alphaModFix/>
          </a:blip>
          <a:srcRect l="16878" t="24766" r="40904" b="26188"/>
          <a:stretch/>
        </p:blipFill>
        <p:spPr>
          <a:xfrm>
            <a:off x="1624874" y="0"/>
            <a:ext cx="8942252" cy="6858000"/>
          </a:xfrm>
          <a:prstGeom prst="rect">
            <a:avLst/>
          </a:prstGeom>
          <a:noFill/>
          <a:ln>
            <a:noFill/>
          </a:ln>
        </p:spPr>
      </p:pic>
      <p:sp>
        <p:nvSpPr>
          <p:cNvPr id="128" name="Google Shape;128;p20"/>
          <p:cNvSpPr txBox="1"/>
          <p:nvPr/>
        </p:nvSpPr>
        <p:spPr>
          <a:xfrm>
            <a:off x="0" y="6306510"/>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l="17826" t="24095" r="42700" b="34245"/>
          <a:stretch/>
        </p:blipFill>
        <p:spPr>
          <a:xfrm>
            <a:off x="1523999" y="0"/>
            <a:ext cx="9144001" cy="6858000"/>
          </a:xfrm>
          <a:prstGeom prst="rect">
            <a:avLst/>
          </a:prstGeom>
          <a:noFill/>
          <a:ln>
            <a:noFill/>
          </a:ln>
        </p:spPr>
      </p:pic>
      <p:sp>
        <p:nvSpPr>
          <p:cNvPr id="134" name="Google Shape;134;p21"/>
          <p:cNvSpPr txBox="1"/>
          <p:nvPr/>
        </p:nvSpPr>
        <p:spPr>
          <a:xfrm>
            <a:off x="199360" y="6317143"/>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https://www.slideshare.net/</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1702</Words>
  <Application>Microsoft Macintosh PowerPoint</Application>
  <PresentationFormat>Widescreen</PresentationFormat>
  <Paragraphs>279</Paragraphs>
  <Slides>51</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Calibri</vt:lpstr>
      <vt:lpstr>Century Gothic</vt:lpstr>
      <vt:lpstr>Times</vt:lpstr>
      <vt:lpstr>Arial</vt:lpstr>
      <vt:lpstr>Office Theme</vt:lpstr>
      <vt:lpstr>Public Address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Address</dc:title>
  <cp:lastModifiedBy>Microsoft Office User</cp:lastModifiedBy>
  <cp:revision>2</cp:revision>
  <cp:lastPrinted>2022-09-20T13:29:43Z</cp:lastPrinted>
  <dcterms:modified xsi:type="dcterms:W3CDTF">2023-09-05T17:11:11Z</dcterms:modified>
</cp:coreProperties>
</file>