
<file path=[Content_Types].xml><?xml version="1.0" encoding="utf-8"?>
<Types xmlns="http://schemas.openxmlformats.org/package/2006/content-types">
  <Default Extension="xml" ContentType="application/xml"/>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2"/>
  </p:notesMasterIdLst>
  <p:sldIdLst>
    <p:sldId id="256" r:id="rId2"/>
    <p:sldId id="257" r:id="rId3"/>
    <p:sldId id="258" r:id="rId4"/>
    <p:sldId id="259" r:id="rId5"/>
    <p:sldId id="260" r:id="rId6"/>
    <p:sldId id="261" r:id="rId7"/>
    <p:sldId id="262" r:id="rId8"/>
    <p:sldId id="263" r:id="rId9"/>
    <p:sldId id="264"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4C8CC68-FE3A-4D06-B605-F1856E18DBEE}">
  <a:tblStyle styleId="{B4C8CC68-FE3A-4D06-B605-F1856E18DBEE}"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47"/>
    <p:restoredTop sz="94636"/>
  </p:normalViewPr>
  <p:slideViewPr>
    <p:cSldViewPr snapToGrid="0" snapToObjects="1">
      <p:cViewPr varScale="1">
        <p:scale>
          <a:sx n="88" d="100"/>
          <a:sy n="88" d="100"/>
        </p:scale>
        <p:origin x="137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37753720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606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3" name="Google Shape;163;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23519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3" name="Google Shape;17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9888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1" name="Google Shape;181;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0449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9" name="Google Shape;189;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8667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8" name="Google Shape;198;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4235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7" name="Google Shape;207;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499403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9" name="Google Shape;219;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86478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7" name="Google Shape;227;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89710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9" name="Google Shape;239;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0181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8" name="Google Shape;248;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500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7545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4" name="Google Shape;254;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88542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2" name="Google Shape;262;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7346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9" name="Google Shape;269;p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32163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5" name="Google Shape;275;p2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03776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3" name="Google Shape;283;p2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58574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0" name="Google Shape;290;p2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54725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7" name="Google Shape;297;p2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90017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4" name="Google Shape;304;p2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50147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0" name="Google Shape;320;p2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35409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6" name="Google Shape;336;p3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1928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 name="Google Shape;97;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07323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2" name="Google Shape;352;p3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57017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1" name="Google Shape;361;p3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16052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0" name="Google Shape;370;p3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01056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7" name="Google Shape;377;p3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47509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5" name="Google Shape;385;p3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32286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6" name="Google Shape;396;p3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20045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2" name="Google Shape;402;p3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63204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8" name="Google Shape;408;p3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7188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3" name="Google Shape;413;p3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11779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8" name="Google Shape;418;p4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9567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38057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3" name="Google Shape;423;p4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101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358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 name="Google Shape;124;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7096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033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1355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64170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hyperlink" Target="https://theloadstar.com/latest-freighter-fire-prompts-new-questions-on-lithium-battery-safety/" TargetMode="External"/><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txBox="1">
            <a:spLocks noGrp="1"/>
          </p:cNvSpPr>
          <p:nvPr>
            <p:ph type="ctrTitle"/>
          </p:nvPr>
        </p:nvSpPr>
        <p:spPr>
          <a:xfrm>
            <a:off x="7332428" y="1502796"/>
            <a:ext cx="3249432" cy="141877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8000"/>
              <a:buFont typeface="Century Gothic"/>
              <a:buNone/>
            </a:pPr>
            <a:r>
              <a:rPr lang="en-US" sz="8000" dirty="0" smtClean="0">
                <a:latin typeface="Century Gothic"/>
                <a:ea typeface="Century Gothic"/>
                <a:cs typeface="Century Gothic"/>
                <a:sym typeface="Century Gothic"/>
              </a:rPr>
              <a:t>CIQ</a:t>
            </a:r>
            <a:endParaRPr dirty="0"/>
          </a:p>
        </p:txBody>
      </p:sp>
      <p:sp>
        <p:nvSpPr>
          <p:cNvPr id="85" name="Google Shape;85;p13"/>
          <p:cNvSpPr txBox="1">
            <a:spLocks noGrp="1"/>
          </p:cNvSpPr>
          <p:nvPr>
            <p:ph type="subTitle" idx="1"/>
          </p:nvPr>
        </p:nvSpPr>
        <p:spPr>
          <a:xfrm>
            <a:off x="6096000" y="4126823"/>
            <a:ext cx="5722289" cy="1655762"/>
          </a:xfrm>
          <a:prstGeom prst="rect">
            <a:avLst/>
          </a:prstGeom>
          <a:noFill/>
          <a:ln>
            <a:noFill/>
          </a:ln>
        </p:spPr>
        <p:txBody>
          <a:bodyPr spcFirstLastPara="1" wrap="square" lIns="91425" tIns="45700" rIns="91425" bIns="45700" anchor="t" anchorCtr="0">
            <a:normAutofit fontScale="92500" lnSpcReduction="20000"/>
          </a:bodyPr>
          <a:lstStyle/>
          <a:p>
            <a:pPr marL="0" lvl="0" indent="0" algn="ctr" rtl="0">
              <a:lnSpc>
                <a:spcPct val="90000"/>
              </a:lnSpc>
              <a:spcBef>
                <a:spcPts val="0"/>
              </a:spcBef>
              <a:spcAft>
                <a:spcPts val="0"/>
              </a:spcAft>
              <a:buClr>
                <a:schemeClr val="dk1"/>
              </a:buClr>
              <a:buSzPct val="100000"/>
              <a:buNone/>
            </a:pPr>
            <a:r>
              <a:rPr lang="en-US" sz="4400">
                <a:latin typeface="Century Gothic"/>
                <a:ea typeface="Century Gothic"/>
                <a:cs typeface="Century Gothic"/>
                <a:sym typeface="Century Gothic"/>
              </a:rPr>
              <a:t>Unit </a:t>
            </a:r>
            <a:r>
              <a:rPr lang="en-US" sz="4400" dirty="0">
                <a:latin typeface="Century Gothic"/>
                <a:ea typeface="Century Gothic"/>
                <a:cs typeface="Century Gothic"/>
                <a:sym typeface="Century Gothic"/>
              </a:rPr>
              <a:t>4</a:t>
            </a:r>
            <a:endParaRPr dirty="0"/>
          </a:p>
          <a:p>
            <a:pPr marL="0" lvl="0" indent="0" algn="ctr" rtl="0">
              <a:lnSpc>
                <a:spcPct val="90000"/>
              </a:lnSpc>
              <a:spcBef>
                <a:spcPts val="1000"/>
              </a:spcBef>
              <a:spcAft>
                <a:spcPts val="0"/>
              </a:spcAft>
              <a:buClr>
                <a:schemeClr val="dk1"/>
              </a:buClr>
              <a:buSzPct val="100000"/>
              <a:buNone/>
            </a:pPr>
            <a:r>
              <a:rPr lang="en-US" sz="4400" dirty="0">
                <a:latin typeface="Century Gothic"/>
                <a:ea typeface="Century Gothic"/>
                <a:cs typeface="Century Gothic"/>
                <a:sym typeface="Century Gothic"/>
              </a:rPr>
              <a:t>IAC3306 Cabin Crew Management</a:t>
            </a:r>
            <a:endParaRPr dirty="0"/>
          </a:p>
        </p:txBody>
      </p:sp>
      <p:pic>
        <p:nvPicPr>
          <p:cNvPr id="86" name="Google Shape;86;p13"/>
          <p:cNvPicPr preferRelativeResize="0"/>
          <p:nvPr/>
        </p:nvPicPr>
        <p:blipFill rotWithShape="1">
          <a:blip r:embed="rId3">
            <a:alphaModFix/>
          </a:blip>
          <a:srcRect/>
          <a:stretch/>
        </p:blipFill>
        <p:spPr>
          <a:xfrm>
            <a:off x="662251" y="712125"/>
            <a:ext cx="5433749" cy="54337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3"/>
          <p:cNvSpPr/>
          <p:nvPr/>
        </p:nvSpPr>
        <p:spPr>
          <a:xfrm>
            <a:off x="-55661" y="0"/>
            <a:ext cx="5732890" cy="731520"/>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Century Gothic"/>
                <a:ea typeface="Century Gothic"/>
                <a:cs typeface="Century Gothic"/>
                <a:sym typeface="Century Gothic"/>
              </a:rPr>
              <a:t>I-94 of USA. </a:t>
            </a:r>
            <a:endParaRPr/>
          </a:p>
        </p:txBody>
      </p:sp>
      <p:pic>
        <p:nvPicPr>
          <p:cNvPr id="166" name="Google Shape;166;p23"/>
          <p:cNvPicPr preferRelativeResize="0"/>
          <p:nvPr/>
        </p:nvPicPr>
        <p:blipFill rotWithShape="1">
          <a:blip r:embed="rId3">
            <a:alphaModFix/>
          </a:blip>
          <a:srcRect/>
          <a:stretch/>
        </p:blipFill>
        <p:spPr>
          <a:xfrm>
            <a:off x="357807" y="731520"/>
            <a:ext cx="4905955" cy="6156493"/>
          </a:xfrm>
          <a:prstGeom prst="rect">
            <a:avLst/>
          </a:prstGeom>
          <a:noFill/>
          <a:ln>
            <a:noFill/>
          </a:ln>
        </p:spPr>
      </p:pic>
      <p:sp>
        <p:nvSpPr>
          <p:cNvPr id="167" name="Google Shape;167;p23"/>
          <p:cNvSpPr/>
          <p:nvPr/>
        </p:nvSpPr>
        <p:spPr>
          <a:xfrm>
            <a:off x="6123375" y="0"/>
            <a:ext cx="6100429" cy="731520"/>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Century Gothic"/>
                <a:ea typeface="Century Gothic"/>
                <a:cs typeface="Century Gothic"/>
                <a:sym typeface="Century Gothic"/>
              </a:rPr>
              <a:t> Incoming Card - Australia</a:t>
            </a:r>
            <a:endParaRPr/>
          </a:p>
        </p:txBody>
      </p:sp>
      <p:pic>
        <p:nvPicPr>
          <p:cNvPr id="168" name="Google Shape;168;p23"/>
          <p:cNvPicPr preferRelativeResize="0"/>
          <p:nvPr/>
        </p:nvPicPr>
        <p:blipFill rotWithShape="1">
          <a:blip r:embed="rId4">
            <a:alphaModFix/>
          </a:blip>
          <a:srcRect/>
          <a:stretch/>
        </p:blipFill>
        <p:spPr>
          <a:xfrm>
            <a:off x="6123375" y="731520"/>
            <a:ext cx="6068625" cy="2655492"/>
          </a:xfrm>
          <a:prstGeom prst="rect">
            <a:avLst/>
          </a:prstGeom>
          <a:noFill/>
          <a:ln>
            <a:noFill/>
          </a:ln>
        </p:spPr>
      </p:pic>
      <p:sp>
        <p:nvSpPr>
          <p:cNvPr id="169" name="Google Shape;169;p23"/>
          <p:cNvSpPr/>
          <p:nvPr/>
        </p:nvSpPr>
        <p:spPr>
          <a:xfrm>
            <a:off x="6123374" y="3470989"/>
            <a:ext cx="6068625" cy="731520"/>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Century Gothic"/>
                <a:ea typeface="Century Gothic"/>
                <a:cs typeface="Century Gothic"/>
                <a:sym typeface="Century Gothic"/>
              </a:rPr>
              <a:t> Outgoing Card - Australia</a:t>
            </a:r>
            <a:endParaRPr/>
          </a:p>
        </p:txBody>
      </p:sp>
      <p:pic>
        <p:nvPicPr>
          <p:cNvPr id="170" name="Google Shape;170;p23"/>
          <p:cNvPicPr preferRelativeResize="0"/>
          <p:nvPr/>
        </p:nvPicPr>
        <p:blipFill rotWithShape="1">
          <a:blip r:embed="rId5">
            <a:alphaModFix/>
          </a:blip>
          <a:srcRect t="22447" b="18888"/>
          <a:stretch/>
        </p:blipFill>
        <p:spPr>
          <a:xfrm>
            <a:off x="6123375" y="4202509"/>
            <a:ext cx="6068625" cy="266400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4"/>
          <p:cNvSpPr/>
          <p:nvPr/>
        </p:nvSpPr>
        <p:spPr>
          <a:xfrm>
            <a:off x="6838122" y="-286247"/>
            <a:ext cx="5353878" cy="6858000"/>
          </a:xfrm>
          <a:prstGeom prst="rect">
            <a:avLst/>
          </a:pr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200">
                <a:solidFill>
                  <a:srgbClr val="000000"/>
                </a:solidFill>
                <a:latin typeface="Century Gothic"/>
                <a:ea typeface="Century Gothic"/>
                <a:cs typeface="Century Gothic"/>
                <a:sym typeface="Century Gothic"/>
              </a:rPr>
              <a:t>A General Declaration form. Only one form is presented to the immigration officer for entire crew in each flight.</a:t>
            </a:r>
            <a:endParaRPr sz="3200">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6" name="Google Shape;176;p24"/>
          <p:cNvSpPr/>
          <p:nvPr/>
        </p:nvSpPr>
        <p:spPr>
          <a:xfrm>
            <a:off x="-31805" y="0"/>
            <a:ext cx="6869927" cy="731520"/>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dirty="0" smtClean="0">
                <a:solidFill>
                  <a:schemeClr val="dk1"/>
                </a:solidFill>
                <a:latin typeface="Century Gothic"/>
                <a:ea typeface="Century Gothic"/>
                <a:cs typeface="Century Gothic"/>
                <a:sym typeface="Century Gothic"/>
              </a:rPr>
              <a:t>Immigration</a:t>
            </a:r>
            <a:endParaRPr dirty="0"/>
          </a:p>
        </p:txBody>
      </p:sp>
      <p:pic>
        <p:nvPicPr>
          <p:cNvPr id="177" name="Google Shape;177;p24"/>
          <p:cNvPicPr preferRelativeResize="0"/>
          <p:nvPr/>
        </p:nvPicPr>
        <p:blipFill rotWithShape="1">
          <a:blip r:embed="rId3">
            <a:alphaModFix/>
          </a:blip>
          <a:srcRect l="6056" t="2782" r="7391" b="6551"/>
          <a:stretch/>
        </p:blipFill>
        <p:spPr>
          <a:xfrm>
            <a:off x="1197997" y="731521"/>
            <a:ext cx="4383819" cy="6107151"/>
          </a:xfrm>
          <a:prstGeom prst="rect">
            <a:avLst/>
          </a:prstGeom>
          <a:noFill/>
          <a:ln>
            <a:noFill/>
          </a:ln>
        </p:spPr>
      </p:pic>
      <p:sp>
        <p:nvSpPr>
          <p:cNvPr id="178" name="Google Shape;178;p24"/>
          <p:cNvSpPr txBox="1"/>
          <p:nvPr/>
        </p:nvSpPr>
        <p:spPr>
          <a:xfrm>
            <a:off x="7315201" y="4397071"/>
            <a:ext cx="564542" cy="369332"/>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all</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5"/>
          <p:cNvSpPr/>
          <p:nvPr/>
        </p:nvSpPr>
        <p:spPr>
          <a:xfrm>
            <a:off x="0" y="0"/>
            <a:ext cx="6869927" cy="731520"/>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Century Gothic"/>
                <a:ea typeface="Century Gothic"/>
                <a:cs typeface="Century Gothic"/>
                <a:sym typeface="Century Gothic"/>
              </a:rPr>
              <a:t>Immigration </a:t>
            </a:r>
            <a:endParaRPr/>
          </a:p>
        </p:txBody>
      </p:sp>
      <p:sp>
        <p:nvSpPr>
          <p:cNvPr id="184" name="Google Shape;184;p25"/>
          <p:cNvSpPr/>
          <p:nvPr/>
        </p:nvSpPr>
        <p:spPr>
          <a:xfrm>
            <a:off x="6702950" y="0"/>
            <a:ext cx="5489050" cy="6858000"/>
          </a:xfrm>
          <a:prstGeom prst="rect">
            <a:avLst/>
          </a:prstGeom>
          <a:solidFill>
            <a:srgbClr val="FFF2CC"/>
          </a:solidFill>
          <a:ln>
            <a:noFill/>
          </a:ln>
        </p:spPr>
        <p:txBody>
          <a:bodyPr spcFirstLastPara="1" wrap="square" lIns="91425" tIns="45700" rIns="91425" bIns="45700" anchor="ctr" anchorCtr="0">
            <a:noAutofit/>
          </a:bodyPr>
          <a:lstStyle/>
          <a:p>
            <a:pPr marL="457200" marR="0" lvl="0" indent="-457200" algn="l" rtl="0">
              <a:lnSpc>
                <a:spcPct val="150000"/>
              </a:lnSpc>
              <a:spcBef>
                <a:spcPts val="0"/>
              </a:spcBef>
              <a:spcAft>
                <a:spcPts val="0"/>
              </a:spcAft>
              <a:buClr>
                <a:schemeClr val="accent1"/>
              </a:buClr>
              <a:buSzPts val="2800"/>
              <a:buFont typeface="Noto Sans Symbols"/>
              <a:buChar char="⮚"/>
            </a:pPr>
            <a:r>
              <a:rPr lang="en-US" sz="2800" b="1">
                <a:solidFill>
                  <a:schemeClr val="accent1"/>
                </a:solidFill>
                <a:latin typeface="Century Gothic"/>
                <a:ea typeface="Century Gothic"/>
                <a:cs typeface="Century Gothic"/>
                <a:sym typeface="Century Gothic"/>
              </a:rPr>
              <a:t>Inadmissible Passenger (INAD)</a:t>
            </a:r>
            <a:endParaRPr sz="2800">
              <a:solidFill>
                <a:schemeClr val="accent1"/>
              </a:solidFill>
              <a:latin typeface="Century Gothic"/>
              <a:ea typeface="Century Gothic"/>
              <a:cs typeface="Century Gothic"/>
              <a:sym typeface="Century Gothic"/>
            </a:endParaRPr>
          </a:p>
          <a:p>
            <a:pPr marL="0" marR="0" lvl="0" indent="0" algn="l" rtl="0">
              <a:spcBef>
                <a:spcPts val="600"/>
              </a:spcBef>
              <a:spcAft>
                <a:spcPts val="0"/>
              </a:spcAft>
              <a:buNone/>
            </a:pPr>
            <a:r>
              <a:rPr lang="en-US" sz="2800">
                <a:solidFill>
                  <a:srgbClr val="000000"/>
                </a:solidFill>
                <a:latin typeface="Century Gothic"/>
                <a:ea typeface="Century Gothic"/>
                <a:cs typeface="Century Gothic"/>
                <a:sym typeface="Century Gothic"/>
              </a:rPr>
              <a:t>The term INAD refers to passengers who are not accepted by immigration authority to enter the country.</a:t>
            </a:r>
            <a:endParaRPr/>
          </a:p>
          <a:p>
            <a:pPr marL="0" marR="0" lvl="0" indent="0" algn="l" rtl="0">
              <a:spcBef>
                <a:spcPts val="0"/>
              </a:spcBef>
              <a:spcAft>
                <a:spcPts val="0"/>
              </a:spcAft>
              <a:buNone/>
            </a:pPr>
            <a:endParaRPr sz="2800">
              <a:solidFill>
                <a:srgbClr val="000000"/>
              </a:solidFill>
              <a:latin typeface="Century Gothic"/>
              <a:ea typeface="Century Gothic"/>
              <a:cs typeface="Century Gothic"/>
              <a:sym typeface="Century Gothic"/>
            </a:endParaRPr>
          </a:p>
          <a:p>
            <a:pPr marL="0" marR="0" lvl="0" indent="0" algn="l" rtl="0">
              <a:spcBef>
                <a:spcPts val="0"/>
              </a:spcBef>
              <a:spcAft>
                <a:spcPts val="0"/>
              </a:spcAft>
              <a:buNone/>
            </a:pPr>
            <a:r>
              <a:rPr lang="en-US" sz="2800">
                <a:solidFill>
                  <a:srgbClr val="000000"/>
                </a:solidFill>
                <a:latin typeface="Century Gothic"/>
                <a:ea typeface="Century Gothic"/>
                <a:cs typeface="Century Gothic"/>
                <a:sym typeface="Century Gothic"/>
              </a:rPr>
              <a:t>The passengers become INAD because they don’t have a valid visa, a valid passport, or don’t meet the travel condition and requirement of the destination country.</a:t>
            </a:r>
            <a:endParaRPr sz="28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185" name="Google Shape;185;p25"/>
          <p:cNvPicPr preferRelativeResize="0"/>
          <p:nvPr/>
        </p:nvPicPr>
        <p:blipFill rotWithShape="1">
          <a:blip r:embed="rId3">
            <a:alphaModFix/>
          </a:blip>
          <a:srcRect/>
          <a:stretch/>
        </p:blipFill>
        <p:spPr>
          <a:xfrm>
            <a:off x="0" y="1919887"/>
            <a:ext cx="6699833" cy="3749745"/>
          </a:xfrm>
          <a:prstGeom prst="rect">
            <a:avLst/>
          </a:prstGeom>
          <a:noFill/>
          <a:ln>
            <a:noFill/>
          </a:ln>
        </p:spPr>
      </p:pic>
      <p:sp>
        <p:nvSpPr>
          <p:cNvPr id="186" name="Google Shape;186;p25"/>
          <p:cNvSpPr txBox="1"/>
          <p:nvPr/>
        </p:nvSpPr>
        <p:spPr>
          <a:xfrm>
            <a:off x="0" y="5794714"/>
            <a:ext cx="3323645" cy="3754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https://www.traveller.com.au/</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6"/>
          <p:cNvSpPr/>
          <p:nvPr/>
        </p:nvSpPr>
        <p:spPr>
          <a:xfrm>
            <a:off x="0" y="0"/>
            <a:ext cx="6869927" cy="731520"/>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Century Gothic"/>
                <a:ea typeface="Century Gothic"/>
                <a:cs typeface="Century Gothic"/>
                <a:sym typeface="Century Gothic"/>
              </a:rPr>
              <a:t>Immigration </a:t>
            </a:r>
            <a:endParaRPr/>
          </a:p>
        </p:txBody>
      </p:sp>
      <p:sp>
        <p:nvSpPr>
          <p:cNvPr id="192" name="Google Shape;192;p26"/>
          <p:cNvSpPr/>
          <p:nvPr/>
        </p:nvSpPr>
        <p:spPr>
          <a:xfrm>
            <a:off x="6702950" y="0"/>
            <a:ext cx="5489050" cy="6858000"/>
          </a:xfrm>
          <a:prstGeom prst="rect">
            <a:avLst/>
          </a:prstGeom>
          <a:solidFill>
            <a:srgbClr val="FFF2CC"/>
          </a:solidFill>
          <a:ln>
            <a:noFill/>
          </a:ln>
        </p:spPr>
        <p:txBody>
          <a:bodyPr spcFirstLastPara="1" wrap="square" lIns="91425" tIns="45700" rIns="91425" bIns="45700" anchor="ctr" anchorCtr="0">
            <a:noAutofit/>
          </a:bodyPr>
          <a:lstStyle/>
          <a:p>
            <a:pPr marL="457200" marR="0" lvl="0" indent="-457200" algn="l" rtl="0">
              <a:lnSpc>
                <a:spcPct val="150000"/>
              </a:lnSpc>
              <a:spcBef>
                <a:spcPts val="0"/>
              </a:spcBef>
              <a:spcAft>
                <a:spcPts val="0"/>
              </a:spcAft>
              <a:buClr>
                <a:schemeClr val="accent1"/>
              </a:buClr>
              <a:buSzPts val="2800"/>
              <a:buFont typeface="Noto Sans Symbols"/>
              <a:buChar char="⮚"/>
            </a:pPr>
            <a:r>
              <a:rPr lang="en-US" sz="2800" b="1">
                <a:solidFill>
                  <a:schemeClr val="accent1"/>
                </a:solidFill>
                <a:latin typeface="Century Gothic"/>
                <a:ea typeface="Century Gothic"/>
                <a:cs typeface="Century Gothic"/>
                <a:sym typeface="Century Gothic"/>
              </a:rPr>
              <a:t>Deportee</a:t>
            </a:r>
            <a:endParaRPr sz="2800">
              <a:solidFill>
                <a:schemeClr val="accent1"/>
              </a:solidFill>
              <a:latin typeface="Century Gothic"/>
              <a:ea typeface="Century Gothic"/>
              <a:cs typeface="Century Gothic"/>
              <a:sym typeface="Century Gothic"/>
            </a:endParaRPr>
          </a:p>
          <a:p>
            <a:pPr marL="0" marR="0" lvl="0" indent="0" algn="l" rtl="0">
              <a:spcBef>
                <a:spcPts val="600"/>
              </a:spcBef>
              <a:spcAft>
                <a:spcPts val="0"/>
              </a:spcAft>
              <a:buNone/>
            </a:pPr>
            <a:r>
              <a:rPr lang="en-US" sz="2800">
                <a:solidFill>
                  <a:srgbClr val="000000"/>
                </a:solidFill>
                <a:latin typeface="Century Gothic"/>
                <a:ea typeface="Century Gothic"/>
                <a:cs typeface="Century Gothic"/>
                <a:sym typeface="Century Gothic"/>
              </a:rPr>
              <a:t>They are persons who has entered the country illegally or legally but the authority of the country decided to expel them because of these reasons, for example, staying longer than the duration of the stay allowed by the visa (visa violation, overstay), violating the laws of the country, or travel to the country with fake travel documents.</a:t>
            </a:r>
            <a:endParaRPr sz="28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193" name="Google Shape;193;p26"/>
          <p:cNvPicPr preferRelativeResize="0"/>
          <p:nvPr/>
        </p:nvPicPr>
        <p:blipFill rotWithShape="1">
          <a:blip r:embed="rId3">
            <a:alphaModFix/>
          </a:blip>
          <a:srcRect/>
          <a:stretch/>
        </p:blipFill>
        <p:spPr>
          <a:xfrm>
            <a:off x="-881" y="1879490"/>
            <a:ext cx="6703831" cy="3770905"/>
          </a:xfrm>
          <a:prstGeom prst="rect">
            <a:avLst/>
          </a:prstGeom>
          <a:noFill/>
          <a:ln>
            <a:noFill/>
          </a:ln>
        </p:spPr>
      </p:pic>
      <p:sp>
        <p:nvSpPr>
          <p:cNvPr id="194" name="Google Shape;194;p26"/>
          <p:cNvSpPr txBox="1"/>
          <p:nvPr/>
        </p:nvSpPr>
        <p:spPr>
          <a:xfrm>
            <a:off x="-881" y="5884865"/>
            <a:ext cx="300294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https://www.tsi-mag.com/</a:t>
            </a:r>
            <a:endParaRPr/>
          </a:p>
        </p:txBody>
      </p:sp>
      <p:sp>
        <p:nvSpPr>
          <p:cNvPr id="195" name="Google Shape;195;p26"/>
          <p:cNvSpPr txBox="1"/>
          <p:nvPr/>
        </p:nvSpPr>
        <p:spPr>
          <a:xfrm>
            <a:off x="9628586" y="365760"/>
            <a:ext cx="1884459" cy="369332"/>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Permitted by law</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7"/>
          <p:cNvSpPr/>
          <p:nvPr/>
        </p:nvSpPr>
        <p:spPr>
          <a:xfrm>
            <a:off x="0" y="0"/>
            <a:ext cx="6869927" cy="731520"/>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Century Gothic"/>
                <a:ea typeface="Century Gothic"/>
                <a:cs typeface="Century Gothic"/>
                <a:sym typeface="Century Gothic"/>
              </a:rPr>
              <a:t>Immigration </a:t>
            </a:r>
            <a:endParaRPr/>
          </a:p>
        </p:txBody>
      </p:sp>
      <p:sp>
        <p:nvSpPr>
          <p:cNvPr id="201" name="Google Shape;201;p27"/>
          <p:cNvSpPr/>
          <p:nvPr/>
        </p:nvSpPr>
        <p:spPr>
          <a:xfrm>
            <a:off x="6702950" y="0"/>
            <a:ext cx="5489050" cy="6858000"/>
          </a:xfrm>
          <a:prstGeom prst="rect">
            <a:avLst/>
          </a:prstGeom>
          <a:solidFill>
            <a:srgbClr val="FFF2CC"/>
          </a:solidFill>
          <a:ln>
            <a:noFill/>
          </a:ln>
        </p:spPr>
        <p:txBody>
          <a:bodyPr spcFirstLastPara="1" wrap="square" lIns="91425" tIns="45700" rIns="91425" bIns="45700" anchor="ctr" anchorCtr="0">
            <a:noAutofit/>
          </a:bodyPr>
          <a:lstStyle/>
          <a:p>
            <a:pPr marL="457200" marR="0" lvl="0" indent="-457200" algn="l" rtl="0">
              <a:lnSpc>
                <a:spcPct val="150000"/>
              </a:lnSpc>
              <a:spcBef>
                <a:spcPts val="0"/>
              </a:spcBef>
              <a:spcAft>
                <a:spcPts val="0"/>
              </a:spcAft>
              <a:buClr>
                <a:schemeClr val="accent1"/>
              </a:buClr>
              <a:buSzPts val="2800"/>
              <a:buFont typeface="Noto Sans Symbols"/>
              <a:buChar char="⮚"/>
            </a:pPr>
            <a:r>
              <a:rPr lang="en-US" sz="2800" b="1">
                <a:solidFill>
                  <a:schemeClr val="accent1"/>
                </a:solidFill>
                <a:latin typeface="Century Gothic"/>
                <a:ea typeface="Century Gothic"/>
                <a:cs typeface="Century Gothic"/>
                <a:sym typeface="Century Gothic"/>
              </a:rPr>
              <a:t>Deportee</a:t>
            </a:r>
            <a:endParaRPr sz="2800">
              <a:solidFill>
                <a:schemeClr val="accent1"/>
              </a:solidFill>
              <a:latin typeface="Century Gothic"/>
              <a:ea typeface="Century Gothic"/>
              <a:cs typeface="Century Gothic"/>
              <a:sym typeface="Century Gothic"/>
            </a:endParaRPr>
          </a:p>
          <a:p>
            <a:pPr marL="514350" marR="0" lvl="0" indent="-514350" algn="l" rtl="0">
              <a:spcBef>
                <a:spcPts val="600"/>
              </a:spcBef>
              <a:spcAft>
                <a:spcPts val="0"/>
              </a:spcAft>
              <a:buClr>
                <a:srgbClr val="FF0000"/>
              </a:buClr>
              <a:buSzPts val="2800"/>
              <a:buFont typeface="Century Gothic"/>
              <a:buAutoNum type="arabicPeriod"/>
            </a:pPr>
            <a:r>
              <a:rPr lang="en-US" sz="2800" b="1">
                <a:solidFill>
                  <a:srgbClr val="FF0000"/>
                </a:solidFill>
                <a:latin typeface="Century Gothic"/>
                <a:ea typeface="Century Gothic"/>
                <a:cs typeface="Century Gothic"/>
                <a:sym typeface="Century Gothic"/>
              </a:rPr>
              <a:t>DEPUS</a:t>
            </a:r>
            <a:r>
              <a:rPr lang="en-US" sz="2800">
                <a:solidFill>
                  <a:schemeClr val="dk1"/>
                </a:solidFill>
                <a:latin typeface="Century Gothic"/>
                <a:ea typeface="Century Gothic"/>
                <a:cs typeface="Century Gothic"/>
                <a:sym typeface="Century Gothic"/>
              </a:rPr>
              <a:t> can travel as a deportee back to the origin country </a:t>
            </a:r>
            <a:r>
              <a:rPr lang="en-US" sz="2800">
                <a:solidFill>
                  <a:srgbClr val="FF0000"/>
                </a:solidFill>
                <a:latin typeface="Century Gothic"/>
                <a:ea typeface="Century Gothic"/>
                <a:cs typeface="Century Gothic"/>
                <a:sym typeface="Century Gothic"/>
              </a:rPr>
              <a:t>without</a:t>
            </a:r>
            <a:r>
              <a:rPr lang="en-US" sz="2800">
                <a:solidFill>
                  <a:schemeClr val="dk1"/>
                </a:solidFill>
                <a:latin typeface="Century Gothic"/>
                <a:ea typeface="Century Gothic"/>
                <a:cs typeface="Century Gothic"/>
                <a:sym typeface="Century Gothic"/>
              </a:rPr>
              <a:t> accompanying by an authorized escort.</a:t>
            </a:r>
            <a:endParaRPr/>
          </a:p>
          <a:p>
            <a:pPr marL="514350" marR="0" lvl="0" indent="-336550" algn="l" rtl="0">
              <a:spcBef>
                <a:spcPts val="0"/>
              </a:spcBef>
              <a:spcAft>
                <a:spcPts val="0"/>
              </a:spcAft>
              <a:buClr>
                <a:schemeClr val="dk1"/>
              </a:buClr>
              <a:buSzPts val="2800"/>
              <a:buFont typeface="Calibri"/>
              <a:buNone/>
            </a:pPr>
            <a:endParaRPr sz="2800">
              <a:solidFill>
                <a:schemeClr val="dk1"/>
              </a:solidFill>
              <a:latin typeface="Century Gothic"/>
              <a:ea typeface="Century Gothic"/>
              <a:cs typeface="Century Gothic"/>
              <a:sym typeface="Century Gothic"/>
            </a:endParaRPr>
          </a:p>
          <a:p>
            <a:pPr marL="514350" marR="0" lvl="0" indent="-514350" algn="l" rtl="0">
              <a:spcBef>
                <a:spcPts val="0"/>
              </a:spcBef>
              <a:spcAft>
                <a:spcPts val="0"/>
              </a:spcAft>
              <a:buClr>
                <a:srgbClr val="FF0000"/>
              </a:buClr>
              <a:buSzPts val="2800"/>
              <a:buFont typeface="Century Gothic"/>
              <a:buAutoNum type="arabicPeriod"/>
            </a:pPr>
            <a:r>
              <a:rPr lang="en-US" sz="2800" b="1">
                <a:solidFill>
                  <a:srgbClr val="FF0000"/>
                </a:solidFill>
                <a:latin typeface="Century Gothic"/>
                <a:ea typeface="Century Gothic"/>
                <a:cs typeface="Century Gothic"/>
                <a:sym typeface="Century Gothic"/>
              </a:rPr>
              <a:t>DEPAS</a:t>
            </a:r>
            <a:r>
              <a:rPr lang="en-US" sz="2800">
                <a:solidFill>
                  <a:srgbClr val="000000"/>
                </a:solidFill>
                <a:latin typeface="Century Gothic"/>
                <a:ea typeface="Century Gothic"/>
                <a:cs typeface="Century Gothic"/>
                <a:sym typeface="Century Gothic"/>
              </a:rPr>
              <a:t> means a person who is under arrest and travel as a deportee back to the origin country </a:t>
            </a:r>
            <a:r>
              <a:rPr lang="en-US" sz="2800">
                <a:solidFill>
                  <a:srgbClr val="FF0000"/>
                </a:solidFill>
                <a:latin typeface="Century Gothic"/>
                <a:ea typeface="Century Gothic"/>
                <a:cs typeface="Century Gothic"/>
                <a:sym typeface="Century Gothic"/>
              </a:rPr>
              <a:t>with</a:t>
            </a:r>
            <a:r>
              <a:rPr lang="en-US" sz="2800">
                <a:solidFill>
                  <a:srgbClr val="000000"/>
                </a:solidFill>
                <a:latin typeface="Century Gothic"/>
                <a:ea typeface="Century Gothic"/>
                <a:cs typeface="Century Gothic"/>
                <a:sym typeface="Century Gothic"/>
              </a:rPr>
              <a:t> accompanying by an authorized escort. </a:t>
            </a:r>
            <a:endParaRPr sz="2800">
              <a:solidFill>
                <a:schemeClr val="lt1"/>
              </a:solidFill>
              <a:latin typeface="Century Gothic"/>
              <a:ea typeface="Century Gothic"/>
              <a:cs typeface="Century Gothic"/>
              <a:sym typeface="Century Gothic"/>
            </a:endParaRPr>
          </a:p>
          <a:p>
            <a:pPr marL="514350" marR="0" lvl="0" indent="-336550" algn="l" rtl="0">
              <a:spcBef>
                <a:spcPts val="0"/>
              </a:spcBef>
              <a:spcAft>
                <a:spcPts val="0"/>
              </a:spcAft>
              <a:buClr>
                <a:schemeClr val="dk1"/>
              </a:buClr>
              <a:buSzPts val="2800"/>
              <a:buFont typeface="Calibri"/>
              <a:buNone/>
            </a:pPr>
            <a:endParaRPr sz="2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202" name="Google Shape;202;p27"/>
          <p:cNvPicPr preferRelativeResize="0"/>
          <p:nvPr/>
        </p:nvPicPr>
        <p:blipFill rotWithShape="1">
          <a:blip r:embed="rId3">
            <a:alphaModFix/>
          </a:blip>
          <a:srcRect/>
          <a:stretch/>
        </p:blipFill>
        <p:spPr>
          <a:xfrm>
            <a:off x="1" y="1222513"/>
            <a:ext cx="6702949" cy="5027212"/>
          </a:xfrm>
          <a:prstGeom prst="rect">
            <a:avLst/>
          </a:prstGeom>
          <a:noFill/>
          <a:ln>
            <a:noFill/>
          </a:ln>
        </p:spPr>
      </p:pic>
      <p:sp>
        <p:nvSpPr>
          <p:cNvPr id="203" name="Google Shape;203;p27"/>
          <p:cNvSpPr txBox="1"/>
          <p:nvPr/>
        </p:nvSpPr>
        <p:spPr>
          <a:xfrm>
            <a:off x="0" y="6369196"/>
            <a:ext cx="285253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https://hauphuchaum.com/</a:t>
            </a:r>
            <a:endParaRPr/>
          </a:p>
        </p:txBody>
      </p:sp>
      <p:sp>
        <p:nvSpPr>
          <p:cNvPr id="204" name="Google Shape;204;p27"/>
          <p:cNvSpPr txBox="1"/>
          <p:nvPr/>
        </p:nvSpPr>
        <p:spPr>
          <a:xfrm>
            <a:off x="9447475" y="262393"/>
            <a:ext cx="1677725" cy="369332"/>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Go with</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28"/>
          <p:cNvPicPr preferRelativeResize="0"/>
          <p:nvPr/>
        </p:nvPicPr>
        <p:blipFill rotWithShape="1">
          <a:blip r:embed="rId3">
            <a:alphaModFix/>
          </a:blip>
          <a:srcRect/>
          <a:stretch/>
        </p:blipFill>
        <p:spPr>
          <a:xfrm>
            <a:off x="0" y="1510509"/>
            <a:ext cx="6869927" cy="4568501"/>
          </a:xfrm>
          <a:prstGeom prst="rect">
            <a:avLst/>
          </a:prstGeom>
          <a:noFill/>
          <a:ln>
            <a:noFill/>
          </a:ln>
        </p:spPr>
      </p:pic>
      <p:sp>
        <p:nvSpPr>
          <p:cNvPr id="210" name="Google Shape;210;p28"/>
          <p:cNvSpPr/>
          <p:nvPr/>
        </p:nvSpPr>
        <p:spPr>
          <a:xfrm>
            <a:off x="6838122" y="15903"/>
            <a:ext cx="5353878" cy="6858000"/>
          </a:xfrm>
          <a:prstGeom prst="rect">
            <a:avLst/>
          </a:pr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200">
                <a:solidFill>
                  <a:srgbClr val="000000"/>
                </a:solidFill>
                <a:latin typeface="Century Gothic"/>
                <a:ea typeface="Century Gothic"/>
                <a:cs typeface="Century Gothic"/>
                <a:sym typeface="Century Gothic"/>
              </a:rPr>
              <a:t>Customs is an authority involved in the implementation and enforcement of legislation on import and export of each country. Their duty is to control on duties of import and export goods, ensure safety and security on smuggling of drugs and counterfeits. </a:t>
            </a:r>
            <a:endParaRPr sz="3200">
              <a:solidFill>
                <a:schemeClr val="lt1"/>
              </a:solidFill>
              <a:latin typeface="Century Gothic"/>
              <a:ea typeface="Century Gothic"/>
              <a:cs typeface="Century Gothic"/>
              <a:sym typeface="Century Gothic"/>
            </a:endParaRPr>
          </a:p>
        </p:txBody>
      </p:sp>
      <p:sp>
        <p:nvSpPr>
          <p:cNvPr id="211" name="Google Shape;211;p28"/>
          <p:cNvSpPr/>
          <p:nvPr/>
        </p:nvSpPr>
        <p:spPr>
          <a:xfrm>
            <a:off x="-31805" y="0"/>
            <a:ext cx="6869927" cy="731520"/>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Century Gothic"/>
                <a:ea typeface="Century Gothic"/>
                <a:cs typeface="Century Gothic"/>
                <a:sym typeface="Century Gothic"/>
              </a:rPr>
              <a:t>Customs </a:t>
            </a:r>
            <a:endParaRPr/>
          </a:p>
        </p:txBody>
      </p:sp>
      <p:sp>
        <p:nvSpPr>
          <p:cNvPr id="212" name="Google Shape;212;p28"/>
          <p:cNvSpPr txBox="1"/>
          <p:nvPr/>
        </p:nvSpPr>
        <p:spPr>
          <a:xfrm>
            <a:off x="0" y="6099173"/>
            <a:ext cx="375102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https://twitter.com/customsmv</a:t>
            </a:r>
            <a:endParaRPr/>
          </a:p>
        </p:txBody>
      </p:sp>
      <p:sp>
        <p:nvSpPr>
          <p:cNvPr id="213" name="Google Shape;213;p28"/>
          <p:cNvSpPr txBox="1"/>
          <p:nvPr/>
        </p:nvSpPr>
        <p:spPr>
          <a:xfrm>
            <a:off x="7967208" y="362188"/>
            <a:ext cx="874643" cy="369332"/>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use</a:t>
            </a:r>
            <a:endParaRPr/>
          </a:p>
        </p:txBody>
      </p:sp>
      <p:sp>
        <p:nvSpPr>
          <p:cNvPr id="214" name="Google Shape;214;p28"/>
          <p:cNvSpPr txBox="1"/>
          <p:nvPr/>
        </p:nvSpPr>
        <p:spPr>
          <a:xfrm>
            <a:off x="9515061" y="362188"/>
            <a:ext cx="1677725" cy="369332"/>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Use by law</a:t>
            </a:r>
            <a:endParaRPr/>
          </a:p>
        </p:txBody>
      </p:sp>
      <p:sp>
        <p:nvSpPr>
          <p:cNvPr id="215" name="Google Shape;215;p28"/>
          <p:cNvSpPr txBox="1"/>
          <p:nvPr/>
        </p:nvSpPr>
        <p:spPr>
          <a:xfrm>
            <a:off x="4182386" y="6248462"/>
            <a:ext cx="2751151" cy="369332"/>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Illegal movement of goods</a:t>
            </a:r>
            <a:endParaRPr/>
          </a:p>
        </p:txBody>
      </p:sp>
      <p:sp>
        <p:nvSpPr>
          <p:cNvPr id="216" name="Google Shape;216;p28"/>
          <p:cNvSpPr txBox="1"/>
          <p:nvPr/>
        </p:nvSpPr>
        <p:spPr>
          <a:xfrm>
            <a:off x="8086477" y="6126480"/>
            <a:ext cx="2107095" cy="369332"/>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Imitation, copy</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9"/>
          <p:cNvSpPr/>
          <p:nvPr/>
        </p:nvSpPr>
        <p:spPr>
          <a:xfrm>
            <a:off x="0" y="0"/>
            <a:ext cx="6151659" cy="731520"/>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Century Gothic"/>
                <a:ea typeface="Century Gothic"/>
                <a:cs typeface="Century Gothic"/>
                <a:sym typeface="Century Gothic"/>
              </a:rPr>
              <a:t>Customs </a:t>
            </a:r>
            <a:endParaRPr/>
          </a:p>
        </p:txBody>
      </p:sp>
      <p:sp>
        <p:nvSpPr>
          <p:cNvPr id="222" name="Google Shape;222;p29"/>
          <p:cNvSpPr/>
          <p:nvPr/>
        </p:nvSpPr>
        <p:spPr>
          <a:xfrm>
            <a:off x="6096000" y="0"/>
            <a:ext cx="6096000" cy="6858000"/>
          </a:xfrm>
          <a:prstGeom prst="rect">
            <a:avLst/>
          </a:prstGeom>
          <a:solidFill>
            <a:srgbClr val="FFF2CC"/>
          </a:solidFill>
          <a:ln>
            <a:noFill/>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2000" b="1">
                <a:solidFill>
                  <a:srgbClr val="000000"/>
                </a:solidFill>
                <a:latin typeface="Century Gothic"/>
                <a:ea typeface="Century Gothic"/>
                <a:cs typeface="Century Gothic"/>
                <a:sym typeface="Century Gothic"/>
              </a:rPr>
              <a:t>The duty-free allowance</a:t>
            </a:r>
            <a:r>
              <a:rPr lang="en-US" sz="2000">
                <a:solidFill>
                  <a:srgbClr val="000000"/>
                </a:solidFill>
                <a:latin typeface="Century Gothic"/>
                <a:ea typeface="Century Gothic"/>
                <a:cs typeface="Century Gothic"/>
                <a:sym typeface="Century Gothic"/>
              </a:rPr>
              <a:t> for passenger varies a bit from country to country. The following example is the duty-free allowance for passengers who enter Thailand.</a:t>
            </a:r>
            <a:endParaRPr sz="2000">
              <a:solidFill>
                <a:schemeClr val="lt1"/>
              </a:solidFill>
              <a:latin typeface="Century Gothic"/>
              <a:ea typeface="Century Gothic"/>
              <a:cs typeface="Century Gothic"/>
              <a:sym typeface="Century Gothic"/>
            </a:endParaRPr>
          </a:p>
          <a:p>
            <a:pPr marL="342900" marR="0" lvl="0" indent="-342900" algn="just" rtl="0">
              <a:lnSpc>
                <a:spcPct val="150000"/>
              </a:lnSpc>
              <a:spcBef>
                <a:spcPts val="600"/>
              </a:spcBef>
              <a:spcAft>
                <a:spcPts val="0"/>
              </a:spcAft>
              <a:buClr>
                <a:srgbClr val="FF0000"/>
              </a:buClr>
              <a:buSzPts val="2000"/>
              <a:buFont typeface="Calibri"/>
              <a:buAutoNum type="arabicPeriod"/>
            </a:pPr>
            <a:r>
              <a:rPr lang="en-US" sz="2000">
                <a:solidFill>
                  <a:srgbClr val="FF0000"/>
                </a:solidFill>
                <a:latin typeface="Century Gothic"/>
                <a:ea typeface="Century Gothic"/>
                <a:cs typeface="Century Gothic"/>
                <a:sym typeface="Century Gothic"/>
              </a:rPr>
              <a:t>200 cigarettes or 250 grams of cigars </a:t>
            </a:r>
            <a:r>
              <a:rPr lang="en-US" sz="2000">
                <a:solidFill>
                  <a:srgbClr val="000000"/>
                </a:solidFill>
                <a:latin typeface="Century Gothic"/>
                <a:ea typeface="Century Gothic"/>
                <a:cs typeface="Century Gothic"/>
                <a:sym typeface="Century Gothic"/>
              </a:rPr>
              <a:t>and tobacco or altogether weighting not more than 250 grams at the maximum,</a:t>
            </a:r>
            <a:endParaRPr sz="2000">
              <a:solidFill>
                <a:schemeClr val="lt1"/>
              </a:solidFill>
              <a:latin typeface="Century Gothic"/>
              <a:ea typeface="Century Gothic"/>
              <a:cs typeface="Century Gothic"/>
              <a:sym typeface="Century Gothic"/>
            </a:endParaRPr>
          </a:p>
          <a:p>
            <a:pPr marL="342900" marR="0" lvl="0" indent="-342900" algn="just" rtl="0">
              <a:lnSpc>
                <a:spcPct val="150000"/>
              </a:lnSpc>
              <a:spcBef>
                <a:spcPts val="600"/>
              </a:spcBef>
              <a:spcAft>
                <a:spcPts val="0"/>
              </a:spcAft>
              <a:buClr>
                <a:srgbClr val="FF0000"/>
              </a:buClr>
              <a:buSzPts val="2000"/>
              <a:buFont typeface="Calibri"/>
              <a:buAutoNum type="arabicPeriod"/>
            </a:pPr>
            <a:r>
              <a:rPr lang="en-US" sz="2000">
                <a:solidFill>
                  <a:srgbClr val="FF0000"/>
                </a:solidFill>
                <a:latin typeface="Century Gothic"/>
                <a:ea typeface="Century Gothic"/>
                <a:cs typeface="Century Gothic"/>
                <a:sym typeface="Century Gothic"/>
              </a:rPr>
              <a:t>1 liter of alcoholic liquor</a:t>
            </a:r>
            <a:r>
              <a:rPr lang="en-US" sz="2000">
                <a:solidFill>
                  <a:srgbClr val="000000"/>
                </a:solidFill>
                <a:latin typeface="Century Gothic"/>
                <a:ea typeface="Century Gothic"/>
                <a:cs typeface="Century Gothic"/>
                <a:sym typeface="Century Gothic"/>
              </a:rPr>
              <a:t>,</a:t>
            </a:r>
            <a:endParaRPr sz="2000">
              <a:solidFill>
                <a:schemeClr val="lt1"/>
              </a:solidFill>
              <a:latin typeface="Century Gothic"/>
              <a:ea typeface="Century Gothic"/>
              <a:cs typeface="Century Gothic"/>
              <a:sym typeface="Century Gothic"/>
            </a:endParaRPr>
          </a:p>
          <a:p>
            <a:pPr marL="342900" marR="0" lvl="0" indent="-342900" algn="just" rtl="0">
              <a:lnSpc>
                <a:spcPct val="150000"/>
              </a:lnSpc>
              <a:spcBef>
                <a:spcPts val="600"/>
              </a:spcBef>
              <a:spcAft>
                <a:spcPts val="0"/>
              </a:spcAft>
              <a:buClr>
                <a:srgbClr val="FF0000"/>
              </a:buClr>
              <a:buSzPts val="2000"/>
              <a:buFont typeface="Calibri"/>
              <a:buAutoNum type="arabicPeriod"/>
            </a:pPr>
            <a:r>
              <a:rPr lang="en-US" sz="2000">
                <a:solidFill>
                  <a:srgbClr val="FF0000"/>
                </a:solidFill>
                <a:latin typeface="Century Gothic"/>
                <a:ea typeface="Century Gothic"/>
                <a:cs typeface="Century Gothic"/>
                <a:sym typeface="Century Gothic"/>
              </a:rPr>
              <a:t>Personal effects in reasonable quantity </a:t>
            </a:r>
            <a:r>
              <a:rPr lang="en-US" sz="2000">
                <a:solidFill>
                  <a:srgbClr val="000000"/>
                </a:solidFill>
                <a:latin typeface="Century Gothic"/>
                <a:ea typeface="Century Gothic"/>
                <a:cs typeface="Century Gothic"/>
                <a:sym typeface="Century Gothic"/>
              </a:rPr>
              <a:t>and of which value not exceeding 10,000 Baht,</a:t>
            </a:r>
            <a:endParaRPr sz="2000">
              <a:solidFill>
                <a:schemeClr val="lt1"/>
              </a:solidFill>
              <a:latin typeface="Century Gothic"/>
              <a:ea typeface="Century Gothic"/>
              <a:cs typeface="Century Gothic"/>
              <a:sym typeface="Century Gothic"/>
            </a:endParaRPr>
          </a:p>
          <a:p>
            <a:pPr marL="342900" marR="0" lvl="0" indent="-342900" algn="just" rtl="0">
              <a:lnSpc>
                <a:spcPct val="150000"/>
              </a:lnSpc>
              <a:spcBef>
                <a:spcPts val="600"/>
              </a:spcBef>
              <a:spcAft>
                <a:spcPts val="0"/>
              </a:spcAft>
              <a:buClr>
                <a:srgbClr val="FF0000"/>
              </a:buClr>
              <a:buSzPts val="2000"/>
              <a:buFont typeface="Calibri"/>
              <a:buAutoNum type="arabicPeriod"/>
            </a:pPr>
            <a:r>
              <a:rPr lang="en-US" sz="2000">
                <a:solidFill>
                  <a:srgbClr val="FF0000"/>
                </a:solidFill>
                <a:latin typeface="Century Gothic"/>
                <a:ea typeface="Century Gothic"/>
                <a:cs typeface="Century Gothic"/>
                <a:sym typeface="Century Gothic"/>
              </a:rPr>
              <a:t>Used household effects </a:t>
            </a:r>
            <a:r>
              <a:rPr lang="en-US" sz="2000">
                <a:solidFill>
                  <a:srgbClr val="000000"/>
                </a:solidFill>
                <a:latin typeface="Century Gothic"/>
                <a:ea typeface="Century Gothic"/>
                <a:cs typeface="Century Gothic"/>
                <a:sym typeface="Century Gothic"/>
              </a:rPr>
              <a:t>on permanent change of domicile in reasonable amounts.    </a:t>
            </a:r>
            <a:endParaRPr sz="2000">
              <a:solidFill>
                <a:schemeClr val="lt1"/>
              </a:solidFill>
              <a:latin typeface="Century Gothic"/>
              <a:ea typeface="Century Gothic"/>
              <a:cs typeface="Century Gothic"/>
              <a:sym typeface="Century Gothic"/>
            </a:endParaRPr>
          </a:p>
          <a:p>
            <a:pPr marL="0" marR="0" lvl="0" indent="0" algn="l" rtl="0">
              <a:spcBef>
                <a:spcPts val="600"/>
              </a:spcBef>
              <a:spcAft>
                <a:spcPts val="0"/>
              </a:spcAft>
              <a:buNone/>
            </a:pPr>
            <a:endParaRPr sz="3200">
              <a:solidFill>
                <a:schemeClr val="lt1"/>
              </a:solidFill>
              <a:latin typeface="Century Gothic"/>
              <a:ea typeface="Century Gothic"/>
              <a:cs typeface="Century Gothic"/>
              <a:sym typeface="Century Gothic"/>
            </a:endParaRPr>
          </a:p>
        </p:txBody>
      </p:sp>
      <p:pic>
        <p:nvPicPr>
          <p:cNvPr id="223" name="Google Shape;223;p29"/>
          <p:cNvPicPr preferRelativeResize="0"/>
          <p:nvPr/>
        </p:nvPicPr>
        <p:blipFill rotWithShape="1">
          <a:blip r:embed="rId3">
            <a:alphaModFix/>
          </a:blip>
          <a:srcRect/>
          <a:stretch/>
        </p:blipFill>
        <p:spPr>
          <a:xfrm>
            <a:off x="4692" y="1682819"/>
            <a:ext cx="6091308" cy="4050072"/>
          </a:xfrm>
          <a:prstGeom prst="rect">
            <a:avLst/>
          </a:prstGeom>
          <a:noFill/>
          <a:ln>
            <a:noFill/>
          </a:ln>
        </p:spPr>
      </p:pic>
      <p:sp>
        <p:nvSpPr>
          <p:cNvPr id="224" name="Google Shape;224;p29"/>
          <p:cNvSpPr txBox="1"/>
          <p:nvPr/>
        </p:nvSpPr>
        <p:spPr>
          <a:xfrm>
            <a:off x="43069" y="5850374"/>
            <a:ext cx="303276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https://www.ezv.admin.ch/</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0"/>
          <p:cNvSpPr/>
          <p:nvPr/>
        </p:nvSpPr>
        <p:spPr>
          <a:xfrm>
            <a:off x="0" y="-15903"/>
            <a:ext cx="6424654" cy="731520"/>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Century Gothic"/>
                <a:ea typeface="Century Gothic"/>
                <a:cs typeface="Century Gothic"/>
                <a:sym typeface="Century Gothic"/>
              </a:rPr>
              <a:t>Customs </a:t>
            </a:r>
            <a:endParaRPr/>
          </a:p>
        </p:txBody>
      </p:sp>
      <p:sp>
        <p:nvSpPr>
          <p:cNvPr id="230" name="Google Shape;230;p30"/>
          <p:cNvSpPr/>
          <p:nvPr/>
        </p:nvSpPr>
        <p:spPr>
          <a:xfrm>
            <a:off x="6424654" y="0"/>
            <a:ext cx="5767346" cy="6858000"/>
          </a:xfrm>
          <a:prstGeom prst="rect">
            <a:avLst/>
          </a:prstGeom>
          <a:solidFill>
            <a:srgbClr val="FFF2CC"/>
          </a:solidFill>
          <a:ln>
            <a:noFill/>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2300">
              <a:solidFill>
                <a:srgbClr val="000000"/>
              </a:solidFill>
              <a:latin typeface="Century Gothic"/>
              <a:ea typeface="Century Gothic"/>
              <a:cs typeface="Century Gothic"/>
              <a:sym typeface="Century Gothic"/>
            </a:endParaRPr>
          </a:p>
          <a:p>
            <a:pPr marL="342900" marR="0" lvl="0" indent="-342900" algn="l" rtl="0">
              <a:lnSpc>
                <a:spcPct val="150000"/>
              </a:lnSpc>
              <a:spcBef>
                <a:spcPts val="600"/>
              </a:spcBef>
              <a:spcAft>
                <a:spcPts val="0"/>
              </a:spcAft>
              <a:buClr>
                <a:srgbClr val="FF0000"/>
              </a:buClr>
              <a:buSzPts val="2500"/>
              <a:buFont typeface="Noto Sans Symbols"/>
              <a:buChar char="⮚"/>
            </a:pPr>
            <a:r>
              <a:rPr lang="en-US" sz="2500" b="1">
                <a:solidFill>
                  <a:srgbClr val="FF0000"/>
                </a:solidFill>
                <a:latin typeface="Century Gothic"/>
                <a:ea typeface="Century Gothic"/>
                <a:cs typeface="Century Gothic"/>
                <a:sym typeface="Century Gothic"/>
              </a:rPr>
              <a:t>Prohibited Goods</a:t>
            </a:r>
            <a:endParaRPr/>
          </a:p>
          <a:p>
            <a:pPr marL="0" marR="0" lvl="0" indent="0" algn="l" rtl="0">
              <a:lnSpc>
                <a:spcPct val="150000"/>
              </a:lnSpc>
              <a:spcBef>
                <a:spcPts val="600"/>
              </a:spcBef>
              <a:spcAft>
                <a:spcPts val="0"/>
              </a:spcAft>
              <a:buNone/>
            </a:pPr>
            <a:r>
              <a:rPr lang="en-US" sz="2500">
                <a:solidFill>
                  <a:srgbClr val="000000"/>
                </a:solidFill>
                <a:latin typeface="Century Gothic"/>
                <a:ea typeface="Century Gothic"/>
                <a:cs typeface="Century Gothic"/>
                <a:sym typeface="Century Gothic"/>
              </a:rPr>
              <a:t>They are goods for which either the import into or export out of Thailand are prohibited. </a:t>
            </a:r>
            <a:endParaRPr sz="2500">
              <a:solidFill>
                <a:schemeClr val="lt1"/>
              </a:solidFill>
              <a:latin typeface="Century Gothic"/>
              <a:ea typeface="Century Gothic"/>
              <a:cs typeface="Century Gothic"/>
              <a:sym typeface="Century Gothic"/>
            </a:endParaRPr>
          </a:p>
          <a:p>
            <a:pPr marL="342900" marR="0" lvl="0" indent="-342900" algn="l" rtl="0">
              <a:lnSpc>
                <a:spcPct val="150000"/>
              </a:lnSpc>
              <a:spcBef>
                <a:spcPts val="600"/>
              </a:spcBef>
              <a:spcAft>
                <a:spcPts val="0"/>
              </a:spcAft>
              <a:buClr>
                <a:srgbClr val="000000"/>
              </a:buClr>
              <a:buSzPts val="2500"/>
              <a:buFont typeface="Calibri"/>
              <a:buAutoNum type="alphaLcParenR"/>
            </a:pPr>
            <a:r>
              <a:rPr lang="en-US" sz="2500">
                <a:solidFill>
                  <a:srgbClr val="000000"/>
                </a:solidFill>
                <a:latin typeface="Century Gothic"/>
                <a:ea typeface="Century Gothic"/>
                <a:cs typeface="Century Gothic"/>
                <a:sym typeface="Century Gothic"/>
              </a:rPr>
              <a:t>Narcotics</a:t>
            </a:r>
            <a:endParaRPr sz="2500">
              <a:solidFill>
                <a:schemeClr val="lt1"/>
              </a:solidFill>
              <a:latin typeface="Century Gothic"/>
              <a:ea typeface="Century Gothic"/>
              <a:cs typeface="Century Gothic"/>
              <a:sym typeface="Century Gothic"/>
            </a:endParaRPr>
          </a:p>
          <a:p>
            <a:pPr marL="342900" marR="0" lvl="0" indent="-342900" algn="l" rtl="0">
              <a:lnSpc>
                <a:spcPct val="150000"/>
              </a:lnSpc>
              <a:spcBef>
                <a:spcPts val="600"/>
              </a:spcBef>
              <a:spcAft>
                <a:spcPts val="0"/>
              </a:spcAft>
              <a:buClr>
                <a:srgbClr val="000000"/>
              </a:buClr>
              <a:buSzPts val="2500"/>
              <a:buFont typeface="Calibri"/>
              <a:buAutoNum type="alphaLcParenR"/>
            </a:pPr>
            <a:r>
              <a:rPr lang="en-US" sz="2500">
                <a:solidFill>
                  <a:srgbClr val="000000"/>
                </a:solidFill>
                <a:latin typeface="Century Gothic"/>
                <a:ea typeface="Century Gothic"/>
                <a:cs typeface="Century Gothic"/>
                <a:sym typeface="Century Gothic"/>
              </a:rPr>
              <a:t>Pornographic materials</a:t>
            </a:r>
            <a:endParaRPr sz="2500">
              <a:solidFill>
                <a:schemeClr val="lt1"/>
              </a:solidFill>
              <a:latin typeface="Century Gothic"/>
              <a:ea typeface="Century Gothic"/>
              <a:cs typeface="Century Gothic"/>
              <a:sym typeface="Century Gothic"/>
            </a:endParaRPr>
          </a:p>
          <a:p>
            <a:pPr marL="342900" marR="0" lvl="0" indent="-342900" algn="l" rtl="0">
              <a:lnSpc>
                <a:spcPct val="150000"/>
              </a:lnSpc>
              <a:spcBef>
                <a:spcPts val="600"/>
              </a:spcBef>
              <a:spcAft>
                <a:spcPts val="0"/>
              </a:spcAft>
              <a:buClr>
                <a:srgbClr val="000000"/>
              </a:buClr>
              <a:buSzPts val="2500"/>
              <a:buFont typeface="Calibri"/>
              <a:buAutoNum type="alphaLcParenR"/>
            </a:pPr>
            <a:r>
              <a:rPr lang="en-US" sz="2500">
                <a:solidFill>
                  <a:srgbClr val="000000"/>
                </a:solidFill>
                <a:latin typeface="Century Gothic"/>
                <a:ea typeface="Century Gothic"/>
                <a:cs typeface="Century Gothic"/>
                <a:sym typeface="Century Gothic"/>
              </a:rPr>
              <a:t>Counterfeit trademark goods and IPR infringing goods</a:t>
            </a:r>
            <a:endParaRPr sz="2500">
              <a:solidFill>
                <a:schemeClr val="lt1"/>
              </a:solidFill>
              <a:latin typeface="Century Gothic"/>
              <a:ea typeface="Century Gothic"/>
              <a:cs typeface="Century Gothic"/>
              <a:sym typeface="Century Gothic"/>
            </a:endParaRPr>
          </a:p>
          <a:p>
            <a:pPr marL="342900" marR="0" lvl="0" indent="-342900" algn="l" rtl="0">
              <a:lnSpc>
                <a:spcPct val="150000"/>
              </a:lnSpc>
              <a:spcBef>
                <a:spcPts val="600"/>
              </a:spcBef>
              <a:spcAft>
                <a:spcPts val="0"/>
              </a:spcAft>
              <a:buClr>
                <a:srgbClr val="000000"/>
              </a:buClr>
              <a:buSzPts val="2500"/>
              <a:buFont typeface="Calibri"/>
              <a:buAutoNum type="alphaLcParenR"/>
            </a:pPr>
            <a:r>
              <a:rPr lang="en-US" sz="2500">
                <a:solidFill>
                  <a:srgbClr val="000000"/>
                </a:solidFill>
                <a:latin typeface="Century Gothic"/>
                <a:ea typeface="Century Gothic"/>
                <a:cs typeface="Century Gothic"/>
                <a:sym typeface="Century Gothic"/>
              </a:rPr>
              <a:t>Fake note or coins</a:t>
            </a:r>
            <a:endParaRPr sz="2500">
              <a:solidFill>
                <a:schemeClr val="lt1"/>
              </a:solidFill>
              <a:latin typeface="Century Gothic"/>
              <a:ea typeface="Century Gothic"/>
              <a:cs typeface="Century Gothic"/>
              <a:sym typeface="Century Gothic"/>
            </a:endParaRPr>
          </a:p>
          <a:p>
            <a:pPr marL="342900" marR="0" lvl="0" indent="-342900" algn="l" rtl="0">
              <a:lnSpc>
                <a:spcPct val="150000"/>
              </a:lnSpc>
              <a:spcBef>
                <a:spcPts val="600"/>
              </a:spcBef>
              <a:spcAft>
                <a:spcPts val="0"/>
              </a:spcAft>
              <a:buClr>
                <a:srgbClr val="000000"/>
              </a:buClr>
              <a:buSzPts val="2500"/>
              <a:buFont typeface="Calibri"/>
              <a:buAutoNum type="alphaLcParenR"/>
            </a:pPr>
            <a:r>
              <a:rPr lang="en-US" sz="2500">
                <a:solidFill>
                  <a:srgbClr val="000000"/>
                </a:solidFill>
                <a:latin typeface="Century Gothic"/>
                <a:ea typeface="Century Gothic"/>
                <a:cs typeface="Century Gothic"/>
                <a:sym typeface="Century Gothic"/>
              </a:rPr>
              <a:t>Reserved animal of CITES-listed wildlife </a:t>
            </a:r>
            <a:endParaRPr sz="2500">
              <a:solidFill>
                <a:schemeClr val="lt1"/>
              </a:solidFill>
              <a:latin typeface="Century Gothic"/>
              <a:ea typeface="Century Gothic"/>
              <a:cs typeface="Century Gothic"/>
              <a:sym typeface="Century Gothic"/>
            </a:endParaRPr>
          </a:p>
          <a:p>
            <a:pPr marL="0" marR="0" lvl="0" indent="0" algn="l" rtl="0">
              <a:spcBef>
                <a:spcPts val="600"/>
              </a:spcBef>
              <a:spcAft>
                <a:spcPts val="0"/>
              </a:spcAft>
              <a:buNone/>
            </a:pPr>
            <a:endParaRPr sz="3200">
              <a:solidFill>
                <a:schemeClr val="lt1"/>
              </a:solidFill>
              <a:latin typeface="Century Gothic"/>
              <a:ea typeface="Century Gothic"/>
              <a:cs typeface="Century Gothic"/>
              <a:sym typeface="Century Gothic"/>
            </a:endParaRPr>
          </a:p>
        </p:txBody>
      </p:sp>
      <p:pic>
        <p:nvPicPr>
          <p:cNvPr id="231" name="Google Shape;231;p30"/>
          <p:cNvPicPr preferRelativeResize="0"/>
          <p:nvPr/>
        </p:nvPicPr>
        <p:blipFill rotWithShape="1">
          <a:blip r:embed="rId3">
            <a:alphaModFix/>
          </a:blip>
          <a:srcRect l="84422" t="16231" r="2935" b="22551"/>
          <a:stretch/>
        </p:blipFill>
        <p:spPr>
          <a:xfrm>
            <a:off x="4424404" y="-15903"/>
            <a:ext cx="2000250" cy="6858000"/>
          </a:xfrm>
          <a:prstGeom prst="rect">
            <a:avLst/>
          </a:prstGeom>
          <a:noFill/>
          <a:ln>
            <a:noFill/>
          </a:ln>
        </p:spPr>
      </p:pic>
      <p:pic>
        <p:nvPicPr>
          <p:cNvPr id="232" name="Google Shape;232;p30"/>
          <p:cNvPicPr preferRelativeResize="0"/>
          <p:nvPr/>
        </p:nvPicPr>
        <p:blipFill rotWithShape="1">
          <a:blip r:embed="rId4">
            <a:alphaModFix/>
          </a:blip>
          <a:srcRect l="14938" r="15917"/>
          <a:stretch/>
        </p:blipFill>
        <p:spPr>
          <a:xfrm>
            <a:off x="0" y="1550503"/>
            <a:ext cx="4424404" cy="4265875"/>
          </a:xfrm>
          <a:prstGeom prst="rect">
            <a:avLst/>
          </a:prstGeom>
          <a:noFill/>
          <a:ln>
            <a:noFill/>
          </a:ln>
        </p:spPr>
      </p:pic>
      <p:sp>
        <p:nvSpPr>
          <p:cNvPr id="233" name="Google Shape;233;p30"/>
          <p:cNvSpPr txBox="1"/>
          <p:nvPr/>
        </p:nvSpPr>
        <p:spPr>
          <a:xfrm>
            <a:off x="0" y="5959905"/>
            <a:ext cx="250863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https://www.abf.gov.au/</a:t>
            </a:r>
            <a:endParaRPr/>
          </a:p>
        </p:txBody>
      </p:sp>
      <p:sp>
        <p:nvSpPr>
          <p:cNvPr id="234" name="Google Shape;234;p30"/>
          <p:cNvSpPr txBox="1"/>
          <p:nvPr/>
        </p:nvSpPr>
        <p:spPr>
          <a:xfrm>
            <a:off x="8848808" y="2606241"/>
            <a:ext cx="2004722" cy="369332"/>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Drug, illegal drugs</a:t>
            </a:r>
            <a:endParaRPr/>
          </a:p>
        </p:txBody>
      </p:sp>
      <p:sp>
        <p:nvSpPr>
          <p:cNvPr id="235" name="Google Shape;235;p30"/>
          <p:cNvSpPr txBox="1"/>
          <p:nvPr/>
        </p:nvSpPr>
        <p:spPr>
          <a:xfrm>
            <a:off x="10440063" y="3228431"/>
            <a:ext cx="1677725" cy="369332"/>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Sexual matters</a:t>
            </a:r>
            <a:endParaRPr/>
          </a:p>
        </p:txBody>
      </p:sp>
      <p:sp>
        <p:nvSpPr>
          <p:cNvPr id="236" name="Google Shape;236;p30"/>
          <p:cNvSpPr txBox="1"/>
          <p:nvPr/>
        </p:nvSpPr>
        <p:spPr>
          <a:xfrm>
            <a:off x="8173444" y="6209968"/>
            <a:ext cx="2266619" cy="369332"/>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Protect to keep safe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1"/>
          <p:cNvSpPr/>
          <p:nvPr/>
        </p:nvSpPr>
        <p:spPr>
          <a:xfrm>
            <a:off x="0" y="-15903"/>
            <a:ext cx="6424654" cy="731520"/>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Century Gothic"/>
                <a:ea typeface="Century Gothic"/>
                <a:cs typeface="Century Gothic"/>
                <a:sym typeface="Century Gothic"/>
              </a:rPr>
              <a:t>Customs </a:t>
            </a:r>
            <a:endParaRPr/>
          </a:p>
        </p:txBody>
      </p:sp>
      <p:sp>
        <p:nvSpPr>
          <p:cNvPr id="242" name="Google Shape;242;p31"/>
          <p:cNvSpPr/>
          <p:nvPr/>
        </p:nvSpPr>
        <p:spPr>
          <a:xfrm>
            <a:off x="6424654" y="0"/>
            <a:ext cx="5767346" cy="6858000"/>
          </a:xfrm>
          <a:prstGeom prst="rect">
            <a:avLst/>
          </a:prstGeom>
          <a:solidFill>
            <a:srgbClr val="FFF2CC"/>
          </a:solidFill>
          <a:ln>
            <a:noFill/>
          </a:ln>
        </p:spPr>
        <p:txBody>
          <a:bodyPr spcFirstLastPara="1" wrap="square" lIns="91425" tIns="45700" rIns="91425" bIns="45700" anchor="ctr" anchorCtr="0">
            <a:noAutofit/>
          </a:bodyPr>
          <a:lstStyle/>
          <a:p>
            <a:pPr marL="342900" marR="0" lvl="0" indent="-342900" algn="l" rtl="0">
              <a:lnSpc>
                <a:spcPct val="150000"/>
              </a:lnSpc>
              <a:spcBef>
                <a:spcPts val="0"/>
              </a:spcBef>
              <a:spcAft>
                <a:spcPts val="0"/>
              </a:spcAft>
              <a:buClr>
                <a:srgbClr val="FF0000"/>
              </a:buClr>
              <a:buSzPts val="3200"/>
              <a:buFont typeface="Noto Sans Symbols"/>
              <a:buChar char="⮚"/>
            </a:pPr>
            <a:r>
              <a:rPr lang="en-US" sz="3200" b="1">
                <a:solidFill>
                  <a:srgbClr val="FF0000"/>
                </a:solidFill>
                <a:latin typeface="Century Gothic"/>
                <a:ea typeface="Century Gothic"/>
                <a:cs typeface="Century Gothic"/>
                <a:sym typeface="Century Gothic"/>
              </a:rPr>
              <a:t>Restricted Goods</a:t>
            </a:r>
            <a:endParaRPr/>
          </a:p>
          <a:p>
            <a:pPr marL="0" marR="0" lvl="0" indent="0" algn="l" rtl="0">
              <a:spcBef>
                <a:spcPts val="600"/>
              </a:spcBef>
              <a:spcAft>
                <a:spcPts val="0"/>
              </a:spcAft>
              <a:buNone/>
            </a:pPr>
            <a:r>
              <a:rPr lang="en-US" sz="3200">
                <a:solidFill>
                  <a:srgbClr val="000000"/>
                </a:solidFill>
                <a:latin typeface="Century Gothic"/>
                <a:ea typeface="Century Gothic"/>
                <a:cs typeface="Century Gothic"/>
                <a:sym typeface="Century Gothic"/>
              </a:rPr>
              <a:t>They are goods of which the imports and exports are restricted by law and therefore require a permit from related government agencies. The permit must be presented during Customs formalities. </a:t>
            </a:r>
            <a:endParaRPr sz="3200">
              <a:solidFill>
                <a:schemeClr val="lt1"/>
              </a:solidFill>
              <a:latin typeface="Century Gothic"/>
              <a:ea typeface="Century Gothic"/>
              <a:cs typeface="Century Gothic"/>
              <a:sym typeface="Century Gothic"/>
            </a:endParaRPr>
          </a:p>
        </p:txBody>
      </p:sp>
      <p:pic>
        <p:nvPicPr>
          <p:cNvPr id="243" name="Google Shape;243;p31"/>
          <p:cNvPicPr preferRelativeResize="0"/>
          <p:nvPr/>
        </p:nvPicPr>
        <p:blipFill rotWithShape="1">
          <a:blip r:embed="rId3">
            <a:alphaModFix/>
          </a:blip>
          <a:srcRect/>
          <a:stretch/>
        </p:blipFill>
        <p:spPr>
          <a:xfrm>
            <a:off x="179235" y="715617"/>
            <a:ext cx="6142383" cy="6142383"/>
          </a:xfrm>
          <a:prstGeom prst="rect">
            <a:avLst/>
          </a:prstGeom>
          <a:noFill/>
          <a:ln>
            <a:noFill/>
          </a:ln>
        </p:spPr>
      </p:pic>
      <p:sp>
        <p:nvSpPr>
          <p:cNvPr id="244" name="Google Shape;244;p31"/>
          <p:cNvSpPr txBox="1"/>
          <p:nvPr/>
        </p:nvSpPr>
        <p:spPr>
          <a:xfrm>
            <a:off x="7402665" y="779227"/>
            <a:ext cx="1677725" cy="369332"/>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limit</a:t>
            </a:r>
            <a:endParaRPr/>
          </a:p>
        </p:txBody>
      </p:sp>
      <p:sp>
        <p:nvSpPr>
          <p:cNvPr id="245" name="Google Shape;245;p31"/>
          <p:cNvSpPr txBox="1"/>
          <p:nvPr/>
        </p:nvSpPr>
        <p:spPr>
          <a:xfrm>
            <a:off x="6997148" y="5894107"/>
            <a:ext cx="3554233" cy="369332"/>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Give authorization to do something</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2"/>
          <p:cNvSpPr/>
          <p:nvPr/>
        </p:nvSpPr>
        <p:spPr>
          <a:xfrm>
            <a:off x="0" y="-15903"/>
            <a:ext cx="12192000" cy="731520"/>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Century Gothic"/>
                <a:ea typeface="Century Gothic"/>
                <a:cs typeface="Century Gothic"/>
                <a:sym typeface="Century Gothic"/>
              </a:rPr>
              <a:t>Customs – </a:t>
            </a:r>
            <a:r>
              <a:rPr lang="en-US" sz="3200">
                <a:solidFill>
                  <a:srgbClr val="FF0000"/>
                </a:solidFill>
                <a:latin typeface="Century Gothic"/>
                <a:ea typeface="Century Gothic"/>
                <a:cs typeface="Century Gothic"/>
                <a:sym typeface="Century Gothic"/>
              </a:rPr>
              <a:t>Restricted Goods </a:t>
            </a:r>
            <a:endParaRPr/>
          </a:p>
        </p:txBody>
      </p:sp>
      <p:pic>
        <p:nvPicPr>
          <p:cNvPr id="251" name="Google Shape;251;p32"/>
          <p:cNvPicPr preferRelativeResize="0"/>
          <p:nvPr/>
        </p:nvPicPr>
        <p:blipFill rotWithShape="1">
          <a:blip r:embed="rId3">
            <a:alphaModFix/>
          </a:blip>
          <a:srcRect t="18758"/>
          <a:stretch/>
        </p:blipFill>
        <p:spPr>
          <a:xfrm>
            <a:off x="0" y="1192694"/>
            <a:ext cx="12192000" cy="520015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graphicFrame>
        <p:nvGraphicFramePr>
          <p:cNvPr id="91" name="Google Shape;91;p14"/>
          <p:cNvGraphicFramePr/>
          <p:nvPr/>
        </p:nvGraphicFramePr>
        <p:xfrm>
          <a:off x="0" y="753386"/>
          <a:ext cx="12192000" cy="5351270"/>
        </p:xfrm>
        <a:graphic>
          <a:graphicData uri="http://schemas.openxmlformats.org/drawingml/2006/table">
            <a:tbl>
              <a:tblPr firstRow="1" bandRow="1">
                <a:noFill/>
                <a:tableStyleId>{B4C8CC68-FE3A-4D06-B605-F1856E18DBEE}</a:tableStyleId>
              </a:tblPr>
              <a:tblGrid>
                <a:gridCol w="2289975"/>
                <a:gridCol w="9902025"/>
              </a:tblGrid>
              <a:tr h="796450">
                <a:tc>
                  <a:txBody>
                    <a:bodyPr/>
                    <a:lstStyle/>
                    <a:p>
                      <a:pPr marL="0" marR="0" lvl="0" indent="0" algn="l" rtl="0">
                        <a:spcBef>
                          <a:spcPts val="0"/>
                        </a:spcBef>
                        <a:spcAft>
                          <a:spcPts val="0"/>
                        </a:spcAft>
                        <a:buNone/>
                      </a:pPr>
                      <a:endParaRPr sz="3000">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US" sz="3000">
                          <a:solidFill>
                            <a:srgbClr val="FFC000"/>
                          </a:solidFill>
                          <a:latin typeface="Century Gothic"/>
                          <a:ea typeface="Century Gothic"/>
                          <a:cs typeface="Century Gothic"/>
                          <a:sym typeface="Century Gothic"/>
                        </a:rPr>
                        <a:t>Scenario 1</a:t>
                      </a:r>
                      <a:endParaRPr/>
                    </a:p>
                  </a:txBody>
                  <a:tcPr marL="91450" marR="91450" marT="45725" marB="45725"/>
                </a:tc>
              </a:tr>
              <a:tr h="515500">
                <a:tc>
                  <a:txBody>
                    <a:bodyPr/>
                    <a:lstStyle/>
                    <a:p>
                      <a:pPr marL="0" marR="0" lvl="0" indent="0" algn="l" rtl="0">
                        <a:spcBef>
                          <a:spcPts val="0"/>
                        </a:spcBef>
                        <a:spcAft>
                          <a:spcPts val="0"/>
                        </a:spcAft>
                        <a:buNone/>
                      </a:pPr>
                      <a:endParaRPr sz="2800">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Welcome to Thailand. Where do you live?</a:t>
                      </a:r>
                      <a:endParaRPr/>
                    </a:p>
                  </a:txBody>
                  <a:tcPr marL="91450" marR="91450" marT="45725" marB="45725"/>
                </a:tc>
              </a:tr>
              <a:tr h="538050">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John</a:t>
                      </a:r>
                      <a:endParaRPr/>
                    </a:p>
                  </a:txBody>
                  <a:tcPr marL="91450" marR="91450" marT="45725" marB="45725"/>
                </a:tc>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Germany.</a:t>
                      </a:r>
                      <a:endParaRPr/>
                    </a:p>
                  </a:txBody>
                  <a:tcPr marL="91450" marR="91450" marT="45725" marB="45725"/>
                </a:tc>
              </a:tr>
              <a:tr h="580450">
                <a:tc>
                  <a:txBody>
                    <a:bodyPr/>
                    <a:lstStyle/>
                    <a:p>
                      <a:pPr marL="0" marR="0" lvl="0" indent="0" algn="l" rtl="0">
                        <a:spcBef>
                          <a:spcPts val="0"/>
                        </a:spcBef>
                        <a:spcAft>
                          <a:spcPts val="0"/>
                        </a:spcAft>
                        <a:buNone/>
                      </a:pPr>
                      <a:endParaRPr sz="2800">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What is the purpose of your visit to Thailand? </a:t>
                      </a:r>
                      <a:endParaRPr/>
                    </a:p>
                  </a:txBody>
                  <a:tcPr marL="91450" marR="91450" marT="45725" marB="45725"/>
                </a:tc>
              </a:tr>
              <a:tr h="612250">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John</a:t>
                      </a:r>
                      <a:endParaRPr/>
                    </a:p>
                  </a:txBody>
                  <a:tcPr marL="91450" marR="91450" marT="45725" marB="45725"/>
                </a:tc>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I’m going to visit my sister. She lives in Nakhon Pathom.</a:t>
                      </a:r>
                      <a:endParaRPr/>
                    </a:p>
                  </a:txBody>
                  <a:tcPr marL="91450" marR="91450" marT="45725" marB="45725"/>
                </a:tc>
              </a:tr>
              <a:tr h="564550">
                <a:tc>
                  <a:txBody>
                    <a:bodyPr/>
                    <a:lstStyle/>
                    <a:p>
                      <a:pPr marL="0" marR="0" lvl="0" indent="0" algn="l" rtl="0">
                        <a:spcBef>
                          <a:spcPts val="0"/>
                        </a:spcBef>
                        <a:spcAft>
                          <a:spcPts val="0"/>
                        </a:spcAft>
                        <a:buNone/>
                      </a:pPr>
                      <a:endParaRPr sz="2800">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How long do you plane to stay in Thailand?</a:t>
                      </a:r>
                      <a:endParaRPr/>
                    </a:p>
                  </a:txBody>
                  <a:tcPr marL="91450" marR="91450" marT="45725" marB="45725"/>
                </a:tc>
              </a:tr>
              <a:tr h="580450">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John</a:t>
                      </a:r>
                      <a:endParaRPr/>
                    </a:p>
                  </a:txBody>
                  <a:tcPr marL="91450" marR="91450" marT="45725" marB="45725"/>
                </a:tc>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Two weeks.</a:t>
                      </a:r>
                      <a:endParaRPr/>
                    </a:p>
                  </a:txBody>
                  <a:tcPr marL="91450" marR="91450" marT="45725" marB="45725"/>
                </a:tc>
              </a:tr>
              <a:tr h="580450">
                <a:tc>
                  <a:txBody>
                    <a:bodyPr/>
                    <a:lstStyle/>
                    <a:p>
                      <a:pPr marL="0" marR="0" lvl="0" indent="0" algn="l" rtl="0">
                        <a:spcBef>
                          <a:spcPts val="0"/>
                        </a:spcBef>
                        <a:spcAft>
                          <a:spcPts val="0"/>
                        </a:spcAft>
                        <a:buNone/>
                      </a:pPr>
                      <a:endParaRPr sz="2800">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What is your job in Germany?</a:t>
                      </a:r>
                      <a:endParaRPr/>
                    </a:p>
                  </a:txBody>
                  <a:tcPr marL="91450" marR="91450" marT="45725" marB="45725"/>
                </a:tc>
              </a:tr>
              <a:tr h="580450">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John</a:t>
                      </a:r>
                      <a:endParaRPr/>
                    </a:p>
                  </a:txBody>
                  <a:tcPr marL="91450" marR="91450" marT="45725" marB="45725"/>
                </a:tc>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I’m a university lecturer.</a:t>
                      </a:r>
                      <a:endParaRPr/>
                    </a:p>
                  </a:txBody>
                  <a:tcPr marL="91450" marR="91450" marT="45725" marB="45725"/>
                </a:tc>
              </a:tr>
            </a:tbl>
          </a:graphicData>
        </a:graphic>
      </p:graphicFrame>
      <p:sp>
        <p:nvSpPr>
          <p:cNvPr id="92" name="Google Shape;92;p14"/>
          <p:cNvSpPr txBox="1"/>
          <p:nvPr/>
        </p:nvSpPr>
        <p:spPr>
          <a:xfrm>
            <a:off x="1280158" y="159026"/>
            <a:ext cx="2274073" cy="523220"/>
          </a:xfrm>
          <a:prstGeom prst="rect">
            <a:avLst/>
          </a:prstGeom>
          <a:solidFill>
            <a:schemeClr val="accent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a:solidFill>
                  <a:schemeClr val="dk1"/>
                </a:solidFill>
                <a:latin typeface="Century Gothic"/>
                <a:ea typeface="Century Gothic"/>
                <a:cs typeface="Century Gothic"/>
                <a:sym typeface="Century Gothic"/>
              </a:rPr>
              <a:t>Immigration</a:t>
            </a:r>
            <a:endParaRPr/>
          </a:p>
        </p:txBody>
      </p:sp>
      <p:sp>
        <p:nvSpPr>
          <p:cNvPr id="93" name="Google Shape;93;p14"/>
          <p:cNvSpPr txBox="1"/>
          <p:nvPr/>
        </p:nvSpPr>
        <p:spPr>
          <a:xfrm>
            <a:off x="4541520" y="166977"/>
            <a:ext cx="2274073" cy="523220"/>
          </a:xfrm>
          <a:prstGeom prst="rect">
            <a:avLst/>
          </a:prstGeom>
          <a:solidFill>
            <a:srgbClr val="FFD966"/>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a:solidFill>
                  <a:schemeClr val="dk1"/>
                </a:solidFill>
                <a:latin typeface="Century Gothic"/>
                <a:ea typeface="Century Gothic"/>
                <a:cs typeface="Century Gothic"/>
                <a:sym typeface="Century Gothic"/>
              </a:rPr>
              <a:t>Customs</a:t>
            </a:r>
            <a:endParaRPr/>
          </a:p>
        </p:txBody>
      </p:sp>
      <p:sp>
        <p:nvSpPr>
          <p:cNvPr id="94" name="Google Shape;94;p14"/>
          <p:cNvSpPr txBox="1"/>
          <p:nvPr/>
        </p:nvSpPr>
        <p:spPr>
          <a:xfrm>
            <a:off x="7500732" y="166977"/>
            <a:ext cx="2274073" cy="523220"/>
          </a:xfrm>
          <a:prstGeom prst="rect">
            <a:avLst/>
          </a:prstGeom>
          <a:solidFill>
            <a:srgbClr val="C4E0B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a:solidFill>
                  <a:schemeClr val="dk1"/>
                </a:solidFill>
                <a:latin typeface="Century Gothic"/>
                <a:ea typeface="Century Gothic"/>
                <a:cs typeface="Century Gothic"/>
                <a:sym typeface="Century Gothic"/>
              </a:rPr>
              <a:t>Quarantine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3"/>
          <p:cNvSpPr/>
          <p:nvPr/>
        </p:nvSpPr>
        <p:spPr>
          <a:xfrm>
            <a:off x="0" y="0"/>
            <a:ext cx="7243638" cy="731520"/>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Century Gothic"/>
                <a:ea typeface="Century Gothic"/>
                <a:cs typeface="Century Gothic"/>
                <a:sym typeface="Century Gothic"/>
              </a:rPr>
              <a:t>Customs </a:t>
            </a:r>
            <a:endParaRPr/>
          </a:p>
        </p:txBody>
      </p:sp>
      <p:sp>
        <p:nvSpPr>
          <p:cNvPr id="257" name="Google Shape;257;p33"/>
          <p:cNvSpPr/>
          <p:nvPr/>
        </p:nvSpPr>
        <p:spPr>
          <a:xfrm>
            <a:off x="7243638" y="0"/>
            <a:ext cx="4948361" cy="6858000"/>
          </a:xfrm>
          <a:prstGeom prst="rect">
            <a:avLst/>
          </a:prstGeom>
          <a:solidFill>
            <a:srgbClr val="FFF2CC"/>
          </a:solidFill>
          <a:ln>
            <a:noFill/>
          </a:ln>
        </p:spPr>
        <p:txBody>
          <a:bodyPr spcFirstLastPara="1" wrap="square" lIns="91425" tIns="45700" rIns="91425" bIns="45700" anchor="ctr" anchorCtr="0">
            <a:noAutofit/>
          </a:bodyPr>
          <a:lstStyle/>
          <a:p>
            <a:pPr marL="342900" marR="0" lvl="0" indent="-342900" algn="l" rtl="0">
              <a:lnSpc>
                <a:spcPct val="150000"/>
              </a:lnSpc>
              <a:spcBef>
                <a:spcPts val="0"/>
              </a:spcBef>
              <a:spcAft>
                <a:spcPts val="0"/>
              </a:spcAft>
              <a:buClr>
                <a:srgbClr val="FF0000"/>
              </a:buClr>
              <a:buSzPts val="3200"/>
              <a:buFont typeface="Noto Sans Symbols"/>
              <a:buChar char="⮚"/>
            </a:pPr>
            <a:r>
              <a:rPr lang="en-US" sz="3200" b="1">
                <a:solidFill>
                  <a:srgbClr val="FF0000"/>
                </a:solidFill>
                <a:latin typeface="Century Gothic"/>
                <a:ea typeface="Century Gothic"/>
                <a:cs typeface="Century Gothic"/>
                <a:sym typeface="Century Gothic"/>
              </a:rPr>
              <a:t> VAT Refund</a:t>
            </a:r>
            <a:endParaRPr/>
          </a:p>
          <a:p>
            <a:pPr marL="0" marR="0" lvl="0" indent="0" algn="l" rtl="0">
              <a:lnSpc>
                <a:spcPct val="150000"/>
              </a:lnSpc>
              <a:spcBef>
                <a:spcPts val="600"/>
              </a:spcBef>
              <a:spcAft>
                <a:spcPts val="0"/>
              </a:spcAft>
              <a:buNone/>
            </a:pPr>
            <a:r>
              <a:rPr lang="en-US" sz="2400">
                <a:solidFill>
                  <a:srgbClr val="000000"/>
                </a:solidFill>
                <a:latin typeface="Century Gothic"/>
                <a:ea typeface="Century Gothic"/>
                <a:cs typeface="Century Gothic"/>
                <a:sym typeface="Century Gothic"/>
              </a:rPr>
              <a:t>Outbound passengers can apply for VAT refund and completed form for VAT refund application for tourist. This form should be presented with the purchased goods and receipts to Customs officers at the Customs Office at the departure hall and claim the VAT refund. </a:t>
            </a:r>
            <a:endParaRPr sz="2400">
              <a:solidFill>
                <a:schemeClr val="lt1"/>
              </a:solidFill>
              <a:latin typeface="Century Gothic"/>
              <a:ea typeface="Century Gothic"/>
              <a:cs typeface="Century Gothic"/>
              <a:sym typeface="Century Gothic"/>
            </a:endParaRPr>
          </a:p>
          <a:p>
            <a:pPr marL="342900" marR="0" lvl="0" indent="-139700" algn="l" rtl="0">
              <a:lnSpc>
                <a:spcPct val="150000"/>
              </a:lnSpc>
              <a:spcBef>
                <a:spcPts val="600"/>
              </a:spcBef>
              <a:spcAft>
                <a:spcPts val="0"/>
              </a:spcAft>
              <a:buClr>
                <a:schemeClr val="dk1"/>
              </a:buClr>
              <a:buSzPts val="3200"/>
              <a:buFont typeface="Noto Sans Symbols"/>
              <a:buNone/>
            </a:pPr>
            <a:endParaRPr sz="3200" b="1">
              <a:solidFill>
                <a:srgbClr val="FF0000"/>
              </a:solidFill>
              <a:latin typeface="Century Gothic"/>
              <a:ea typeface="Century Gothic"/>
              <a:cs typeface="Century Gothic"/>
              <a:sym typeface="Century Gothic"/>
            </a:endParaRPr>
          </a:p>
        </p:txBody>
      </p:sp>
      <p:pic>
        <p:nvPicPr>
          <p:cNvPr id="258" name="Google Shape;258;p33"/>
          <p:cNvPicPr preferRelativeResize="0"/>
          <p:nvPr/>
        </p:nvPicPr>
        <p:blipFill rotWithShape="1">
          <a:blip r:embed="rId3">
            <a:alphaModFix/>
          </a:blip>
          <a:srcRect/>
          <a:stretch/>
        </p:blipFill>
        <p:spPr>
          <a:xfrm>
            <a:off x="0" y="1380214"/>
            <a:ext cx="7243638" cy="4829092"/>
          </a:xfrm>
          <a:prstGeom prst="rect">
            <a:avLst/>
          </a:prstGeom>
          <a:noFill/>
          <a:ln>
            <a:noFill/>
          </a:ln>
        </p:spPr>
      </p:pic>
      <p:sp>
        <p:nvSpPr>
          <p:cNvPr id="259" name="Google Shape;259;p33"/>
          <p:cNvSpPr txBox="1"/>
          <p:nvPr/>
        </p:nvSpPr>
        <p:spPr>
          <a:xfrm>
            <a:off x="0" y="6255890"/>
            <a:ext cx="316064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https://www.wheremilan.com/</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4"/>
          <p:cNvSpPr/>
          <p:nvPr/>
        </p:nvSpPr>
        <p:spPr>
          <a:xfrm>
            <a:off x="0" y="0"/>
            <a:ext cx="6726802" cy="731520"/>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Century Gothic"/>
                <a:ea typeface="Century Gothic"/>
                <a:cs typeface="Century Gothic"/>
                <a:sym typeface="Century Gothic"/>
              </a:rPr>
              <a:t>Customs </a:t>
            </a:r>
            <a:endParaRPr/>
          </a:p>
        </p:txBody>
      </p:sp>
      <p:sp>
        <p:nvSpPr>
          <p:cNvPr id="265" name="Google Shape;265;p34"/>
          <p:cNvSpPr/>
          <p:nvPr/>
        </p:nvSpPr>
        <p:spPr>
          <a:xfrm>
            <a:off x="6726802" y="0"/>
            <a:ext cx="5465197" cy="6858000"/>
          </a:xfrm>
          <a:prstGeom prst="rect">
            <a:avLst/>
          </a:prstGeom>
          <a:solidFill>
            <a:srgbClr val="FFF2CC"/>
          </a:solidFill>
          <a:ln>
            <a:noFill/>
          </a:ln>
        </p:spPr>
        <p:txBody>
          <a:bodyPr spcFirstLastPara="1" wrap="square" lIns="91425" tIns="45700" rIns="91425" bIns="45700" anchor="ctr" anchorCtr="0">
            <a:noAutofit/>
          </a:bodyPr>
          <a:lstStyle/>
          <a:p>
            <a:pPr marL="342900" marR="0" lvl="0" indent="-342900" algn="l" rtl="0">
              <a:lnSpc>
                <a:spcPct val="150000"/>
              </a:lnSpc>
              <a:spcBef>
                <a:spcPts val="0"/>
              </a:spcBef>
              <a:spcAft>
                <a:spcPts val="0"/>
              </a:spcAft>
              <a:buClr>
                <a:srgbClr val="FF0000"/>
              </a:buClr>
              <a:buSzPts val="3200"/>
              <a:buFont typeface="Noto Sans Symbols"/>
              <a:buChar char="⮚"/>
            </a:pPr>
            <a:r>
              <a:rPr lang="en-US" sz="3200" b="1">
                <a:solidFill>
                  <a:srgbClr val="FF0000"/>
                </a:solidFill>
                <a:latin typeface="Century Gothic"/>
                <a:ea typeface="Century Gothic"/>
                <a:cs typeface="Century Gothic"/>
                <a:sym typeface="Century Gothic"/>
              </a:rPr>
              <a:t> Limitation of gel, aerosol, liquid</a:t>
            </a:r>
            <a:endParaRPr sz="3200">
              <a:solidFill>
                <a:srgbClr val="FF0000"/>
              </a:solidFill>
              <a:latin typeface="Century Gothic"/>
              <a:ea typeface="Century Gothic"/>
              <a:cs typeface="Century Gothic"/>
              <a:sym typeface="Century Gothic"/>
            </a:endParaRPr>
          </a:p>
          <a:p>
            <a:pPr marL="457200" marR="0" lvl="0" indent="-457200" algn="l" rtl="0">
              <a:spcBef>
                <a:spcPts val="600"/>
              </a:spcBef>
              <a:spcAft>
                <a:spcPts val="0"/>
              </a:spcAft>
              <a:buClr>
                <a:srgbClr val="000000"/>
              </a:buClr>
              <a:buSzPts val="2800"/>
              <a:buFont typeface="Arial"/>
              <a:buChar char="•"/>
            </a:pPr>
            <a:r>
              <a:rPr lang="en-US" sz="2800">
                <a:solidFill>
                  <a:srgbClr val="000000"/>
                </a:solidFill>
                <a:latin typeface="Century Gothic"/>
                <a:ea typeface="Century Gothic"/>
                <a:cs typeface="Century Gothic"/>
                <a:sym typeface="Century Gothic"/>
              </a:rPr>
              <a:t>All liquids, gels, aerosol and the like must be carried in containers with a capacity not greater than 100 milliliters each. </a:t>
            </a:r>
            <a:endParaRPr/>
          </a:p>
          <a:p>
            <a:pPr marL="0" marR="0" lvl="0" indent="0" algn="l" rtl="0">
              <a:spcBef>
                <a:spcPts val="600"/>
              </a:spcBef>
              <a:spcAft>
                <a:spcPts val="0"/>
              </a:spcAft>
              <a:buNone/>
            </a:pPr>
            <a:endParaRPr sz="800">
              <a:solidFill>
                <a:srgbClr val="000000"/>
              </a:solidFill>
              <a:latin typeface="Century Gothic"/>
              <a:ea typeface="Century Gothic"/>
              <a:cs typeface="Century Gothic"/>
              <a:sym typeface="Century Gothic"/>
            </a:endParaRPr>
          </a:p>
          <a:p>
            <a:pPr marL="457200" marR="0" lvl="0" indent="-457200" algn="l" rtl="0">
              <a:spcBef>
                <a:spcPts val="600"/>
              </a:spcBef>
              <a:spcAft>
                <a:spcPts val="0"/>
              </a:spcAft>
              <a:buClr>
                <a:srgbClr val="000000"/>
              </a:buClr>
              <a:buSzPts val="2800"/>
              <a:buFont typeface="Arial"/>
              <a:buChar char="•"/>
            </a:pPr>
            <a:r>
              <a:rPr lang="en-US" sz="2800">
                <a:solidFill>
                  <a:srgbClr val="000000"/>
                </a:solidFill>
                <a:latin typeface="Century Gothic"/>
                <a:ea typeface="Century Gothic"/>
                <a:cs typeface="Century Gothic"/>
                <a:sym typeface="Century Gothic"/>
              </a:rPr>
              <a:t>Containers must be placed in a transparent re-sealable plastic bag with a maximum capacity not exceeding 1 liter.</a:t>
            </a:r>
            <a:endParaRPr sz="2800" b="1">
              <a:solidFill>
                <a:srgbClr val="FF0000"/>
              </a:solidFill>
              <a:latin typeface="Century Gothic"/>
              <a:ea typeface="Century Gothic"/>
              <a:cs typeface="Century Gothic"/>
              <a:sym typeface="Century Gothic"/>
            </a:endParaRPr>
          </a:p>
        </p:txBody>
      </p:sp>
      <p:pic>
        <p:nvPicPr>
          <p:cNvPr id="266" name="Google Shape;266;p34"/>
          <p:cNvPicPr preferRelativeResize="0"/>
          <p:nvPr/>
        </p:nvPicPr>
        <p:blipFill rotWithShape="1">
          <a:blip r:embed="rId3">
            <a:alphaModFix/>
          </a:blip>
          <a:srcRect/>
          <a:stretch/>
        </p:blipFill>
        <p:spPr>
          <a:xfrm>
            <a:off x="959168" y="749116"/>
            <a:ext cx="4932749" cy="609128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35"/>
          <p:cNvPicPr preferRelativeResize="0"/>
          <p:nvPr/>
        </p:nvPicPr>
        <p:blipFill rotWithShape="1">
          <a:blip r:embed="rId3">
            <a:alphaModFix/>
          </a:blip>
          <a:srcRect/>
          <a:stretch/>
        </p:blipFill>
        <p:spPr>
          <a:xfrm>
            <a:off x="-87464" y="0"/>
            <a:ext cx="6945465" cy="6858000"/>
          </a:xfrm>
          <a:prstGeom prst="rect">
            <a:avLst/>
          </a:prstGeom>
          <a:noFill/>
          <a:ln>
            <a:noFill/>
          </a:ln>
        </p:spPr>
      </p:pic>
      <p:sp>
        <p:nvSpPr>
          <p:cNvPr id="272" name="Google Shape;272;p35"/>
          <p:cNvSpPr/>
          <p:nvPr/>
        </p:nvSpPr>
        <p:spPr>
          <a:xfrm>
            <a:off x="6858001" y="0"/>
            <a:ext cx="5333999" cy="6858000"/>
          </a:xfrm>
          <a:prstGeom prst="rect">
            <a:avLst/>
          </a:prstGeom>
          <a:solidFill>
            <a:srgbClr val="FFF2CC"/>
          </a:solid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None/>
            </a:pPr>
            <a:r>
              <a:rPr lang="en-US" sz="3200" b="1">
                <a:solidFill>
                  <a:srgbClr val="FF0000"/>
                </a:solidFill>
                <a:latin typeface="Century Gothic"/>
                <a:ea typeface="Century Gothic"/>
                <a:cs typeface="Century Gothic"/>
                <a:sym typeface="Century Gothic"/>
              </a:rPr>
              <a:t> </a:t>
            </a:r>
            <a:endParaRPr/>
          </a:p>
          <a:p>
            <a:pPr marL="342900" marR="0" lvl="0" indent="-342900" algn="l" rtl="0">
              <a:lnSpc>
                <a:spcPct val="150000"/>
              </a:lnSpc>
              <a:spcBef>
                <a:spcPts val="600"/>
              </a:spcBef>
              <a:spcAft>
                <a:spcPts val="0"/>
              </a:spcAft>
              <a:buClr>
                <a:srgbClr val="FF0000"/>
              </a:buClr>
              <a:buSzPts val="3200"/>
              <a:buFont typeface="Noto Sans Symbols"/>
              <a:buChar char="⮚"/>
            </a:pPr>
            <a:r>
              <a:rPr lang="en-US" sz="3200" b="1">
                <a:solidFill>
                  <a:srgbClr val="FF0000"/>
                </a:solidFill>
                <a:latin typeface="Century Gothic"/>
                <a:ea typeface="Century Gothic"/>
                <a:cs typeface="Century Gothic"/>
                <a:sym typeface="Century Gothic"/>
              </a:rPr>
              <a:t>CAAT Batteries Requirement</a:t>
            </a:r>
            <a:endParaRPr sz="3200">
              <a:solidFill>
                <a:srgbClr val="FF0000"/>
              </a:solidFill>
              <a:latin typeface="Century Gothic"/>
              <a:ea typeface="Century Gothic"/>
              <a:cs typeface="Century Gothic"/>
              <a:sym typeface="Century Gothic"/>
            </a:endParaRPr>
          </a:p>
          <a:p>
            <a:pPr marL="0" marR="0" lvl="0" indent="0" algn="l" rtl="0">
              <a:lnSpc>
                <a:spcPct val="150000"/>
              </a:lnSpc>
              <a:spcBef>
                <a:spcPts val="600"/>
              </a:spcBef>
              <a:spcAft>
                <a:spcPts val="0"/>
              </a:spcAft>
              <a:buNone/>
            </a:pPr>
            <a:r>
              <a:rPr lang="en-US" sz="2400">
                <a:solidFill>
                  <a:srgbClr val="000000"/>
                </a:solidFill>
                <a:latin typeface="Century Gothic"/>
                <a:ea typeface="Century Gothic"/>
                <a:cs typeface="Century Gothic"/>
                <a:sym typeface="Century Gothic"/>
              </a:rPr>
              <a:t>According to the Civil Aviation Authority of Thailand (CAAT)’s Notification on Principle to Carry Lithium Batteries on Board Aircraft B.E. 2559 (2016). Passengers carry spare (uninstalled) lithium ion and lithium metal batteries which is considered as Dangerous Goods must follow these requirements.</a:t>
            </a:r>
            <a:endParaRPr sz="2400">
              <a:solidFill>
                <a:schemeClr val="lt1"/>
              </a:solidFill>
              <a:latin typeface="Century Gothic"/>
              <a:ea typeface="Century Gothic"/>
              <a:cs typeface="Century Gothic"/>
              <a:sym typeface="Century Gothic"/>
            </a:endParaRPr>
          </a:p>
          <a:p>
            <a:pPr marL="342900" marR="0" lvl="0" indent="-139700" algn="l" rtl="0">
              <a:lnSpc>
                <a:spcPct val="150000"/>
              </a:lnSpc>
              <a:spcBef>
                <a:spcPts val="600"/>
              </a:spcBef>
              <a:spcAft>
                <a:spcPts val="0"/>
              </a:spcAft>
              <a:buClr>
                <a:schemeClr val="dk1"/>
              </a:buClr>
              <a:buSzPts val="3200"/>
              <a:buFont typeface="Noto Sans Symbols"/>
              <a:buNone/>
            </a:pPr>
            <a:endParaRPr sz="3200">
              <a:solidFill>
                <a:srgbClr val="FF0000"/>
              </a:solidFill>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6"/>
          <p:cNvSpPr/>
          <p:nvPr/>
        </p:nvSpPr>
        <p:spPr>
          <a:xfrm>
            <a:off x="0" y="0"/>
            <a:ext cx="6535972" cy="731520"/>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Century Gothic"/>
                <a:ea typeface="Century Gothic"/>
                <a:cs typeface="Century Gothic"/>
                <a:sym typeface="Century Gothic"/>
              </a:rPr>
              <a:t>Dangerous Goods </a:t>
            </a:r>
            <a:endParaRPr/>
          </a:p>
        </p:txBody>
      </p:sp>
      <p:sp>
        <p:nvSpPr>
          <p:cNvPr id="278" name="Google Shape;278;p36"/>
          <p:cNvSpPr/>
          <p:nvPr/>
        </p:nvSpPr>
        <p:spPr>
          <a:xfrm>
            <a:off x="6535972" y="0"/>
            <a:ext cx="5656027" cy="6858000"/>
          </a:xfrm>
          <a:prstGeom prst="rect">
            <a:avLst/>
          </a:prstGeom>
          <a:solidFill>
            <a:srgbClr val="FFF2CC"/>
          </a:solid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None/>
            </a:pPr>
            <a:endParaRPr sz="2800">
              <a:solidFill>
                <a:srgbClr val="000000"/>
              </a:solidFill>
              <a:latin typeface="Century Gothic"/>
              <a:ea typeface="Century Gothic"/>
              <a:cs typeface="Century Gothic"/>
              <a:sym typeface="Century Gothic"/>
            </a:endParaRPr>
          </a:p>
          <a:p>
            <a:pPr marL="0" marR="0" lvl="0" indent="0" algn="l" rtl="0">
              <a:spcBef>
                <a:spcPts val="600"/>
              </a:spcBef>
              <a:spcAft>
                <a:spcPts val="0"/>
              </a:spcAft>
              <a:buNone/>
            </a:pPr>
            <a:r>
              <a:rPr lang="en-US" sz="2800">
                <a:solidFill>
                  <a:srgbClr val="000000"/>
                </a:solidFill>
                <a:latin typeface="Century Gothic"/>
                <a:ea typeface="Century Gothic"/>
                <a:cs typeface="Century Gothic"/>
                <a:sym typeface="Century Gothic"/>
              </a:rPr>
              <a:t>They may seem harmless, but when they are transported by air they can be very dangerous. </a:t>
            </a:r>
            <a:endParaRPr/>
          </a:p>
          <a:p>
            <a:pPr marL="0" marR="0" lvl="0" indent="0" algn="l" rtl="0">
              <a:spcBef>
                <a:spcPts val="600"/>
              </a:spcBef>
              <a:spcAft>
                <a:spcPts val="0"/>
              </a:spcAft>
              <a:buNone/>
            </a:pPr>
            <a:endParaRPr sz="2800">
              <a:solidFill>
                <a:srgbClr val="000000"/>
              </a:solidFill>
              <a:latin typeface="Century Gothic"/>
              <a:ea typeface="Century Gothic"/>
              <a:cs typeface="Century Gothic"/>
              <a:sym typeface="Century Gothic"/>
            </a:endParaRPr>
          </a:p>
          <a:p>
            <a:pPr marL="0" marR="0" lvl="0" indent="0" algn="l" rtl="0">
              <a:spcBef>
                <a:spcPts val="600"/>
              </a:spcBef>
              <a:spcAft>
                <a:spcPts val="0"/>
              </a:spcAft>
              <a:buNone/>
            </a:pPr>
            <a:r>
              <a:rPr lang="en-US" sz="2800">
                <a:solidFill>
                  <a:srgbClr val="000000"/>
                </a:solidFill>
                <a:latin typeface="Century Gothic"/>
                <a:ea typeface="Century Gothic"/>
                <a:cs typeface="Century Gothic"/>
                <a:sym typeface="Century Gothic"/>
              </a:rPr>
              <a:t>Vibrations, static electricity, temperature, and pressure variations can cause items to leak, generate toxic fumes, start a fire, or even explode if these products are not handled properly (FAA, 2021). </a:t>
            </a:r>
            <a:endParaRPr sz="2800">
              <a:solidFill>
                <a:schemeClr val="lt1"/>
              </a:solidFill>
              <a:latin typeface="Century Gothic"/>
              <a:ea typeface="Century Gothic"/>
              <a:cs typeface="Century Gothic"/>
              <a:sym typeface="Century Gothic"/>
            </a:endParaRPr>
          </a:p>
          <a:p>
            <a:pPr marL="342900" marR="0" lvl="0" indent="-139700" algn="l" rtl="0">
              <a:lnSpc>
                <a:spcPct val="150000"/>
              </a:lnSpc>
              <a:spcBef>
                <a:spcPts val="600"/>
              </a:spcBef>
              <a:spcAft>
                <a:spcPts val="0"/>
              </a:spcAft>
              <a:buClr>
                <a:schemeClr val="dk1"/>
              </a:buClr>
              <a:buSzPts val="3200"/>
              <a:buFont typeface="Noto Sans Symbols"/>
              <a:buNone/>
            </a:pPr>
            <a:endParaRPr sz="3200">
              <a:solidFill>
                <a:schemeClr val="lt1"/>
              </a:solidFill>
              <a:latin typeface="Century Gothic"/>
              <a:ea typeface="Century Gothic"/>
              <a:cs typeface="Century Gothic"/>
              <a:sym typeface="Century Gothic"/>
            </a:endParaRPr>
          </a:p>
        </p:txBody>
      </p:sp>
      <p:pic>
        <p:nvPicPr>
          <p:cNvPr id="279" name="Google Shape;279;p36"/>
          <p:cNvPicPr preferRelativeResize="0"/>
          <p:nvPr/>
        </p:nvPicPr>
        <p:blipFill rotWithShape="1">
          <a:blip r:embed="rId3">
            <a:alphaModFix/>
          </a:blip>
          <a:srcRect/>
          <a:stretch/>
        </p:blipFill>
        <p:spPr>
          <a:xfrm>
            <a:off x="646372" y="1281609"/>
            <a:ext cx="5386352" cy="4681870"/>
          </a:xfrm>
          <a:prstGeom prst="rect">
            <a:avLst/>
          </a:prstGeom>
          <a:noFill/>
          <a:ln>
            <a:noFill/>
          </a:ln>
        </p:spPr>
      </p:pic>
      <p:sp>
        <p:nvSpPr>
          <p:cNvPr id="280" name="Google Shape;280;p36"/>
          <p:cNvSpPr txBox="1"/>
          <p:nvPr/>
        </p:nvSpPr>
        <p:spPr>
          <a:xfrm>
            <a:off x="200770" y="6176042"/>
            <a:ext cx="360790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https://greatamericandisposal.com/</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7"/>
          <p:cNvSpPr txBox="1"/>
          <p:nvPr/>
        </p:nvSpPr>
        <p:spPr>
          <a:xfrm>
            <a:off x="81501" y="177767"/>
            <a:ext cx="1202833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sng" strike="noStrike">
                <a:solidFill>
                  <a:schemeClr val="hlink"/>
                </a:solidFill>
                <a:latin typeface="Open Sans"/>
                <a:ea typeface="Open Sans"/>
                <a:cs typeface="Open Sans"/>
                <a:sym typeface="Open Sans"/>
                <a:hlinkClick r:id="rId3"/>
              </a:rPr>
              <a:t>Latest freighter fire prompts new questions on lithium battery safety</a:t>
            </a:r>
            <a:endParaRPr sz="2800" b="1" i="0" strike="noStrike">
              <a:solidFill>
                <a:srgbClr val="3A4145"/>
              </a:solidFill>
              <a:latin typeface="Open Sans"/>
              <a:ea typeface="Open Sans"/>
              <a:cs typeface="Open Sans"/>
              <a:sym typeface="Open Sans"/>
            </a:endParaRPr>
          </a:p>
        </p:txBody>
      </p:sp>
      <p:pic>
        <p:nvPicPr>
          <p:cNvPr id="286" name="Google Shape;286;p37"/>
          <p:cNvPicPr preferRelativeResize="0"/>
          <p:nvPr/>
        </p:nvPicPr>
        <p:blipFill rotWithShape="1">
          <a:blip r:embed="rId4">
            <a:alphaModFix/>
          </a:blip>
          <a:srcRect/>
          <a:stretch/>
        </p:blipFill>
        <p:spPr>
          <a:xfrm>
            <a:off x="844826" y="642423"/>
            <a:ext cx="10501684" cy="5853144"/>
          </a:xfrm>
          <a:prstGeom prst="rect">
            <a:avLst/>
          </a:prstGeom>
          <a:noFill/>
          <a:ln>
            <a:noFill/>
          </a:ln>
        </p:spPr>
      </p:pic>
      <p:sp>
        <p:nvSpPr>
          <p:cNvPr id="287" name="Google Shape;287;p37"/>
          <p:cNvSpPr txBox="1"/>
          <p:nvPr/>
        </p:nvSpPr>
        <p:spPr>
          <a:xfrm>
            <a:off x="81501" y="6495567"/>
            <a:ext cx="308444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https://theloadstar.com/</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38"/>
          <p:cNvPicPr preferRelativeResize="0"/>
          <p:nvPr/>
        </p:nvPicPr>
        <p:blipFill rotWithShape="1">
          <a:blip r:embed="rId3">
            <a:alphaModFix/>
          </a:blip>
          <a:srcRect/>
          <a:stretch/>
        </p:blipFill>
        <p:spPr>
          <a:xfrm>
            <a:off x="820309" y="982069"/>
            <a:ext cx="10551381" cy="5612436"/>
          </a:xfrm>
          <a:prstGeom prst="rect">
            <a:avLst/>
          </a:prstGeom>
          <a:noFill/>
          <a:ln>
            <a:noFill/>
          </a:ln>
        </p:spPr>
      </p:pic>
      <p:sp>
        <p:nvSpPr>
          <p:cNvPr id="293" name="Google Shape;293;p38"/>
          <p:cNvSpPr txBox="1"/>
          <p:nvPr/>
        </p:nvSpPr>
        <p:spPr>
          <a:xfrm>
            <a:off x="288565" y="263495"/>
            <a:ext cx="11614868"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a:solidFill>
                  <a:srgbClr val="444444"/>
                </a:solidFill>
                <a:latin typeface="Oswald"/>
                <a:ea typeface="Oswald"/>
                <a:cs typeface="Oswald"/>
                <a:sym typeface="Oswald"/>
              </a:rPr>
              <a:t>Singapore Airlines – Airbus A330 (9V-STO) flight SQ446</a:t>
            </a:r>
            <a:endParaRPr/>
          </a:p>
        </p:txBody>
      </p:sp>
      <p:sp>
        <p:nvSpPr>
          <p:cNvPr id="294" name="Google Shape;294;p38"/>
          <p:cNvSpPr txBox="1"/>
          <p:nvPr/>
        </p:nvSpPr>
        <p:spPr>
          <a:xfrm>
            <a:off x="81501" y="6490454"/>
            <a:ext cx="3822589" cy="3675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https://www.aviation-accidents.net/</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9"/>
          <p:cNvSpPr/>
          <p:nvPr/>
        </p:nvSpPr>
        <p:spPr>
          <a:xfrm>
            <a:off x="0" y="0"/>
            <a:ext cx="6814268" cy="731520"/>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Century Gothic"/>
                <a:ea typeface="Century Gothic"/>
                <a:cs typeface="Century Gothic"/>
                <a:sym typeface="Century Gothic"/>
              </a:rPr>
              <a:t>Dangerous Goods </a:t>
            </a:r>
            <a:endParaRPr/>
          </a:p>
        </p:txBody>
      </p:sp>
      <p:sp>
        <p:nvSpPr>
          <p:cNvPr id="300" name="Google Shape;300;p39"/>
          <p:cNvSpPr/>
          <p:nvPr/>
        </p:nvSpPr>
        <p:spPr>
          <a:xfrm>
            <a:off x="6814268" y="0"/>
            <a:ext cx="5377731" cy="6858000"/>
          </a:xfrm>
          <a:prstGeom prst="rect">
            <a:avLst/>
          </a:pr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800">
              <a:solidFill>
                <a:srgbClr val="000000"/>
              </a:solidFill>
              <a:latin typeface="Century Gothic"/>
              <a:ea typeface="Century Gothic"/>
              <a:cs typeface="Century Gothic"/>
              <a:sym typeface="Century Gothic"/>
            </a:endParaRPr>
          </a:p>
          <a:p>
            <a:pPr marL="342900" marR="0" lvl="0" indent="-342900" algn="l" rtl="0">
              <a:spcBef>
                <a:spcPts val="600"/>
              </a:spcBef>
              <a:spcAft>
                <a:spcPts val="0"/>
              </a:spcAft>
              <a:buClr>
                <a:schemeClr val="dk1"/>
              </a:buClr>
              <a:buSzPts val="2800"/>
              <a:buFont typeface="Noto Sans Symbols"/>
              <a:buChar char="⮚"/>
            </a:pPr>
            <a:r>
              <a:rPr lang="en-US" sz="2800">
                <a:solidFill>
                  <a:schemeClr val="dk1"/>
                </a:solidFill>
                <a:latin typeface="Century Gothic"/>
                <a:ea typeface="Century Gothic"/>
                <a:cs typeface="Century Gothic"/>
                <a:sym typeface="Century Gothic"/>
              </a:rPr>
              <a:t>1. Explosive Goods, </a:t>
            </a:r>
            <a:endParaRPr/>
          </a:p>
          <a:p>
            <a:pPr marL="342900" marR="0" lvl="0" indent="-342900" algn="l" rtl="0">
              <a:spcBef>
                <a:spcPts val="600"/>
              </a:spcBef>
              <a:spcAft>
                <a:spcPts val="0"/>
              </a:spcAft>
              <a:buClr>
                <a:schemeClr val="dk1"/>
              </a:buClr>
              <a:buSzPts val="2800"/>
              <a:buFont typeface="Noto Sans Symbols"/>
              <a:buChar char="⮚"/>
            </a:pPr>
            <a:r>
              <a:rPr lang="en-US" sz="2800">
                <a:solidFill>
                  <a:schemeClr val="dk1"/>
                </a:solidFill>
                <a:latin typeface="Century Gothic"/>
                <a:ea typeface="Century Gothic"/>
                <a:cs typeface="Century Gothic"/>
                <a:sym typeface="Century Gothic"/>
              </a:rPr>
              <a:t>2. Gases, </a:t>
            </a:r>
            <a:endParaRPr/>
          </a:p>
          <a:p>
            <a:pPr marL="342900" marR="0" lvl="0" indent="-342900" algn="l" rtl="0">
              <a:spcBef>
                <a:spcPts val="600"/>
              </a:spcBef>
              <a:spcAft>
                <a:spcPts val="0"/>
              </a:spcAft>
              <a:buClr>
                <a:schemeClr val="dk1"/>
              </a:buClr>
              <a:buSzPts val="2800"/>
              <a:buFont typeface="Noto Sans Symbols"/>
              <a:buChar char="⮚"/>
            </a:pPr>
            <a:r>
              <a:rPr lang="en-US" sz="2800">
                <a:solidFill>
                  <a:schemeClr val="dk1"/>
                </a:solidFill>
                <a:latin typeface="Century Gothic"/>
                <a:ea typeface="Century Gothic"/>
                <a:cs typeface="Century Gothic"/>
                <a:sym typeface="Century Gothic"/>
              </a:rPr>
              <a:t>3. Flammable Liquids, </a:t>
            </a:r>
            <a:endParaRPr/>
          </a:p>
          <a:p>
            <a:pPr marL="342900" marR="0" lvl="0" indent="-342900" algn="l" rtl="0">
              <a:spcBef>
                <a:spcPts val="600"/>
              </a:spcBef>
              <a:spcAft>
                <a:spcPts val="0"/>
              </a:spcAft>
              <a:buClr>
                <a:schemeClr val="dk1"/>
              </a:buClr>
              <a:buSzPts val="2800"/>
              <a:buFont typeface="Noto Sans Symbols"/>
              <a:buChar char="⮚"/>
            </a:pPr>
            <a:r>
              <a:rPr lang="en-US" sz="2800">
                <a:solidFill>
                  <a:schemeClr val="dk1"/>
                </a:solidFill>
                <a:latin typeface="Century Gothic"/>
                <a:ea typeface="Century Gothic"/>
                <a:cs typeface="Century Gothic"/>
                <a:sym typeface="Century Gothic"/>
              </a:rPr>
              <a:t>4. Flammable Solids, </a:t>
            </a:r>
            <a:endParaRPr/>
          </a:p>
          <a:p>
            <a:pPr marL="342900" marR="0" lvl="0" indent="-342900" algn="l" rtl="0">
              <a:spcBef>
                <a:spcPts val="600"/>
              </a:spcBef>
              <a:spcAft>
                <a:spcPts val="0"/>
              </a:spcAft>
              <a:buClr>
                <a:schemeClr val="dk1"/>
              </a:buClr>
              <a:buSzPts val="2800"/>
              <a:buFont typeface="Noto Sans Symbols"/>
              <a:buChar char="⮚"/>
            </a:pPr>
            <a:r>
              <a:rPr lang="en-US" sz="2800">
                <a:solidFill>
                  <a:schemeClr val="dk1"/>
                </a:solidFill>
                <a:latin typeface="Century Gothic"/>
                <a:ea typeface="Century Gothic"/>
                <a:cs typeface="Century Gothic"/>
                <a:sym typeface="Century Gothic"/>
              </a:rPr>
              <a:t>5. Oxidizing Substances and Organic Peroxides, </a:t>
            </a:r>
            <a:endParaRPr/>
          </a:p>
          <a:p>
            <a:pPr marL="342900" marR="0" lvl="0" indent="-342900" algn="l" rtl="0">
              <a:spcBef>
                <a:spcPts val="600"/>
              </a:spcBef>
              <a:spcAft>
                <a:spcPts val="0"/>
              </a:spcAft>
              <a:buClr>
                <a:schemeClr val="dk1"/>
              </a:buClr>
              <a:buSzPts val="2800"/>
              <a:buFont typeface="Noto Sans Symbols"/>
              <a:buChar char="⮚"/>
            </a:pPr>
            <a:r>
              <a:rPr lang="en-US" sz="2800">
                <a:solidFill>
                  <a:schemeClr val="dk1"/>
                </a:solidFill>
                <a:latin typeface="Century Gothic"/>
                <a:ea typeface="Century Gothic"/>
                <a:cs typeface="Century Gothic"/>
                <a:sym typeface="Century Gothic"/>
              </a:rPr>
              <a:t>6. Toxic and Infectious Substances, </a:t>
            </a:r>
            <a:endParaRPr/>
          </a:p>
          <a:p>
            <a:pPr marL="342900" marR="0" lvl="0" indent="-342900" algn="l" rtl="0">
              <a:spcBef>
                <a:spcPts val="600"/>
              </a:spcBef>
              <a:spcAft>
                <a:spcPts val="0"/>
              </a:spcAft>
              <a:buClr>
                <a:schemeClr val="dk1"/>
              </a:buClr>
              <a:buSzPts val="2800"/>
              <a:buFont typeface="Noto Sans Symbols"/>
              <a:buChar char="⮚"/>
            </a:pPr>
            <a:r>
              <a:rPr lang="en-US" sz="2800">
                <a:solidFill>
                  <a:schemeClr val="dk1"/>
                </a:solidFill>
                <a:latin typeface="Century Gothic"/>
                <a:ea typeface="Century Gothic"/>
                <a:cs typeface="Century Gothic"/>
                <a:sym typeface="Century Gothic"/>
              </a:rPr>
              <a:t>7. Radioactive Material, </a:t>
            </a:r>
            <a:endParaRPr/>
          </a:p>
          <a:p>
            <a:pPr marL="342900" marR="0" lvl="0" indent="-342900" algn="l" rtl="0">
              <a:spcBef>
                <a:spcPts val="600"/>
              </a:spcBef>
              <a:spcAft>
                <a:spcPts val="0"/>
              </a:spcAft>
              <a:buClr>
                <a:schemeClr val="dk1"/>
              </a:buClr>
              <a:buSzPts val="2800"/>
              <a:buFont typeface="Noto Sans Symbols"/>
              <a:buChar char="⮚"/>
            </a:pPr>
            <a:r>
              <a:rPr lang="en-US" sz="2800">
                <a:solidFill>
                  <a:schemeClr val="dk1"/>
                </a:solidFill>
                <a:latin typeface="Century Gothic"/>
                <a:ea typeface="Century Gothic"/>
                <a:cs typeface="Century Gothic"/>
                <a:sym typeface="Century Gothic"/>
              </a:rPr>
              <a:t>8. Corrosive Substance, </a:t>
            </a:r>
            <a:endParaRPr/>
          </a:p>
          <a:p>
            <a:pPr marL="342900" marR="0" lvl="0" indent="-342900" algn="l" rtl="0">
              <a:spcBef>
                <a:spcPts val="600"/>
              </a:spcBef>
              <a:spcAft>
                <a:spcPts val="0"/>
              </a:spcAft>
              <a:buClr>
                <a:schemeClr val="dk1"/>
              </a:buClr>
              <a:buSzPts val="2800"/>
              <a:buFont typeface="Noto Sans Symbols"/>
              <a:buChar char="⮚"/>
            </a:pPr>
            <a:r>
              <a:rPr lang="en-US" sz="2800">
                <a:solidFill>
                  <a:schemeClr val="dk1"/>
                </a:solidFill>
                <a:latin typeface="Century Gothic"/>
                <a:ea typeface="Century Gothic"/>
                <a:cs typeface="Century Gothic"/>
                <a:sym typeface="Century Gothic"/>
              </a:rPr>
              <a:t>9. Miscellaneous Dangerous Goods. </a:t>
            </a:r>
            <a:endParaRPr/>
          </a:p>
        </p:txBody>
      </p:sp>
      <p:pic>
        <p:nvPicPr>
          <p:cNvPr id="301" name="Google Shape;301;p39"/>
          <p:cNvPicPr preferRelativeResize="0"/>
          <p:nvPr/>
        </p:nvPicPr>
        <p:blipFill rotWithShape="1">
          <a:blip r:embed="rId3">
            <a:alphaModFix/>
          </a:blip>
          <a:srcRect/>
          <a:stretch/>
        </p:blipFill>
        <p:spPr>
          <a:xfrm>
            <a:off x="342238" y="728207"/>
            <a:ext cx="6129793" cy="612979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0"/>
          <p:cNvSpPr/>
          <p:nvPr/>
        </p:nvSpPr>
        <p:spPr>
          <a:xfrm>
            <a:off x="7875767" y="0"/>
            <a:ext cx="4316233" cy="6858000"/>
          </a:xfrm>
          <a:prstGeom prst="rect">
            <a:avLst/>
          </a:prstGeom>
          <a:solidFill>
            <a:srgbClr val="F4B0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7" name="Google Shape;307;p40"/>
          <p:cNvSpPr/>
          <p:nvPr/>
        </p:nvSpPr>
        <p:spPr>
          <a:xfrm>
            <a:off x="3943847" y="0"/>
            <a:ext cx="4239375" cy="6858000"/>
          </a:xfrm>
          <a:prstGeom prst="rect">
            <a:avLst/>
          </a:prstGeom>
          <a:solidFill>
            <a:srgbClr val="E1EF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8" name="Google Shape;308;p40"/>
          <p:cNvSpPr/>
          <p:nvPr/>
        </p:nvSpPr>
        <p:spPr>
          <a:xfrm>
            <a:off x="-104690" y="0"/>
            <a:ext cx="4048537" cy="6858000"/>
          </a:xfrm>
          <a:prstGeom prst="rect">
            <a:avLst/>
          </a:prstGeom>
          <a:solidFill>
            <a:srgbClr val="FBE4D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09" name="Google Shape;309;p40"/>
          <p:cNvPicPr preferRelativeResize="0"/>
          <p:nvPr/>
        </p:nvPicPr>
        <p:blipFill rotWithShape="1">
          <a:blip r:embed="rId3">
            <a:alphaModFix/>
          </a:blip>
          <a:srcRect r="68484" b="68166"/>
          <a:stretch/>
        </p:blipFill>
        <p:spPr>
          <a:xfrm>
            <a:off x="890051" y="147703"/>
            <a:ext cx="1931835" cy="1951383"/>
          </a:xfrm>
          <a:prstGeom prst="rect">
            <a:avLst/>
          </a:prstGeom>
          <a:noFill/>
          <a:ln>
            <a:noFill/>
          </a:ln>
        </p:spPr>
      </p:pic>
      <p:pic>
        <p:nvPicPr>
          <p:cNvPr id="310" name="Google Shape;310;p40"/>
          <p:cNvPicPr preferRelativeResize="0"/>
          <p:nvPr/>
        </p:nvPicPr>
        <p:blipFill rotWithShape="1">
          <a:blip r:embed="rId4">
            <a:alphaModFix/>
          </a:blip>
          <a:srcRect l="33448" r="32325"/>
          <a:stretch/>
        </p:blipFill>
        <p:spPr>
          <a:xfrm>
            <a:off x="5046427" y="193121"/>
            <a:ext cx="2099145" cy="1956986"/>
          </a:xfrm>
          <a:prstGeom prst="rect">
            <a:avLst/>
          </a:prstGeom>
          <a:noFill/>
          <a:ln>
            <a:noFill/>
          </a:ln>
        </p:spPr>
      </p:pic>
      <p:pic>
        <p:nvPicPr>
          <p:cNvPr id="311" name="Google Shape;311;p40"/>
          <p:cNvPicPr preferRelativeResize="0"/>
          <p:nvPr/>
        </p:nvPicPr>
        <p:blipFill rotWithShape="1">
          <a:blip r:embed="rId4">
            <a:alphaModFix/>
          </a:blip>
          <a:srcRect l="68561"/>
          <a:stretch/>
        </p:blipFill>
        <p:spPr>
          <a:xfrm>
            <a:off x="9223515" y="193121"/>
            <a:ext cx="1928192" cy="1956986"/>
          </a:xfrm>
          <a:prstGeom prst="rect">
            <a:avLst/>
          </a:prstGeom>
          <a:noFill/>
          <a:ln>
            <a:noFill/>
          </a:ln>
        </p:spPr>
      </p:pic>
      <p:sp>
        <p:nvSpPr>
          <p:cNvPr id="312" name="Google Shape;312;p40"/>
          <p:cNvSpPr/>
          <p:nvPr/>
        </p:nvSpPr>
        <p:spPr>
          <a:xfrm>
            <a:off x="890050" y="2099086"/>
            <a:ext cx="1931836" cy="477078"/>
          </a:xfrm>
          <a:prstGeom prst="rect">
            <a:avLst/>
          </a:prstGeom>
          <a:solidFill>
            <a:schemeClr val="dk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entury Gothic"/>
                <a:ea typeface="Century Gothic"/>
                <a:cs typeface="Century Gothic"/>
                <a:sym typeface="Century Gothic"/>
              </a:rPr>
              <a:t>Explosive Goods</a:t>
            </a:r>
            <a:endParaRPr/>
          </a:p>
        </p:txBody>
      </p:sp>
      <p:sp>
        <p:nvSpPr>
          <p:cNvPr id="313" name="Google Shape;313;p40"/>
          <p:cNvSpPr/>
          <p:nvPr/>
        </p:nvSpPr>
        <p:spPr>
          <a:xfrm>
            <a:off x="5046427" y="2144504"/>
            <a:ext cx="2099145" cy="477078"/>
          </a:xfrm>
          <a:prstGeom prst="rect">
            <a:avLst/>
          </a:prstGeom>
          <a:solidFill>
            <a:schemeClr val="dk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entury Gothic"/>
                <a:ea typeface="Century Gothic"/>
                <a:cs typeface="Century Gothic"/>
                <a:sym typeface="Century Gothic"/>
              </a:rPr>
              <a:t>Gases</a:t>
            </a:r>
            <a:endParaRPr/>
          </a:p>
        </p:txBody>
      </p:sp>
      <p:sp>
        <p:nvSpPr>
          <p:cNvPr id="314" name="Google Shape;314;p40"/>
          <p:cNvSpPr/>
          <p:nvPr/>
        </p:nvSpPr>
        <p:spPr>
          <a:xfrm>
            <a:off x="9223516" y="2099086"/>
            <a:ext cx="1928192" cy="477078"/>
          </a:xfrm>
          <a:prstGeom prst="rect">
            <a:avLst/>
          </a:prstGeom>
          <a:solidFill>
            <a:schemeClr val="dk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entury Gothic"/>
                <a:ea typeface="Century Gothic"/>
                <a:cs typeface="Century Gothic"/>
                <a:sym typeface="Century Gothic"/>
              </a:rPr>
              <a:t>Flammable Liquid</a:t>
            </a:r>
            <a:endParaRPr/>
          </a:p>
        </p:txBody>
      </p:sp>
      <p:pic>
        <p:nvPicPr>
          <p:cNvPr id="315" name="Google Shape;315;p40"/>
          <p:cNvPicPr preferRelativeResize="0"/>
          <p:nvPr/>
        </p:nvPicPr>
        <p:blipFill rotWithShape="1">
          <a:blip r:embed="rId5">
            <a:alphaModFix/>
          </a:blip>
          <a:srcRect/>
          <a:stretch/>
        </p:blipFill>
        <p:spPr>
          <a:xfrm>
            <a:off x="-44427" y="2894936"/>
            <a:ext cx="3928012" cy="2838097"/>
          </a:xfrm>
          <a:prstGeom prst="rect">
            <a:avLst/>
          </a:prstGeom>
          <a:noFill/>
          <a:ln>
            <a:noFill/>
          </a:ln>
        </p:spPr>
      </p:pic>
      <p:pic>
        <p:nvPicPr>
          <p:cNvPr id="316" name="Google Shape;316;p40"/>
          <p:cNvPicPr preferRelativeResize="0"/>
          <p:nvPr/>
        </p:nvPicPr>
        <p:blipFill rotWithShape="1">
          <a:blip r:embed="rId6">
            <a:alphaModFix/>
          </a:blip>
          <a:srcRect/>
          <a:stretch/>
        </p:blipFill>
        <p:spPr>
          <a:xfrm>
            <a:off x="3996856" y="2881021"/>
            <a:ext cx="4161016" cy="3120762"/>
          </a:xfrm>
          <a:prstGeom prst="rect">
            <a:avLst/>
          </a:prstGeom>
          <a:noFill/>
          <a:ln>
            <a:noFill/>
          </a:ln>
        </p:spPr>
      </p:pic>
      <p:pic>
        <p:nvPicPr>
          <p:cNvPr id="317" name="Google Shape;317;p40"/>
          <p:cNvPicPr preferRelativeResize="0"/>
          <p:nvPr/>
        </p:nvPicPr>
        <p:blipFill rotWithShape="1">
          <a:blip r:embed="rId7">
            <a:alphaModFix/>
          </a:blip>
          <a:srcRect/>
          <a:stretch/>
        </p:blipFill>
        <p:spPr>
          <a:xfrm>
            <a:off x="8183222" y="2881021"/>
            <a:ext cx="4000500" cy="2857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41"/>
          <p:cNvSpPr/>
          <p:nvPr/>
        </p:nvSpPr>
        <p:spPr>
          <a:xfrm>
            <a:off x="7875767" y="0"/>
            <a:ext cx="4316233" cy="6858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3" name="Google Shape;323;p41"/>
          <p:cNvSpPr/>
          <p:nvPr/>
        </p:nvSpPr>
        <p:spPr>
          <a:xfrm>
            <a:off x="3861684" y="0"/>
            <a:ext cx="4239375" cy="6858000"/>
          </a:xfrm>
          <a:prstGeom prst="rect">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4" name="Google Shape;324;p41"/>
          <p:cNvSpPr/>
          <p:nvPr/>
        </p:nvSpPr>
        <p:spPr>
          <a:xfrm>
            <a:off x="0" y="0"/>
            <a:ext cx="4048537" cy="6858000"/>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5" name="Google Shape;325;p41"/>
          <p:cNvSpPr/>
          <p:nvPr/>
        </p:nvSpPr>
        <p:spPr>
          <a:xfrm>
            <a:off x="868017" y="2173961"/>
            <a:ext cx="2035536" cy="477078"/>
          </a:xfrm>
          <a:prstGeom prst="rect">
            <a:avLst/>
          </a:prstGeom>
          <a:solidFill>
            <a:schemeClr val="dk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entury Gothic"/>
                <a:ea typeface="Century Gothic"/>
                <a:cs typeface="Century Gothic"/>
                <a:sym typeface="Century Gothic"/>
              </a:rPr>
              <a:t>Flammable Solids</a:t>
            </a:r>
            <a:endParaRPr/>
          </a:p>
        </p:txBody>
      </p:sp>
      <p:sp>
        <p:nvSpPr>
          <p:cNvPr id="326" name="Google Shape;326;p41"/>
          <p:cNvSpPr/>
          <p:nvPr/>
        </p:nvSpPr>
        <p:spPr>
          <a:xfrm>
            <a:off x="5046427" y="2173961"/>
            <a:ext cx="1979875" cy="477078"/>
          </a:xfrm>
          <a:prstGeom prst="rect">
            <a:avLst/>
          </a:prstGeom>
          <a:solidFill>
            <a:schemeClr val="dk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entury Gothic"/>
                <a:ea typeface="Century Gothic"/>
                <a:cs typeface="Century Gothic"/>
                <a:sym typeface="Century Gothic"/>
              </a:rPr>
              <a:t>Oxidizing Substance</a:t>
            </a:r>
            <a:endParaRPr/>
          </a:p>
        </p:txBody>
      </p:sp>
      <p:sp>
        <p:nvSpPr>
          <p:cNvPr id="327" name="Google Shape;327;p41"/>
          <p:cNvSpPr/>
          <p:nvPr/>
        </p:nvSpPr>
        <p:spPr>
          <a:xfrm>
            <a:off x="9203636" y="2173961"/>
            <a:ext cx="1975898" cy="577190"/>
          </a:xfrm>
          <a:prstGeom prst="rect">
            <a:avLst/>
          </a:prstGeom>
          <a:solidFill>
            <a:schemeClr val="dk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entury Gothic"/>
                <a:ea typeface="Century Gothic"/>
                <a:cs typeface="Century Gothic"/>
                <a:sym typeface="Century Gothic"/>
              </a:rPr>
              <a:t>Toxic Substance</a:t>
            </a:r>
            <a:endParaRPr/>
          </a:p>
        </p:txBody>
      </p:sp>
      <p:pic>
        <p:nvPicPr>
          <p:cNvPr id="328" name="Google Shape;328;p41"/>
          <p:cNvPicPr preferRelativeResize="0"/>
          <p:nvPr/>
        </p:nvPicPr>
        <p:blipFill rotWithShape="1">
          <a:blip r:embed="rId3">
            <a:alphaModFix/>
          </a:blip>
          <a:srcRect t="32724" r="66811" b="33178"/>
          <a:stretch/>
        </p:blipFill>
        <p:spPr>
          <a:xfrm>
            <a:off x="868017" y="82767"/>
            <a:ext cx="2035536" cy="2091194"/>
          </a:xfrm>
          <a:prstGeom prst="rect">
            <a:avLst/>
          </a:prstGeom>
          <a:noFill/>
          <a:ln>
            <a:noFill/>
          </a:ln>
        </p:spPr>
      </p:pic>
      <p:pic>
        <p:nvPicPr>
          <p:cNvPr id="329" name="Google Shape;329;p41"/>
          <p:cNvPicPr preferRelativeResize="0"/>
          <p:nvPr/>
        </p:nvPicPr>
        <p:blipFill rotWithShape="1">
          <a:blip r:embed="rId3">
            <a:alphaModFix/>
          </a:blip>
          <a:srcRect l="33686" t="32724" r="34031" b="33178"/>
          <a:stretch/>
        </p:blipFill>
        <p:spPr>
          <a:xfrm>
            <a:off x="5046427" y="82767"/>
            <a:ext cx="1979875" cy="2091194"/>
          </a:xfrm>
          <a:prstGeom prst="rect">
            <a:avLst/>
          </a:prstGeom>
          <a:noFill/>
          <a:ln>
            <a:noFill/>
          </a:ln>
        </p:spPr>
      </p:pic>
      <p:pic>
        <p:nvPicPr>
          <p:cNvPr id="330" name="Google Shape;330;p41"/>
          <p:cNvPicPr preferRelativeResize="0"/>
          <p:nvPr/>
        </p:nvPicPr>
        <p:blipFill rotWithShape="1">
          <a:blip r:embed="rId3">
            <a:alphaModFix/>
          </a:blip>
          <a:srcRect l="67632" t="32724" b="33178"/>
          <a:stretch/>
        </p:blipFill>
        <p:spPr>
          <a:xfrm>
            <a:off x="9195023" y="82767"/>
            <a:ext cx="1985177" cy="2091194"/>
          </a:xfrm>
          <a:prstGeom prst="rect">
            <a:avLst/>
          </a:prstGeom>
          <a:noFill/>
          <a:ln>
            <a:noFill/>
          </a:ln>
        </p:spPr>
      </p:pic>
      <p:pic>
        <p:nvPicPr>
          <p:cNvPr id="331" name="Google Shape;331;p41"/>
          <p:cNvPicPr preferRelativeResize="0"/>
          <p:nvPr/>
        </p:nvPicPr>
        <p:blipFill rotWithShape="1">
          <a:blip r:embed="rId4">
            <a:alphaModFix/>
          </a:blip>
          <a:srcRect r="36775"/>
          <a:stretch/>
        </p:blipFill>
        <p:spPr>
          <a:xfrm>
            <a:off x="28817" y="2957885"/>
            <a:ext cx="4029325" cy="3332217"/>
          </a:xfrm>
          <a:prstGeom prst="rect">
            <a:avLst/>
          </a:prstGeom>
          <a:noFill/>
          <a:ln>
            <a:noFill/>
          </a:ln>
        </p:spPr>
      </p:pic>
      <p:pic>
        <p:nvPicPr>
          <p:cNvPr id="332" name="Google Shape;332;p41"/>
          <p:cNvPicPr preferRelativeResize="0"/>
          <p:nvPr/>
        </p:nvPicPr>
        <p:blipFill rotWithShape="1">
          <a:blip r:embed="rId5">
            <a:alphaModFix/>
          </a:blip>
          <a:srcRect t="8493" b="21942"/>
          <a:stretch/>
        </p:blipFill>
        <p:spPr>
          <a:xfrm>
            <a:off x="4433926" y="2990040"/>
            <a:ext cx="3324147" cy="3356783"/>
          </a:xfrm>
          <a:prstGeom prst="rect">
            <a:avLst/>
          </a:prstGeom>
          <a:noFill/>
          <a:ln>
            <a:noFill/>
          </a:ln>
        </p:spPr>
      </p:pic>
      <p:pic>
        <p:nvPicPr>
          <p:cNvPr id="333" name="Google Shape;333;p41"/>
          <p:cNvPicPr preferRelativeResize="0"/>
          <p:nvPr/>
        </p:nvPicPr>
        <p:blipFill rotWithShape="1">
          <a:blip r:embed="rId6">
            <a:alphaModFix/>
          </a:blip>
          <a:srcRect/>
          <a:stretch/>
        </p:blipFill>
        <p:spPr>
          <a:xfrm>
            <a:off x="8097877" y="2990040"/>
            <a:ext cx="4097305" cy="272657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2"/>
          <p:cNvSpPr/>
          <p:nvPr/>
        </p:nvSpPr>
        <p:spPr>
          <a:xfrm>
            <a:off x="7875767" y="0"/>
            <a:ext cx="4316233" cy="6858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9" name="Google Shape;339;p42"/>
          <p:cNvSpPr/>
          <p:nvPr/>
        </p:nvSpPr>
        <p:spPr>
          <a:xfrm>
            <a:off x="3916676" y="0"/>
            <a:ext cx="4239375" cy="6858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0" name="Google Shape;340;p42"/>
          <p:cNvSpPr/>
          <p:nvPr/>
        </p:nvSpPr>
        <p:spPr>
          <a:xfrm>
            <a:off x="-139809" y="0"/>
            <a:ext cx="4048537" cy="6858000"/>
          </a:xfrm>
          <a:prstGeom prst="rect">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1" name="Google Shape;341;p42"/>
          <p:cNvSpPr/>
          <p:nvPr/>
        </p:nvSpPr>
        <p:spPr>
          <a:xfrm>
            <a:off x="879946" y="2189143"/>
            <a:ext cx="2009028" cy="477078"/>
          </a:xfrm>
          <a:prstGeom prst="rect">
            <a:avLst/>
          </a:prstGeom>
          <a:solidFill>
            <a:schemeClr val="dk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entury Gothic"/>
                <a:ea typeface="Century Gothic"/>
                <a:cs typeface="Century Gothic"/>
                <a:sym typeface="Century Gothic"/>
              </a:rPr>
              <a:t>Radioactive Materials </a:t>
            </a:r>
            <a:endParaRPr/>
          </a:p>
        </p:txBody>
      </p:sp>
      <p:sp>
        <p:nvSpPr>
          <p:cNvPr id="342" name="Google Shape;342;p42"/>
          <p:cNvSpPr/>
          <p:nvPr/>
        </p:nvSpPr>
        <p:spPr>
          <a:xfrm>
            <a:off x="5046427" y="2173961"/>
            <a:ext cx="1979875" cy="477078"/>
          </a:xfrm>
          <a:prstGeom prst="rect">
            <a:avLst/>
          </a:prstGeom>
          <a:solidFill>
            <a:schemeClr val="dk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entury Gothic"/>
                <a:ea typeface="Century Gothic"/>
                <a:cs typeface="Century Gothic"/>
                <a:sym typeface="Century Gothic"/>
              </a:rPr>
              <a:t>Corrosive Substance</a:t>
            </a:r>
            <a:endParaRPr/>
          </a:p>
        </p:txBody>
      </p:sp>
      <p:sp>
        <p:nvSpPr>
          <p:cNvPr id="343" name="Google Shape;343;p42"/>
          <p:cNvSpPr/>
          <p:nvPr/>
        </p:nvSpPr>
        <p:spPr>
          <a:xfrm>
            <a:off x="9203636" y="2173961"/>
            <a:ext cx="1975898" cy="577190"/>
          </a:xfrm>
          <a:prstGeom prst="rect">
            <a:avLst/>
          </a:prstGeom>
          <a:solidFill>
            <a:schemeClr val="dk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entury Gothic"/>
                <a:ea typeface="Century Gothic"/>
                <a:cs typeface="Century Gothic"/>
                <a:sym typeface="Century Gothic"/>
              </a:rPr>
              <a:t>Miscellaneous</a:t>
            </a:r>
            <a:endParaRPr/>
          </a:p>
        </p:txBody>
      </p:sp>
      <p:pic>
        <p:nvPicPr>
          <p:cNvPr id="344" name="Google Shape;344;p42"/>
          <p:cNvPicPr preferRelativeResize="0"/>
          <p:nvPr/>
        </p:nvPicPr>
        <p:blipFill rotWithShape="1">
          <a:blip r:embed="rId3">
            <a:alphaModFix/>
          </a:blip>
          <a:srcRect t="67895" r="67225"/>
          <a:stretch/>
        </p:blipFill>
        <p:spPr>
          <a:xfrm>
            <a:off x="868017" y="206013"/>
            <a:ext cx="2009028" cy="1967948"/>
          </a:xfrm>
          <a:prstGeom prst="rect">
            <a:avLst/>
          </a:prstGeom>
          <a:noFill/>
          <a:ln>
            <a:noFill/>
          </a:ln>
        </p:spPr>
      </p:pic>
      <p:pic>
        <p:nvPicPr>
          <p:cNvPr id="345" name="Google Shape;345;p42"/>
          <p:cNvPicPr preferRelativeResize="0"/>
          <p:nvPr/>
        </p:nvPicPr>
        <p:blipFill rotWithShape="1">
          <a:blip r:embed="rId3">
            <a:alphaModFix/>
          </a:blip>
          <a:srcRect l="34569" t="67895" r="33353"/>
          <a:stretch/>
        </p:blipFill>
        <p:spPr>
          <a:xfrm>
            <a:off x="5037980" y="206013"/>
            <a:ext cx="1988322" cy="1967948"/>
          </a:xfrm>
          <a:prstGeom prst="rect">
            <a:avLst/>
          </a:prstGeom>
          <a:noFill/>
          <a:ln>
            <a:noFill/>
          </a:ln>
        </p:spPr>
      </p:pic>
      <p:pic>
        <p:nvPicPr>
          <p:cNvPr id="346" name="Google Shape;346;p42"/>
          <p:cNvPicPr preferRelativeResize="0"/>
          <p:nvPr/>
        </p:nvPicPr>
        <p:blipFill rotWithShape="1">
          <a:blip r:embed="rId3">
            <a:alphaModFix/>
          </a:blip>
          <a:srcRect l="67922" t="67895"/>
          <a:stretch/>
        </p:blipFill>
        <p:spPr>
          <a:xfrm>
            <a:off x="9213242" y="206013"/>
            <a:ext cx="1966292" cy="1967948"/>
          </a:xfrm>
          <a:prstGeom prst="rect">
            <a:avLst/>
          </a:prstGeom>
          <a:noFill/>
          <a:ln>
            <a:noFill/>
          </a:ln>
        </p:spPr>
      </p:pic>
      <p:pic>
        <p:nvPicPr>
          <p:cNvPr id="347" name="Google Shape;347;p42"/>
          <p:cNvPicPr preferRelativeResize="0"/>
          <p:nvPr/>
        </p:nvPicPr>
        <p:blipFill rotWithShape="1">
          <a:blip r:embed="rId4">
            <a:alphaModFix/>
          </a:blip>
          <a:srcRect/>
          <a:stretch/>
        </p:blipFill>
        <p:spPr>
          <a:xfrm>
            <a:off x="-235229" y="3027275"/>
            <a:ext cx="4143957" cy="2329009"/>
          </a:xfrm>
          <a:prstGeom prst="rect">
            <a:avLst/>
          </a:prstGeom>
          <a:noFill/>
          <a:ln>
            <a:noFill/>
          </a:ln>
        </p:spPr>
      </p:pic>
      <p:pic>
        <p:nvPicPr>
          <p:cNvPr id="348" name="Google Shape;348;p42"/>
          <p:cNvPicPr preferRelativeResize="0"/>
          <p:nvPr/>
        </p:nvPicPr>
        <p:blipFill rotWithShape="1">
          <a:blip r:embed="rId5">
            <a:alphaModFix/>
          </a:blip>
          <a:srcRect/>
          <a:stretch/>
        </p:blipFill>
        <p:spPr>
          <a:xfrm>
            <a:off x="4480230" y="2666221"/>
            <a:ext cx="3081792" cy="4196840"/>
          </a:xfrm>
          <a:prstGeom prst="rect">
            <a:avLst/>
          </a:prstGeom>
          <a:noFill/>
          <a:ln>
            <a:noFill/>
          </a:ln>
        </p:spPr>
      </p:pic>
      <p:pic>
        <p:nvPicPr>
          <p:cNvPr id="349" name="Google Shape;349;p42"/>
          <p:cNvPicPr preferRelativeResize="0"/>
          <p:nvPr/>
        </p:nvPicPr>
        <p:blipFill rotWithShape="1">
          <a:blip r:embed="rId6">
            <a:alphaModFix/>
          </a:blip>
          <a:srcRect/>
          <a:stretch/>
        </p:blipFill>
        <p:spPr>
          <a:xfrm>
            <a:off x="8626172" y="2860174"/>
            <a:ext cx="3109626" cy="381427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graphicFrame>
        <p:nvGraphicFramePr>
          <p:cNvPr id="99" name="Google Shape;99;p15"/>
          <p:cNvGraphicFramePr/>
          <p:nvPr/>
        </p:nvGraphicFramePr>
        <p:xfrm>
          <a:off x="0" y="753386"/>
          <a:ext cx="12192000" cy="5923770"/>
        </p:xfrm>
        <a:graphic>
          <a:graphicData uri="http://schemas.openxmlformats.org/drawingml/2006/table">
            <a:tbl>
              <a:tblPr firstRow="1" bandRow="1">
                <a:noFill/>
                <a:tableStyleId>{B4C8CC68-FE3A-4D06-B605-F1856E18DBEE}</a:tableStyleId>
              </a:tblPr>
              <a:tblGrid>
                <a:gridCol w="2289975"/>
                <a:gridCol w="9902025"/>
              </a:tblGrid>
              <a:tr h="471125">
                <a:tc>
                  <a:txBody>
                    <a:bodyPr/>
                    <a:lstStyle/>
                    <a:p>
                      <a:pPr marL="0" marR="0" lvl="0" indent="0" algn="l" rtl="0">
                        <a:spcBef>
                          <a:spcPts val="0"/>
                        </a:spcBef>
                        <a:spcAft>
                          <a:spcPts val="0"/>
                        </a:spcAft>
                        <a:buNone/>
                      </a:pPr>
                      <a:endParaRPr sz="3000">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US" sz="3000">
                          <a:solidFill>
                            <a:srgbClr val="FFC000"/>
                          </a:solidFill>
                          <a:latin typeface="Century Gothic"/>
                          <a:ea typeface="Century Gothic"/>
                          <a:cs typeface="Century Gothic"/>
                          <a:sym typeface="Century Gothic"/>
                        </a:rPr>
                        <a:t>Scenario 2</a:t>
                      </a:r>
                      <a:endParaRPr/>
                    </a:p>
                  </a:txBody>
                  <a:tcPr marL="91450" marR="91450" marT="45725" marB="45725"/>
                </a:tc>
              </a:tr>
              <a:tr h="515500">
                <a:tc>
                  <a:txBody>
                    <a:bodyPr/>
                    <a:lstStyle/>
                    <a:p>
                      <a:pPr marL="0" marR="0" lvl="0" indent="0" algn="l" rtl="0">
                        <a:spcBef>
                          <a:spcPts val="0"/>
                        </a:spcBef>
                        <a:spcAft>
                          <a:spcPts val="0"/>
                        </a:spcAft>
                        <a:buNone/>
                      </a:pPr>
                      <a:endParaRPr sz="2400">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US" sz="2400">
                          <a:latin typeface="Century Gothic"/>
                          <a:ea typeface="Century Gothic"/>
                          <a:cs typeface="Century Gothic"/>
                          <a:sym typeface="Century Gothic"/>
                        </a:rPr>
                        <a:t>May I look at your passport and customs declaration form, sir?</a:t>
                      </a:r>
                      <a:endParaRPr/>
                    </a:p>
                  </a:txBody>
                  <a:tcPr marL="91450" marR="91450" marT="45725" marB="45725"/>
                </a:tc>
              </a:tr>
              <a:tr h="538050">
                <a:tc>
                  <a:txBody>
                    <a:bodyPr/>
                    <a:lstStyle/>
                    <a:p>
                      <a:pPr marL="0" marR="0" lvl="0" indent="0" algn="l" rtl="0">
                        <a:spcBef>
                          <a:spcPts val="0"/>
                        </a:spcBef>
                        <a:spcAft>
                          <a:spcPts val="0"/>
                        </a:spcAft>
                        <a:buNone/>
                      </a:pPr>
                      <a:r>
                        <a:rPr lang="en-US" sz="2400">
                          <a:latin typeface="Century Gothic"/>
                          <a:ea typeface="Century Gothic"/>
                          <a:cs typeface="Century Gothic"/>
                          <a:sym typeface="Century Gothic"/>
                        </a:rPr>
                        <a:t>John</a:t>
                      </a:r>
                      <a:endParaRPr/>
                    </a:p>
                  </a:txBody>
                  <a:tcPr marL="91450" marR="91450" marT="45725" marB="45725"/>
                </a:tc>
                <a:tc>
                  <a:txBody>
                    <a:bodyPr/>
                    <a:lstStyle/>
                    <a:p>
                      <a:pPr marL="0" marR="0" lvl="0" indent="0" algn="l" rtl="0">
                        <a:spcBef>
                          <a:spcPts val="0"/>
                        </a:spcBef>
                        <a:spcAft>
                          <a:spcPts val="0"/>
                        </a:spcAft>
                        <a:buNone/>
                      </a:pPr>
                      <a:r>
                        <a:rPr lang="en-US" sz="2400">
                          <a:latin typeface="Century Gothic"/>
                          <a:ea typeface="Century Gothic"/>
                          <a:cs typeface="Century Gothic"/>
                          <a:sym typeface="Century Gothic"/>
                        </a:rPr>
                        <a:t>Certainly. Here you are.</a:t>
                      </a:r>
                      <a:endParaRPr/>
                    </a:p>
                  </a:txBody>
                  <a:tcPr marL="91450" marR="91450" marT="45725" marB="45725"/>
                </a:tc>
              </a:tr>
              <a:tr h="580450">
                <a:tc>
                  <a:txBody>
                    <a:bodyPr/>
                    <a:lstStyle/>
                    <a:p>
                      <a:pPr marL="0" marR="0" lvl="0" indent="0" algn="l" rtl="0">
                        <a:spcBef>
                          <a:spcPts val="0"/>
                        </a:spcBef>
                        <a:spcAft>
                          <a:spcPts val="0"/>
                        </a:spcAft>
                        <a:buNone/>
                      </a:pPr>
                      <a:endParaRPr sz="2400">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US" sz="2400">
                          <a:latin typeface="Century Gothic"/>
                          <a:ea typeface="Century Gothic"/>
                          <a:cs typeface="Century Gothic"/>
                          <a:sym typeface="Century Gothic"/>
                        </a:rPr>
                        <a:t>Do you have anything to declare? </a:t>
                      </a:r>
                      <a:endParaRPr/>
                    </a:p>
                  </a:txBody>
                  <a:tcPr marL="91450" marR="91450" marT="45725" marB="45725"/>
                </a:tc>
              </a:tr>
              <a:tr h="612250">
                <a:tc>
                  <a:txBody>
                    <a:bodyPr/>
                    <a:lstStyle/>
                    <a:p>
                      <a:pPr marL="0" marR="0" lvl="0" indent="0" algn="l" rtl="0">
                        <a:spcBef>
                          <a:spcPts val="0"/>
                        </a:spcBef>
                        <a:spcAft>
                          <a:spcPts val="0"/>
                        </a:spcAft>
                        <a:buNone/>
                      </a:pPr>
                      <a:r>
                        <a:rPr lang="en-US" sz="2400">
                          <a:latin typeface="Century Gothic"/>
                          <a:ea typeface="Century Gothic"/>
                          <a:cs typeface="Century Gothic"/>
                          <a:sym typeface="Century Gothic"/>
                        </a:rPr>
                        <a:t>John</a:t>
                      </a:r>
                      <a:endParaRPr/>
                    </a:p>
                  </a:txBody>
                  <a:tcPr marL="91450" marR="91450" marT="45725" marB="45725"/>
                </a:tc>
                <a:tc>
                  <a:txBody>
                    <a:bodyPr/>
                    <a:lstStyle/>
                    <a:p>
                      <a:pPr marL="0" marR="0" lvl="0" indent="0" algn="l" rtl="0">
                        <a:spcBef>
                          <a:spcPts val="0"/>
                        </a:spcBef>
                        <a:spcAft>
                          <a:spcPts val="0"/>
                        </a:spcAft>
                        <a:buNone/>
                      </a:pPr>
                      <a:r>
                        <a:rPr lang="en-US" sz="2400">
                          <a:latin typeface="Century Gothic"/>
                          <a:ea typeface="Century Gothic"/>
                          <a:cs typeface="Century Gothic"/>
                          <a:sym typeface="Century Gothic"/>
                        </a:rPr>
                        <a:t>No, nothing. Just the normal allowance.</a:t>
                      </a:r>
                      <a:endParaRPr/>
                    </a:p>
                  </a:txBody>
                  <a:tcPr marL="91450" marR="91450" marT="45725" marB="45725"/>
                </a:tc>
              </a:tr>
              <a:tr h="564550">
                <a:tc>
                  <a:txBody>
                    <a:bodyPr/>
                    <a:lstStyle/>
                    <a:p>
                      <a:pPr marL="0" marR="0" lvl="0" indent="0" algn="l" rtl="0">
                        <a:spcBef>
                          <a:spcPts val="0"/>
                        </a:spcBef>
                        <a:spcAft>
                          <a:spcPts val="0"/>
                        </a:spcAft>
                        <a:buNone/>
                      </a:pPr>
                      <a:endParaRPr sz="2400">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US" sz="2400">
                          <a:latin typeface="Century Gothic"/>
                          <a:ea typeface="Century Gothic"/>
                          <a:cs typeface="Century Gothic"/>
                          <a:sym typeface="Century Gothic"/>
                        </a:rPr>
                        <a:t>What do you have in your suitcase?</a:t>
                      </a:r>
                      <a:endParaRPr/>
                    </a:p>
                  </a:txBody>
                  <a:tcPr marL="91450" marR="91450" marT="45725" marB="45725"/>
                </a:tc>
              </a:tr>
              <a:tr h="580450">
                <a:tc>
                  <a:txBody>
                    <a:bodyPr/>
                    <a:lstStyle/>
                    <a:p>
                      <a:pPr marL="0" marR="0" lvl="0" indent="0" algn="l" rtl="0">
                        <a:spcBef>
                          <a:spcPts val="0"/>
                        </a:spcBef>
                        <a:spcAft>
                          <a:spcPts val="0"/>
                        </a:spcAft>
                        <a:buNone/>
                      </a:pPr>
                      <a:r>
                        <a:rPr lang="en-US" sz="2400">
                          <a:latin typeface="Century Gothic"/>
                          <a:ea typeface="Century Gothic"/>
                          <a:cs typeface="Century Gothic"/>
                          <a:sym typeface="Century Gothic"/>
                        </a:rPr>
                        <a:t>John</a:t>
                      </a:r>
                      <a:endParaRPr/>
                    </a:p>
                  </a:txBody>
                  <a:tcPr marL="91450" marR="91450" marT="45725" marB="45725"/>
                </a:tc>
                <a:tc>
                  <a:txBody>
                    <a:bodyPr/>
                    <a:lstStyle/>
                    <a:p>
                      <a:pPr marL="0" marR="0" lvl="0" indent="0" algn="l" rtl="0">
                        <a:spcBef>
                          <a:spcPts val="0"/>
                        </a:spcBef>
                        <a:spcAft>
                          <a:spcPts val="0"/>
                        </a:spcAft>
                        <a:buNone/>
                      </a:pPr>
                      <a:r>
                        <a:rPr lang="en-US" sz="2400">
                          <a:latin typeface="Century Gothic"/>
                          <a:ea typeface="Century Gothic"/>
                          <a:cs typeface="Century Gothic"/>
                          <a:sym typeface="Century Gothic"/>
                        </a:rPr>
                        <a:t>There are clothes, personal belongings, and a bottle of wine.</a:t>
                      </a:r>
                      <a:endParaRPr/>
                    </a:p>
                  </a:txBody>
                  <a:tcPr marL="91450" marR="91450" marT="45725" marB="45725"/>
                </a:tc>
              </a:tr>
              <a:tr h="580450">
                <a:tc>
                  <a:txBody>
                    <a:bodyPr/>
                    <a:lstStyle/>
                    <a:p>
                      <a:pPr marL="0" marR="0" lvl="0" indent="0" algn="l" rtl="0">
                        <a:spcBef>
                          <a:spcPts val="0"/>
                        </a:spcBef>
                        <a:spcAft>
                          <a:spcPts val="0"/>
                        </a:spcAft>
                        <a:buNone/>
                      </a:pPr>
                      <a:endParaRPr sz="2400">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US" sz="2400">
                          <a:latin typeface="Century Gothic"/>
                          <a:ea typeface="Century Gothic"/>
                          <a:cs typeface="Century Gothic"/>
                          <a:sym typeface="Century Gothic"/>
                        </a:rPr>
                        <a:t>Do you have anything else besides these?</a:t>
                      </a:r>
                      <a:endParaRPr/>
                    </a:p>
                  </a:txBody>
                  <a:tcPr marL="91450" marR="91450" marT="45725" marB="45725"/>
                </a:tc>
              </a:tr>
              <a:tr h="580450">
                <a:tc>
                  <a:txBody>
                    <a:bodyPr/>
                    <a:lstStyle/>
                    <a:p>
                      <a:pPr marL="0" marR="0" lvl="0" indent="0" algn="l" rtl="0">
                        <a:spcBef>
                          <a:spcPts val="0"/>
                        </a:spcBef>
                        <a:spcAft>
                          <a:spcPts val="0"/>
                        </a:spcAft>
                        <a:buNone/>
                      </a:pPr>
                      <a:r>
                        <a:rPr lang="en-US" sz="2400">
                          <a:latin typeface="Century Gothic"/>
                          <a:ea typeface="Century Gothic"/>
                          <a:cs typeface="Century Gothic"/>
                          <a:sym typeface="Century Gothic"/>
                        </a:rPr>
                        <a:t>John</a:t>
                      </a:r>
                      <a:endParaRPr/>
                    </a:p>
                  </a:txBody>
                  <a:tcPr marL="91450" marR="91450" marT="45725" marB="45725"/>
                </a:tc>
                <a:tc>
                  <a:txBody>
                    <a:bodyPr/>
                    <a:lstStyle/>
                    <a:p>
                      <a:pPr marL="0" marR="0" lvl="0" indent="0" algn="l" rtl="0">
                        <a:spcBef>
                          <a:spcPts val="0"/>
                        </a:spcBef>
                        <a:spcAft>
                          <a:spcPts val="0"/>
                        </a:spcAft>
                        <a:buNone/>
                      </a:pPr>
                      <a:r>
                        <a:rPr lang="en-US" sz="2400">
                          <a:latin typeface="Century Gothic"/>
                          <a:ea typeface="Century Gothic"/>
                          <a:cs typeface="Century Gothic"/>
                          <a:sym typeface="Century Gothic"/>
                        </a:rPr>
                        <a:t>No, I don’t.</a:t>
                      </a:r>
                      <a:endParaRPr/>
                    </a:p>
                  </a:txBody>
                  <a:tcPr marL="91450" marR="91450" marT="45725" marB="45725"/>
                </a:tc>
              </a:tr>
              <a:tr h="580450">
                <a:tc>
                  <a:txBody>
                    <a:bodyPr/>
                    <a:lstStyle/>
                    <a:p>
                      <a:pPr marL="0" marR="0" lvl="0" indent="0" algn="l" rtl="0">
                        <a:spcBef>
                          <a:spcPts val="0"/>
                        </a:spcBef>
                        <a:spcAft>
                          <a:spcPts val="0"/>
                        </a:spcAft>
                        <a:buNone/>
                      </a:pPr>
                      <a:endParaRPr sz="2400">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US" sz="2400">
                          <a:latin typeface="Century Gothic"/>
                          <a:ea typeface="Century Gothic"/>
                          <a:cs typeface="Century Gothic"/>
                          <a:sym typeface="Century Gothic"/>
                        </a:rPr>
                        <a:t>That’s fine. Thank you. You can proceed. Have a nice stay in Thailand</a:t>
                      </a:r>
                      <a:endParaRPr/>
                    </a:p>
                  </a:txBody>
                  <a:tcPr marL="91450" marR="91450" marT="45725" marB="45725"/>
                </a:tc>
              </a:tr>
            </a:tbl>
          </a:graphicData>
        </a:graphic>
      </p:graphicFrame>
      <p:sp>
        <p:nvSpPr>
          <p:cNvPr id="100" name="Google Shape;100;p15"/>
          <p:cNvSpPr txBox="1"/>
          <p:nvPr/>
        </p:nvSpPr>
        <p:spPr>
          <a:xfrm>
            <a:off x="1216548" y="180894"/>
            <a:ext cx="2274073" cy="523220"/>
          </a:xfrm>
          <a:prstGeom prst="rect">
            <a:avLst/>
          </a:prstGeom>
          <a:solidFill>
            <a:schemeClr val="accent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a:solidFill>
                  <a:schemeClr val="dk1"/>
                </a:solidFill>
                <a:latin typeface="Century Gothic"/>
                <a:ea typeface="Century Gothic"/>
                <a:cs typeface="Century Gothic"/>
                <a:sym typeface="Century Gothic"/>
              </a:rPr>
              <a:t>Immigration</a:t>
            </a:r>
            <a:endParaRPr/>
          </a:p>
        </p:txBody>
      </p:sp>
      <p:sp>
        <p:nvSpPr>
          <p:cNvPr id="101" name="Google Shape;101;p15"/>
          <p:cNvSpPr txBox="1"/>
          <p:nvPr/>
        </p:nvSpPr>
        <p:spPr>
          <a:xfrm>
            <a:off x="4549472" y="0"/>
            <a:ext cx="2274073" cy="523220"/>
          </a:xfrm>
          <a:prstGeom prst="rect">
            <a:avLst/>
          </a:prstGeom>
          <a:solidFill>
            <a:srgbClr val="FFD966"/>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a:solidFill>
                  <a:schemeClr val="dk1"/>
                </a:solidFill>
                <a:latin typeface="Century Gothic"/>
                <a:ea typeface="Century Gothic"/>
                <a:cs typeface="Century Gothic"/>
                <a:sym typeface="Century Gothic"/>
              </a:rPr>
              <a:t>Customs</a:t>
            </a:r>
            <a:endParaRPr/>
          </a:p>
        </p:txBody>
      </p:sp>
      <p:sp>
        <p:nvSpPr>
          <p:cNvPr id="102" name="Google Shape;102;p15"/>
          <p:cNvSpPr txBox="1"/>
          <p:nvPr/>
        </p:nvSpPr>
        <p:spPr>
          <a:xfrm>
            <a:off x="7500734" y="0"/>
            <a:ext cx="2274073" cy="523220"/>
          </a:xfrm>
          <a:prstGeom prst="rect">
            <a:avLst/>
          </a:prstGeom>
          <a:solidFill>
            <a:srgbClr val="C4E0B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a:solidFill>
                  <a:schemeClr val="dk1"/>
                </a:solidFill>
                <a:latin typeface="Century Gothic"/>
                <a:ea typeface="Century Gothic"/>
                <a:cs typeface="Century Gothic"/>
                <a:sym typeface="Century Gothic"/>
              </a:rPr>
              <a:t>Quarantine</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3"/>
          <p:cNvSpPr/>
          <p:nvPr/>
        </p:nvSpPr>
        <p:spPr>
          <a:xfrm>
            <a:off x="0" y="0"/>
            <a:ext cx="6535972" cy="731520"/>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Century Gothic"/>
                <a:ea typeface="Century Gothic"/>
                <a:cs typeface="Century Gothic"/>
                <a:sym typeface="Century Gothic"/>
              </a:rPr>
              <a:t>Dangerous Goods </a:t>
            </a:r>
            <a:endParaRPr/>
          </a:p>
        </p:txBody>
      </p:sp>
      <p:sp>
        <p:nvSpPr>
          <p:cNvPr id="355" name="Google Shape;355;p43"/>
          <p:cNvSpPr/>
          <p:nvPr/>
        </p:nvSpPr>
        <p:spPr>
          <a:xfrm>
            <a:off x="6535972" y="0"/>
            <a:ext cx="5656027" cy="6858000"/>
          </a:xfrm>
          <a:prstGeom prst="rect">
            <a:avLst/>
          </a:prstGeom>
          <a:solidFill>
            <a:srgbClr val="FFF2CC"/>
          </a:solid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None/>
            </a:pPr>
            <a:endParaRPr sz="2800">
              <a:solidFill>
                <a:srgbClr val="000000"/>
              </a:solidFill>
              <a:latin typeface="Century Gothic"/>
              <a:ea typeface="Century Gothic"/>
              <a:cs typeface="Century Gothic"/>
              <a:sym typeface="Century Gothic"/>
            </a:endParaRPr>
          </a:p>
          <a:p>
            <a:pPr marL="0" marR="0" lvl="0" indent="0" algn="l" rtl="0">
              <a:spcBef>
                <a:spcPts val="600"/>
              </a:spcBef>
              <a:spcAft>
                <a:spcPts val="0"/>
              </a:spcAft>
              <a:buNone/>
            </a:pPr>
            <a:endParaRPr sz="1800">
              <a:solidFill>
                <a:srgbClr val="000000"/>
              </a:solidFill>
              <a:latin typeface="Times"/>
              <a:ea typeface="Times"/>
              <a:cs typeface="Times"/>
              <a:sym typeface="Times"/>
            </a:endParaRPr>
          </a:p>
          <a:p>
            <a:pPr marL="0" marR="0" lvl="0" indent="0" algn="l" rtl="0">
              <a:spcBef>
                <a:spcPts val="600"/>
              </a:spcBef>
              <a:spcAft>
                <a:spcPts val="0"/>
              </a:spcAft>
              <a:buNone/>
            </a:pPr>
            <a:r>
              <a:rPr lang="en-US" sz="2800">
                <a:solidFill>
                  <a:srgbClr val="000000"/>
                </a:solidFill>
                <a:latin typeface="Century Gothic"/>
                <a:ea typeface="Century Gothic"/>
                <a:cs typeface="Century Gothic"/>
                <a:sym typeface="Century Gothic"/>
              </a:rPr>
              <a:t>When cabin crew detect passengers’ dangerous goods onboard an aircraft, they have to follow handling and removal dangerous items recommendations from ICAO in one of the following ways. </a:t>
            </a:r>
            <a:endParaRPr/>
          </a:p>
          <a:p>
            <a:pPr marL="0" marR="0" lvl="0" indent="0" algn="l" rtl="0">
              <a:spcBef>
                <a:spcPts val="600"/>
              </a:spcBef>
              <a:spcAft>
                <a:spcPts val="0"/>
              </a:spcAft>
              <a:buNone/>
            </a:pPr>
            <a:endParaRPr sz="2800">
              <a:solidFill>
                <a:srgbClr val="000000"/>
              </a:solidFill>
              <a:latin typeface="Century Gothic"/>
              <a:ea typeface="Century Gothic"/>
              <a:cs typeface="Century Gothic"/>
              <a:sym typeface="Century Gothic"/>
            </a:endParaRPr>
          </a:p>
          <a:p>
            <a:pPr marL="457200" marR="0" lvl="0" indent="-457200" algn="l" rtl="0">
              <a:spcBef>
                <a:spcPts val="600"/>
              </a:spcBef>
              <a:spcAft>
                <a:spcPts val="0"/>
              </a:spcAft>
              <a:buClr>
                <a:srgbClr val="FF0000"/>
              </a:buClr>
              <a:buSzPts val="4000"/>
              <a:buFont typeface="Noto Sans Symbols"/>
              <a:buChar char="⮚"/>
            </a:pPr>
            <a:r>
              <a:rPr lang="en-US" sz="4000">
                <a:solidFill>
                  <a:srgbClr val="FF0000"/>
                </a:solidFill>
                <a:latin typeface="Century Gothic"/>
                <a:ea typeface="Century Gothic"/>
                <a:cs typeface="Century Gothic"/>
                <a:sym typeface="Century Gothic"/>
              </a:rPr>
              <a:t>1. </a:t>
            </a:r>
            <a:r>
              <a:rPr lang="en-US" sz="2800">
                <a:solidFill>
                  <a:srgbClr val="000000"/>
                </a:solidFill>
                <a:latin typeface="Century Gothic"/>
                <a:ea typeface="Century Gothic"/>
                <a:cs typeface="Century Gothic"/>
                <a:sym typeface="Century Gothic"/>
              </a:rPr>
              <a:t>Placed in the passenger’s hold baggage before check-in, unless the item would endanger the safety of the aircraft.</a:t>
            </a:r>
            <a:endParaRPr sz="2800">
              <a:solidFill>
                <a:schemeClr val="lt1"/>
              </a:solidFill>
              <a:latin typeface="Century Gothic"/>
              <a:ea typeface="Century Gothic"/>
              <a:cs typeface="Century Gothic"/>
              <a:sym typeface="Century Gothic"/>
            </a:endParaRPr>
          </a:p>
          <a:p>
            <a:pPr marL="0" marR="0" lvl="0" indent="0" algn="l" rtl="0">
              <a:spcBef>
                <a:spcPts val="600"/>
              </a:spcBef>
              <a:spcAft>
                <a:spcPts val="0"/>
              </a:spcAft>
              <a:buNone/>
            </a:pPr>
            <a:endParaRPr sz="2800">
              <a:solidFill>
                <a:schemeClr val="lt1"/>
              </a:solidFill>
              <a:latin typeface="Century Gothic"/>
              <a:ea typeface="Century Gothic"/>
              <a:cs typeface="Century Gothic"/>
              <a:sym typeface="Century Gothic"/>
            </a:endParaRPr>
          </a:p>
          <a:p>
            <a:pPr marL="0" marR="0" lvl="0" indent="0" algn="l" rtl="0">
              <a:spcBef>
                <a:spcPts val="600"/>
              </a:spcBef>
              <a:spcAft>
                <a:spcPts val="0"/>
              </a:spcAft>
              <a:buNone/>
            </a:pPr>
            <a:endParaRPr sz="3200">
              <a:solidFill>
                <a:schemeClr val="lt1"/>
              </a:solidFill>
              <a:latin typeface="Century Gothic"/>
              <a:ea typeface="Century Gothic"/>
              <a:cs typeface="Century Gothic"/>
              <a:sym typeface="Century Gothic"/>
            </a:endParaRPr>
          </a:p>
        </p:txBody>
      </p:sp>
      <p:pic>
        <p:nvPicPr>
          <p:cNvPr id="356" name="Google Shape;356;p43"/>
          <p:cNvPicPr preferRelativeResize="0"/>
          <p:nvPr/>
        </p:nvPicPr>
        <p:blipFill rotWithShape="1">
          <a:blip r:embed="rId3">
            <a:alphaModFix/>
          </a:blip>
          <a:srcRect r="14154"/>
          <a:stretch/>
        </p:blipFill>
        <p:spPr>
          <a:xfrm>
            <a:off x="1" y="1256858"/>
            <a:ext cx="6535972" cy="5075803"/>
          </a:xfrm>
          <a:prstGeom prst="rect">
            <a:avLst/>
          </a:prstGeom>
          <a:noFill/>
          <a:ln>
            <a:noFill/>
          </a:ln>
        </p:spPr>
      </p:pic>
      <p:pic>
        <p:nvPicPr>
          <p:cNvPr id="357" name="Google Shape;357;p43"/>
          <p:cNvPicPr preferRelativeResize="0"/>
          <p:nvPr/>
        </p:nvPicPr>
        <p:blipFill rotWithShape="1">
          <a:blip r:embed="rId4">
            <a:alphaModFix/>
          </a:blip>
          <a:srcRect l="19503" t="2542" r="17720" b="10974"/>
          <a:stretch/>
        </p:blipFill>
        <p:spPr>
          <a:xfrm>
            <a:off x="127221" y="731519"/>
            <a:ext cx="2178657" cy="3001448"/>
          </a:xfrm>
          <a:prstGeom prst="rect">
            <a:avLst/>
          </a:prstGeom>
          <a:noFill/>
          <a:ln>
            <a:noFill/>
          </a:ln>
        </p:spPr>
      </p:pic>
      <p:sp>
        <p:nvSpPr>
          <p:cNvPr id="358" name="Google Shape;358;p43"/>
          <p:cNvSpPr txBox="1"/>
          <p:nvPr/>
        </p:nvSpPr>
        <p:spPr>
          <a:xfrm>
            <a:off x="0" y="6332661"/>
            <a:ext cx="310100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https://www.bangkokair.com/</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44"/>
          <p:cNvSpPr/>
          <p:nvPr/>
        </p:nvSpPr>
        <p:spPr>
          <a:xfrm>
            <a:off x="-1" y="-1918"/>
            <a:ext cx="7044855" cy="731520"/>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Century Gothic"/>
                <a:ea typeface="Century Gothic"/>
                <a:cs typeface="Century Gothic"/>
                <a:sym typeface="Century Gothic"/>
              </a:rPr>
              <a:t>Dangerous Goods </a:t>
            </a:r>
            <a:endParaRPr/>
          </a:p>
        </p:txBody>
      </p:sp>
      <p:sp>
        <p:nvSpPr>
          <p:cNvPr id="364" name="Google Shape;364;p44"/>
          <p:cNvSpPr/>
          <p:nvPr/>
        </p:nvSpPr>
        <p:spPr>
          <a:xfrm>
            <a:off x="7044856" y="0"/>
            <a:ext cx="5147143" cy="6858000"/>
          </a:xfrm>
          <a:prstGeom prst="rect">
            <a:avLst/>
          </a:prstGeom>
          <a:solidFill>
            <a:srgbClr val="FFF2CC"/>
          </a:solidFill>
          <a:ln>
            <a:noFill/>
          </a:ln>
        </p:spPr>
        <p:txBody>
          <a:bodyPr spcFirstLastPara="1" wrap="square" lIns="91425" tIns="45700" rIns="91425" bIns="45700" anchor="ctr" anchorCtr="0">
            <a:noAutofit/>
          </a:bodyPr>
          <a:lstStyle/>
          <a:p>
            <a:pPr marL="457200" marR="0" lvl="0" indent="-457200" algn="l" rtl="0">
              <a:spcBef>
                <a:spcPts val="0"/>
              </a:spcBef>
              <a:spcAft>
                <a:spcPts val="0"/>
              </a:spcAft>
              <a:buClr>
                <a:srgbClr val="FF0000"/>
              </a:buClr>
              <a:buSzPts val="4000"/>
              <a:buFont typeface="Noto Sans Symbols"/>
              <a:buChar char="⮚"/>
            </a:pPr>
            <a:r>
              <a:rPr lang="en-US" sz="4000" b="1">
                <a:solidFill>
                  <a:srgbClr val="FF0000"/>
                </a:solidFill>
                <a:latin typeface="Century Gothic"/>
                <a:ea typeface="Century Gothic"/>
                <a:cs typeface="Century Gothic"/>
                <a:sym typeface="Century Gothic"/>
              </a:rPr>
              <a:t>2. </a:t>
            </a:r>
            <a:r>
              <a:rPr lang="en-US" sz="3200">
                <a:solidFill>
                  <a:srgbClr val="000000"/>
                </a:solidFill>
                <a:latin typeface="Century Gothic"/>
                <a:ea typeface="Century Gothic"/>
                <a:cs typeface="Century Gothic"/>
                <a:sym typeface="Century Gothic"/>
              </a:rPr>
              <a:t>Confiscated and subsequently properly disposed of or destroyed.</a:t>
            </a:r>
            <a:endParaRPr/>
          </a:p>
          <a:p>
            <a:pPr marL="0" marR="0" lvl="0" indent="0" algn="l" rtl="0">
              <a:spcBef>
                <a:spcPts val="600"/>
              </a:spcBef>
              <a:spcAft>
                <a:spcPts val="0"/>
              </a:spcAft>
              <a:buNone/>
            </a:pPr>
            <a:endParaRPr sz="2000">
              <a:solidFill>
                <a:srgbClr val="000000"/>
              </a:solidFill>
              <a:latin typeface="Century Gothic"/>
              <a:ea typeface="Century Gothic"/>
              <a:cs typeface="Century Gothic"/>
              <a:sym typeface="Century Gothic"/>
            </a:endParaRPr>
          </a:p>
          <a:p>
            <a:pPr marL="457200" marR="0" lvl="0" indent="-457200" algn="l" rtl="0">
              <a:spcBef>
                <a:spcPts val="600"/>
              </a:spcBef>
              <a:spcAft>
                <a:spcPts val="0"/>
              </a:spcAft>
              <a:buClr>
                <a:srgbClr val="FF0000"/>
              </a:buClr>
              <a:buSzPts val="4000"/>
              <a:buFont typeface="Noto Sans Symbols"/>
              <a:buChar char="⮚"/>
            </a:pPr>
            <a:r>
              <a:rPr lang="en-US" sz="4000" b="1">
                <a:solidFill>
                  <a:srgbClr val="FF0000"/>
                </a:solidFill>
                <a:latin typeface="Century Gothic"/>
                <a:ea typeface="Century Gothic"/>
                <a:cs typeface="Century Gothic"/>
                <a:sym typeface="Century Gothic"/>
              </a:rPr>
              <a:t>3. </a:t>
            </a:r>
            <a:r>
              <a:rPr lang="en-US" sz="3200">
                <a:solidFill>
                  <a:srgbClr val="000000"/>
                </a:solidFill>
                <a:latin typeface="Century Gothic"/>
                <a:ea typeface="Century Gothic"/>
                <a:cs typeface="Century Gothic"/>
                <a:sym typeface="Century Gothic"/>
              </a:rPr>
              <a:t>Confiscated and kept in storage by the airport authorities or relevant aircraft operator for later return to the passenger.</a:t>
            </a:r>
            <a:endParaRPr/>
          </a:p>
        </p:txBody>
      </p:sp>
      <p:pic>
        <p:nvPicPr>
          <p:cNvPr id="365" name="Google Shape;365;p44"/>
          <p:cNvPicPr preferRelativeResize="0"/>
          <p:nvPr/>
        </p:nvPicPr>
        <p:blipFill rotWithShape="1">
          <a:blip r:embed="rId3">
            <a:alphaModFix/>
          </a:blip>
          <a:srcRect l="10910" r="11362"/>
          <a:stretch/>
        </p:blipFill>
        <p:spPr>
          <a:xfrm>
            <a:off x="0" y="1119586"/>
            <a:ext cx="7044856" cy="5096548"/>
          </a:xfrm>
          <a:prstGeom prst="rect">
            <a:avLst/>
          </a:prstGeom>
          <a:noFill/>
          <a:ln>
            <a:noFill/>
          </a:ln>
        </p:spPr>
      </p:pic>
      <p:sp>
        <p:nvSpPr>
          <p:cNvPr id="366" name="Google Shape;366;p44"/>
          <p:cNvSpPr txBox="1"/>
          <p:nvPr/>
        </p:nvSpPr>
        <p:spPr>
          <a:xfrm>
            <a:off x="0" y="6216134"/>
            <a:ext cx="308311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https://blog.scandlearn.com/</a:t>
            </a:r>
            <a:endParaRPr/>
          </a:p>
        </p:txBody>
      </p:sp>
      <p:sp>
        <p:nvSpPr>
          <p:cNvPr id="367" name="Google Shape;367;p44"/>
          <p:cNvSpPr txBox="1"/>
          <p:nvPr/>
        </p:nvSpPr>
        <p:spPr>
          <a:xfrm>
            <a:off x="8984974" y="119269"/>
            <a:ext cx="1677725" cy="369332"/>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Take and seize</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45"/>
          <p:cNvSpPr/>
          <p:nvPr/>
        </p:nvSpPr>
        <p:spPr>
          <a:xfrm>
            <a:off x="-1" y="1905"/>
            <a:ext cx="7211835" cy="731520"/>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Century Gothic"/>
                <a:ea typeface="Century Gothic"/>
                <a:cs typeface="Century Gothic"/>
                <a:sym typeface="Century Gothic"/>
              </a:rPr>
              <a:t>Dangerous Goods </a:t>
            </a:r>
            <a:endParaRPr/>
          </a:p>
        </p:txBody>
      </p:sp>
      <p:sp>
        <p:nvSpPr>
          <p:cNvPr id="373" name="Google Shape;373;p45"/>
          <p:cNvSpPr/>
          <p:nvPr/>
        </p:nvSpPr>
        <p:spPr>
          <a:xfrm>
            <a:off x="7211834" y="-1918"/>
            <a:ext cx="4980166" cy="6858000"/>
          </a:xfrm>
          <a:prstGeom prst="rect">
            <a:avLst/>
          </a:prstGeom>
          <a:solidFill>
            <a:srgbClr val="FFF2CC"/>
          </a:solidFill>
          <a:ln>
            <a:noFill/>
          </a:ln>
        </p:spPr>
        <p:txBody>
          <a:bodyPr spcFirstLastPara="1" wrap="square" lIns="91425" tIns="45700" rIns="91425" bIns="45700" anchor="ctr" anchorCtr="0">
            <a:noAutofit/>
          </a:bodyPr>
          <a:lstStyle/>
          <a:p>
            <a:pPr marL="457200" marR="0" lvl="0" indent="-457200" algn="l" rtl="0">
              <a:spcBef>
                <a:spcPts val="0"/>
              </a:spcBef>
              <a:spcAft>
                <a:spcPts val="0"/>
              </a:spcAft>
              <a:buClr>
                <a:srgbClr val="FF0000"/>
              </a:buClr>
              <a:buSzPts val="4000"/>
              <a:buFont typeface="Noto Sans Symbols"/>
              <a:buChar char="⮚"/>
            </a:pPr>
            <a:r>
              <a:rPr lang="en-US" sz="4000" b="1">
                <a:solidFill>
                  <a:srgbClr val="FF0000"/>
                </a:solidFill>
                <a:latin typeface="Century Gothic"/>
                <a:ea typeface="Century Gothic"/>
                <a:cs typeface="Century Gothic"/>
                <a:sym typeface="Century Gothic"/>
              </a:rPr>
              <a:t>4. </a:t>
            </a:r>
            <a:r>
              <a:rPr lang="en-US" sz="3200">
                <a:solidFill>
                  <a:srgbClr val="000000"/>
                </a:solidFill>
                <a:latin typeface="Century Gothic"/>
                <a:ea typeface="Century Gothic"/>
                <a:cs typeface="Century Gothic"/>
                <a:sym typeface="Century Gothic"/>
              </a:rPr>
              <a:t>Removed and, once properly prepared and packaged, transported in the hold of the aircraft for later return to the passenger at the ticketed destination.</a:t>
            </a:r>
            <a:endParaRPr sz="3200">
              <a:solidFill>
                <a:schemeClr val="lt1"/>
              </a:solidFill>
              <a:latin typeface="Century Gothic"/>
              <a:ea typeface="Century Gothic"/>
              <a:cs typeface="Century Gothic"/>
              <a:sym typeface="Century Gothic"/>
            </a:endParaRPr>
          </a:p>
          <a:p>
            <a:pPr marL="457200" marR="0" lvl="0" indent="-330200" algn="l" rtl="0">
              <a:spcBef>
                <a:spcPts val="600"/>
              </a:spcBef>
              <a:spcAft>
                <a:spcPts val="0"/>
              </a:spcAft>
              <a:buClr>
                <a:schemeClr val="dk1"/>
              </a:buClr>
              <a:buSzPts val="2000"/>
              <a:buFont typeface="Noto Sans Symbols"/>
              <a:buNone/>
            </a:pPr>
            <a:endParaRPr sz="2000">
              <a:solidFill>
                <a:srgbClr val="000000"/>
              </a:solidFill>
              <a:latin typeface="Century Gothic"/>
              <a:ea typeface="Century Gothic"/>
              <a:cs typeface="Century Gothic"/>
              <a:sym typeface="Century Gothic"/>
            </a:endParaRPr>
          </a:p>
          <a:p>
            <a:pPr marL="0" marR="0" lvl="0" indent="0" algn="l" rtl="0">
              <a:spcBef>
                <a:spcPts val="600"/>
              </a:spcBef>
              <a:spcAft>
                <a:spcPts val="0"/>
              </a:spcAft>
              <a:buNone/>
            </a:pPr>
            <a:endParaRPr sz="3200">
              <a:solidFill>
                <a:srgbClr val="000000"/>
              </a:solidFill>
              <a:latin typeface="Century Gothic"/>
              <a:ea typeface="Century Gothic"/>
              <a:cs typeface="Century Gothic"/>
              <a:sym typeface="Century Gothic"/>
            </a:endParaRPr>
          </a:p>
        </p:txBody>
      </p:sp>
      <p:pic>
        <p:nvPicPr>
          <p:cNvPr id="374" name="Google Shape;374;p45"/>
          <p:cNvPicPr preferRelativeResize="0"/>
          <p:nvPr/>
        </p:nvPicPr>
        <p:blipFill rotWithShape="1">
          <a:blip r:embed="rId3">
            <a:alphaModFix/>
          </a:blip>
          <a:srcRect/>
          <a:stretch/>
        </p:blipFill>
        <p:spPr>
          <a:xfrm>
            <a:off x="0" y="733425"/>
            <a:ext cx="7277100" cy="61245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46"/>
          <p:cNvSpPr/>
          <p:nvPr/>
        </p:nvSpPr>
        <p:spPr>
          <a:xfrm>
            <a:off x="-1" y="1905"/>
            <a:ext cx="7211835" cy="731520"/>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Century Gothic"/>
                <a:ea typeface="Century Gothic"/>
                <a:cs typeface="Century Gothic"/>
                <a:sym typeface="Century Gothic"/>
              </a:rPr>
              <a:t>Dangerous Goods </a:t>
            </a:r>
            <a:endParaRPr/>
          </a:p>
        </p:txBody>
      </p:sp>
      <p:sp>
        <p:nvSpPr>
          <p:cNvPr id="380" name="Google Shape;380;p46"/>
          <p:cNvSpPr/>
          <p:nvPr/>
        </p:nvSpPr>
        <p:spPr>
          <a:xfrm>
            <a:off x="7211834" y="-1918"/>
            <a:ext cx="4980166" cy="6858000"/>
          </a:xfrm>
          <a:prstGeom prst="rect">
            <a:avLst/>
          </a:prstGeom>
          <a:solidFill>
            <a:srgbClr val="FFF2CC"/>
          </a:solidFill>
          <a:ln>
            <a:noFill/>
          </a:ln>
        </p:spPr>
        <p:txBody>
          <a:bodyPr spcFirstLastPara="1" wrap="square" lIns="91425" tIns="45700" rIns="91425" bIns="45700" anchor="ctr" anchorCtr="0">
            <a:noAutofit/>
          </a:bodyPr>
          <a:lstStyle/>
          <a:p>
            <a:pPr marL="457200" marR="0" lvl="0" indent="-457200" algn="l" rtl="0">
              <a:spcBef>
                <a:spcPts val="0"/>
              </a:spcBef>
              <a:spcAft>
                <a:spcPts val="0"/>
              </a:spcAft>
              <a:buClr>
                <a:srgbClr val="FF0000"/>
              </a:buClr>
              <a:buSzPts val="4000"/>
              <a:buFont typeface="Noto Sans Symbols"/>
              <a:buChar char="⮚"/>
            </a:pPr>
            <a:r>
              <a:rPr lang="en-US" sz="4000" b="1">
                <a:solidFill>
                  <a:srgbClr val="FF0000"/>
                </a:solidFill>
                <a:latin typeface="Century Gothic"/>
                <a:ea typeface="Century Gothic"/>
                <a:cs typeface="Century Gothic"/>
                <a:sym typeface="Century Gothic"/>
              </a:rPr>
              <a:t>5. </a:t>
            </a:r>
            <a:r>
              <a:rPr lang="en-US" sz="3200">
                <a:solidFill>
                  <a:srgbClr val="000000"/>
                </a:solidFill>
                <a:latin typeface="Century Gothic"/>
                <a:ea typeface="Century Gothic"/>
                <a:cs typeface="Century Gothic"/>
                <a:sym typeface="Century Gothic"/>
              </a:rPr>
              <a:t>Sealed in an appropriate way so that passenger could not use the item, or its content, to commit an act of unlawful interference or endanger the safety of the aircraft (ICAO, 2021).</a:t>
            </a:r>
            <a:endParaRPr sz="3200">
              <a:solidFill>
                <a:schemeClr val="lt1"/>
              </a:solidFill>
              <a:latin typeface="Century Gothic"/>
              <a:ea typeface="Century Gothic"/>
              <a:cs typeface="Century Gothic"/>
              <a:sym typeface="Century Gothic"/>
            </a:endParaRPr>
          </a:p>
          <a:p>
            <a:pPr marL="0" marR="0" lvl="0" indent="0" algn="l" rtl="0">
              <a:spcBef>
                <a:spcPts val="600"/>
              </a:spcBef>
              <a:spcAft>
                <a:spcPts val="0"/>
              </a:spcAft>
              <a:buNone/>
            </a:pPr>
            <a:endParaRPr sz="3200">
              <a:solidFill>
                <a:srgbClr val="000000"/>
              </a:solidFill>
              <a:latin typeface="Century Gothic"/>
              <a:ea typeface="Century Gothic"/>
              <a:cs typeface="Century Gothic"/>
              <a:sym typeface="Century Gothic"/>
            </a:endParaRPr>
          </a:p>
        </p:txBody>
      </p:sp>
      <p:pic>
        <p:nvPicPr>
          <p:cNvPr id="381" name="Google Shape;381;p46"/>
          <p:cNvPicPr preferRelativeResize="0"/>
          <p:nvPr/>
        </p:nvPicPr>
        <p:blipFill rotWithShape="1">
          <a:blip r:embed="rId3">
            <a:alphaModFix/>
          </a:blip>
          <a:srcRect/>
          <a:stretch/>
        </p:blipFill>
        <p:spPr>
          <a:xfrm>
            <a:off x="0" y="1324761"/>
            <a:ext cx="7206771" cy="4972672"/>
          </a:xfrm>
          <a:prstGeom prst="rect">
            <a:avLst/>
          </a:prstGeom>
          <a:noFill/>
          <a:ln>
            <a:noFill/>
          </a:ln>
        </p:spPr>
      </p:pic>
      <p:sp>
        <p:nvSpPr>
          <p:cNvPr id="382" name="Google Shape;382;p46"/>
          <p:cNvSpPr txBox="1"/>
          <p:nvPr/>
        </p:nvSpPr>
        <p:spPr>
          <a:xfrm>
            <a:off x="0" y="6385033"/>
            <a:ext cx="4589890" cy="38344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https://www.extrapackaging.com/biohazard/</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7" name="Google Shape;387;p47"/>
          <p:cNvPicPr preferRelativeResize="0"/>
          <p:nvPr/>
        </p:nvPicPr>
        <p:blipFill rotWithShape="1">
          <a:blip r:embed="rId3">
            <a:alphaModFix/>
          </a:blip>
          <a:srcRect/>
          <a:stretch/>
        </p:blipFill>
        <p:spPr>
          <a:xfrm>
            <a:off x="3439304" y="0"/>
            <a:ext cx="5313391" cy="6858000"/>
          </a:xfrm>
          <a:prstGeom prst="rect">
            <a:avLst/>
          </a:prstGeom>
          <a:noFill/>
          <a:ln>
            <a:noFill/>
          </a:ln>
        </p:spPr>
      </p:pic>
      <p:sp>
        <p:nvSpPr>
          <p:cNvPr id="388" name="Google Shape;388;p47"/>
          <p:cNvSpPr txBox="1"/>
          <p:nvPr/>
        </p:nvSpPr>
        <p:spPr>
          <a:xfrm>
            <a:off x="222637" y="1518699"/>
            <a:ext cx="1677725" cy="369332"/>
          </a:xfrm>
          <a:prstGeom prst="rect">
            <a:avLst/>
          </a:prstGeom>
          <a:solidFill>
            <a:schemeClr val="lt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Approve</a:t>
            </a:r>
            <a:endParaRPr/>
          </a:p>
        </p:txBody>
      </p:sp>
      <p:sp>
        <p:nvSpPr>
          <p:cNvPr id="389" name="Google Shape;389;p47"/>
          <p:cNvSpPr txBox="1"/>
          <p:nvPr/>
        </p:nvSpPr>
        <p:spPr>
          <a:xfrm>
            <a:off x="222637" y="1017766"/>
            <a:ext cx="2997641" cy="369332"/>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Permitted in checked baggage</a:t>
            </a:r>
            <a:endParaRPr/>
          </a:p>
        </p:txBody>
      </p:sp>
      <p:sp>
        <p:nvSpPr>
          <p:cNvPr id="390" name="Google Shape;390;p47"/>
          <p:cNvSpPr txBox="1"/>
          <p:nvPr/>
        </p:nvSpPr>
        <p:spPr>
          <a:xfrm>
            <a:off x="222637" y="516833"/>
            <a:ext cx="2997641" cy="369332"/>
          </a:xfrm>
          <a:prstGeom prst="rect">
            <a:avLst/>
          </a:prstGeom>
          <a:solidFill>
            <a:srgbClr val="8DA9DB"/>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Permitted in carry-on baggage</a:t>
            </a:r>
            <a:endParaRPr/>
          </a:p>
        </p:txBody>
      </p:sp>
      <p:sp>
        <p:nvSpPr>
          <p:cNvPr id="391" name="Google Shape;391;p47"/>
          <p:cNvSpPr txBox="1"/>
          <p:nvPr/>
        </p:nvSpPr>
        <p:spPr>
          <a:xfrm>
            <a:off x="8971721" y="2544417"/>
            <a:ext cx="1677725" cy="369332"/>
          </a:xfrm>
          <a:prstGeom prst="rect">
            <a:avLst/>
          </a:prstGeom>
          <a:solidFill>
            <a:srgbClr val="FF00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Not allowed</a:t>
            </a:r>
            <a:endParaRPr/>
          </a:p>
        </p:txBody>
      </p:sp>
      <p:sp>
        <p:nvSpPr>
          <p:cNvPr id="392" name="Google Shape;392;p47"/>
          <p:cNvSpPr/>
          <p:nvPr/>
        </p:nvSpPr>
        <p:spPr>
          <a:xfrm>
            <a:off x="2250219" y="2027583"/>
            <a:ext cx="970059" cy="230587"/>
          </a:xfrm>
          <a:prstGeom prst="rightArrow">
            <a:avLst>
              <a:gd name="adj1" fmla="val 50000"/>
              <a:gd name="adj2" fmla="val 50000"/>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3" name="Google Shape;393;p47"/>
          <p:cNvSpPr/>
          <p:nvPr/>
        </p:nvSpPr>
        <p:spPr>
          <a:xfrm>
            <a:off x="2250218" y="5980707"/>
            <a:ext cx="970059" cy="230587"/>
          </a:xfrm>
          <a:prstGeom prst="rightArrow">
            <a:avLst>
              <a:gd name="adj1" fmla="val 50000"/>
              <a:gd name="adj2" fmla="val 50000"/>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98" name="Google Shape;398;p48"/>
          <p:cNvPicPr preferRelativeResize="0"/>
          <p:nvPr/>
        </p:nvPicPr>
        <p:blipFill rotWithShape="1">
          <a:blip r:embed="rId3">
            <a:alphaModFix/>
          </a:blip>
          <a:srcRect l="8085" t="9501" r="8433" b="7137"/>
          <a:stretch/>
        </p:blipFill>
        <p:spPr>
          <a:xfrm>
            <a:off x="3244133" y="0"/>
            <a:ext cx="5406886" cy="6858000"/>
          </a:xfrm>
          <a:prstGeom prst="rect">
            <a:avLst/>
          </a:prstGeom>
          <a:noFill/>
          <a:ln>
            <a:noFill/>
          </a:ln>
        </p:spPr>
      </p:pic>
      <p:sp>
        <p:nvSpPr>
          <p:cNvPr id="399" name="Google Shape;399;p48"/>
          <p:cNvSpPr/>
          <p:nvPr/>
        </p:nvSpPr>
        <p:spPr>
          <a:xfrm>
            <a:off x="2099144" y="3198413"/>
            <a:ext cx="970059" cy="230587"/>
          </a:xfrm>
          <a:prstGeom prst="rightArrow">
            <a:avLst>
              <a:gd name="adj1" fmla="val 50000"/>
              <a:gd name="adj2" fmla="val 50000"/>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404" name="Google Shape;404;p49"/>
          <p:cNvPicPr preferRelativeResize="0"/>
          <p:nvPr/>
        </p:nvPicPr>
        <p:blipFill rotWithShape="1">
          <a:blip r:embed="rId3">
            <a:alphaModFix/>
          </a:blip>
          <a:srcRect/>
          <a:stretch/>
        </p:blipFill>
        <p:spPr>
          <a:xfrm>
            <a:off x="3439038" y="0"/>
            <a:ext cx="5313923" cy="6858000"/>
          </a:xfrm>
          <a:prstGeom prst="rect">
            <a:avLst/>
          </a:prstGeom>
          <a:noFill/>
          <a:ln>
            <a:noFill/>
          </a:ln>
        </p:spPr>
      </p:pic>
      <p:sp>
        <p:nvSpPr>
          <p:cNvPr id="405" name="Google Shape;405;p49"/>
          <p:cNvSpPr/>
          <p:nvPr/>
        </p:nvSpPr>
        <p:spPr>
          <a:xfrm>
            <a:off x="2258170" y="3514477"/>
            <a:ext cx="970059" cy="230587"/>
          </a:xfrm>
          <a:prstGeom prst="rightArrow">
            <a:avLst>
              <a:gd name="adj1" fmla="val 50000"/>
              <a:gd name="adj2" fmla="val 50000"/>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graphicFrame>
        <p:nvGraphicFramePr>
          <p:cNvPr id="410" name="Google Shape;410;p50"/>
          <p:cNvGraphicFramePr/>
          <p:nvPr/>
        </p:nvGraphicFramePr>
        <p:xfrm>
          <a:off x="0" y="355158"/>
          <a:ext cx="12192000" cy="6147760"/>
        </p:xfrm>
        <a:graphic>
          <a:graphicData uri="http://schemas.openxmlformats.org/drawingml/2006/table">
            <a:tbl>
              <a:tblPr firstRow="1" bandRow="1">
                <a:noFill/>
                <a:tableStyleId>{B4C8CC68-FE3A-4D06-B605-F1856E18DBEE}</a:tableStyleId>
              </a:tblPr>
              <a:tblGrid>
                <a:gridCol w="914400"/>
                <a:gridCol w="11277600"/>
              </a:tblGrid>
              <a:tr h="471125">
                <a:tc>
                  <a:txBody>
                    <a:bodyPr/>
                    <a:lstStyle/>
                    <a:p>
                      <a:pPr marL="0" marR="0" lvl="0" indent="0" algn="l" rtl="0">
                        <a:spcBef>
                          <a:spcPts val="0"/>
                        </a:spcBef>
                        <a:spcAft>
                          <a:spcPts val="0"/>
                        </a:spcAft>
                        <a:buNone/>
                      </a:pPr>
                      <a:endParaRPr sz="3000">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US" sz="3000">
                          <a:solidFill>
                            <a:srgbClr val="FFC000"/>
                          </a:solidFill>
                          <a:latin typeface="Century Gothic"/>
                          <a:ea typeface="Century Gothic"/>
                          <a:cs typeface="Century Gothic"/>
                          <a:sym typeface="Century Gothic"/>
                        </a:rPr>
                        <a:t>Exercise 1- True/False</a:t>
                      </a:r>
                      <a:endParaRPr/>
                    </a:p>
                  </a:txBody>
                  <a:tcPr marL="91450" marR="91450" marT="45725" marB="45725"/>
                </a:tc>
              </a:tr>
              <a:tr h="515500">
                <a:tc>
                  <a:txBody>
                    <a:bodyPr/>
                    <a:lstStyle/>
                    <a:p>
                      <a:pPr marL="0" marR="0" lvl="0" indent="0" algn="l" rtl="0">
                        <a:spcBef>
                          <a:spcPts val="0"/>
                        </a:spcBef>
                        <a:spcAft>
                          <a:spcPts val="0"/>
                        </a:spcAft>
                        <a:buNone/>
                      </a:pPr>
                      <a:r>
                        <a:rPr lang="en-US" sz="2400">
                          <a:latin typeface="Century Gothic"/>
                          <a:ea typeface="Century Gothic"/>
                          <a:cs typeface="Century Gothic"/>
                          <a:sym typeface="Century Gothic"/>
                        </a:rPr>
                        <a:t>1.</a:t>
                      </a:r>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Century Gothic"/>
                        <a:buNone/>
                      </a:pPr>
                      <a:r>
                        <a:rPr lang="en-US" sz="2400">
                          <a:solidFill>
                            <a:srgbClr val="000000"/>
                          </a:solidFill>
                          <a:latin typeface="Century Gothic"/>
                          <a:ea typeface="Century Gothic"/>
                          <a:cs typeface="Century Gothic"/>
                          <a:sym typeface="Century Gothic"/>
                        </a:rPr>
                        <a:t>Immigration officer is an authority that has responsibility to control people traveling to and from one country to another. </a:t>
                      </a:r>
                      <a:r>
                        <a:rPr lang="en-US" sz="2400">
                          <a:solidFill>
                            <a:srgbClr val="B3C6E7"/>
                          </a:solidFill>
                          <a:latin typeface="Century Gothic"/>
                          <a:ea typeface="Century Gothic"/>
                          <a:cs typeface="Century Gothic"/>
                          <a:sym typeface="Century Gothic"/>
                        </a:rPr>
                        <a:t>True</a:t>
                      </a:r>
                      <a:endParaRPr/>
                    </a:p>
                  </a:txBody>
                  <a:tcPr marL="91450" marR="91450" marT="45725" marB="45725"/>
                </a:tc>
              </a:tr>
              <a:tr h="538050">
                <a:tc>
                  <a:txBody>
                    <a:bodyPr/>
                    <a:lstStyle/>
                    <a:p>
                      <a:pPr marL="0" marR="0" lvl="0" indent="0" algn="l" rtl="0">
                        <a:spcBef>
                          <a:spcPts val="0"/>
                        </a:spcBef>
                        <a:spcAft>
                          <a:spcPts val="0"/>
                        </a:spcAft>
                        <a:buNone/>
                      </a:pPr>
                      <a:r>
                        <a:rPr lang="en-US" sz="2400">
                          <a:latin typeface="Century Gothic"/>
                          <a:ea typeface="Century Gothic"/>
                          <a:cs typeface="Century Gothic"/>
                          <a:sym typeface="Century Gothic"/>
                        </a:rPr>
                        <a:t>2. </a:t>
                      </a:r>
                      <a:endParaRPr/>
                    </a:p>
                  </a:txBody>
                  <a:tcPr marL="91450" marR="91450" marT="45725" marB="45725"/>
                </a:tc>
                <a:tc>
                  <a:txBody>
                    <a:bodyPr/>
                    <a:lstStyle/>
                    <a:p>
                      <a:pPr marL="0" marR="0" lvl="0" indent="0" algn="l" rtl="0">
                        <a:spcBef>
                          <a:spcPts val="0"/>
                        </a:spcBef>
                        <a:spcAft>
                          <a:spcPts val="0"/>
                        </a:spcAft>
                        <a:buNone/>
                      </a:pPr>
                      <a:r>
                        <a:rPr lang="en-US" sz="2400">
                          <a:solidFill>
                            <a:srgbClr val="000000"/>
                          </a:solidFill>
                          <a:latin typeface="Century Gothic"/>
                          <a:ea typeface="Century Gothic"/>
                          <a:cs typeface="Century Gothic"/>
                          <a:sym typeface="Century Gothic"/>
                        </a:rPr>
                        <a:t>A General Declaration form is for passengers. </a:t>
                      </a:r>
                      <a:r>
                        <a:rPr lang="en-US" sz="2400">
                          <a:solidFill>
                            <a:srgbClr val="D8E2F3"/>
                          </a:solidFill>
                          <a:latin typeface="Century Gothic"/>
                          <a:ea typeface="Century Gothic"/>
                          <a:cs typeface="Century Gothic"/>
                          <a:sym typeface="Century Gothic"/>
                        </a:rPr>
                        <a:t>False </a:t>
                      </a:r>
                      <a:endParaRPr sz="2400">
                        <a:solidFill>
                          <a:srgbClr val="D8E2F3"/>
                        </a:solidFill>
                        <a:latin typeface="Century Gothic"/>
                        <a:ea typeface="Century Gothic"/>
                        <a:cs typeface="Century Gothic"/>
                        <a:sym typeface="Century Gothic"/>
                      </a:endParaRPr>
                    </a:p>
                  </a:txBody>
                  <a:tcPr marL="91450" marR="91450" marT="45725" marB="45725"/>
                </a:tc>
              </a:tr>
              <a:tr h="580450">
                <a:tc>
                  <a:txBody>
                    <a:bodyPr/>
                    <a:lstStyle/>
                    <a:p>
                      <a:pPr marL="0" marR="0" lvl="0" indent="0" algn="l" rtl="0">
                        <a:spcBef>
                          <a:spcPts val="0"/>
                        </a:spcBef>
                        <a:spcAft>
                          <a:spcPts val="0"/>
                        </a:spcAft>
                        <a:buNone/>
                      </a:pPr>
                      <a:r>
                        <a:rPr lang="en-US" sz="2400">
                          <a:latin typeface="Century Gothic"/>
                          <a:ea typeface="Century Gothic"/>
                          <a:cs typeface="Century Gothic"/>
                          <a:sym typeface="Century Gothic"/>
                        </a:rPr>
                        <a:t>3. </a:t>
                      </a:r>
                      <a:endParaRPr/>
                    </a:p>
                  </a:txBody>
                  <a:tcPr marL="91450" marR="91450" marT="45725" marB="45725"/>
                </a:tc>
                <a:tc>
                  <a:txBody>
                    <a:bodyPr/>
                    <a:lstStyle/>
                    <a:p>
                      <a:pPr marL="0" marR="0" lvl="0" indent="0" algn="l" rtl="0">
                        <a:spcBef>
                          <a:spcPts val="0"/>
                        </a:spcBef>
                        <a:spcAft>
                          <a:spcPts val="0"/>
                        </a:spcAft>
                        <a:buNone/>
                      </a:pPr>
                      <a:r>
                        <a:rPr lang="en-US" sz="2400">
                          <a:latin typeface="Century Gothic"/>
                          <a:ea typeface="Century Gothic"/>
                          <a:cs typeface="Century Gothic"/>
                          <a:sym typeface="Century Gothic"/>
                        </a:rPr>
                        <a:t>TM6 is an immigration form of Thailand. </a:t>
                      </a:r>
                      <a:r>
                        <a:rPr lang="en-US" sz="2400">
                          <a:solidFill>
                            <a:srgbClr val="B3C6E7"/>
                          </a:solidFill>
                          <a:latin typeface="Century Gothic"/>
                          <a:ea typeface="Century Gothic"/>
                          <a:cs typeface="Century Gothic"/>
                          <a:sym typeface="Century Gothic"/>
                        </a:rPr>
                        <a:t>True</a:t>
                      </a:r>
                      <a:endParaRPr/>
                    </a:p>
                  </a:txBody>
                  <a:tcPr marL="91450" marR="91450" marT="45725" marB="45725"/>
                </a:tc>
              </a:tr>
              <a:tr h="612250">
                <a:tc>
                  <a:txBody>
                    <a:bodyPr/>
                    <a:lstStyle/>
                    <a:p>
                      <a:pPr marL="0" marR="0" lvl="0" indent="0" algn="l" rtl="0">
                        <a:spcBef>
                          <a:spcPts val="0"/>
                        </a:spcBef>
                        <a:spcAft>
                          <a:spcPts val="0"/>
                        </a:spcAft>
                        <a:buNone/>
                      </a:pPr>
                      <a:r>
                        <a:rPr lang="en-US" sz="2400">
                          <a:latin typeface="Century Gothic"/>
                          <a:ea typeface="Century Gothic"/>
                          <a:cs typeface="Century Gothic"/>
                          <a:sym typeface="Century Gothic"/>
                        </a:rPr>
                        <a:t>4. </a:t>
                      </a:r>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Century Gothic"/>
                        <a:buNone/>
                      </a:pPr>
                      <a:r>
                        <a:rPr lang="en-US" sz="2400">
                          <a:solidFill>
                            <a:srgbClr val="000000"/>
                          </a:solidFill>
                          <a:latin typeface="Century Gothic"/>
                          <a:ea typeface="Century Gothic"/>
                          <a:cs typeface="Century Gothic"/>
                          <a:sym typeface="Century Gothic"/>
                        </a:rPr>
                        <a:t>The term INAD refers to passengers who are not accepted by immigration authority to enter the country. </a:t>
                      </a:r>
                      <a:r>
                        <a:rPr lang="en-US" sz="2400">
                          <a:solidFill>
                            <a:srgbClr val="D8E2F3"/>
                          </a:solidFill>
                          <a:latin typeface="Century Gothic"/>
                          <a:ea typeface="Century Gothic"/>
                          <a:cs typeface="Century Gothic"/>
                          <a:sym typeface="Century Gothic"/>
                        </a:rPr>
                        <a:t>True</a:t>
                      </a:r>
                      <a:endParaRPr/>
                    </a:p>
                  </a:txBody>
                  <a:tcPr marL="91450" marR="91450" marT="45725" marB="45725"/>
                </a:tc>
              </a:tr>
              <a:tr h="564550">
                <a:tc>
                  <a:txBody>
                    <a:bodyPr/>
                    <a:lstStyle/>
                    <a:p>
                      <a:pPr marL="0" marR="0" lvl="0" indent="0" algn="l" rtl="0">
                        <a:spcBef>
                          <a:spcPts val="0"/>
                        </a:spcBef>
                        <a:spcAft>
                          <a:spcPts val="0"/>
                        </a:spcAft>
                        <a:buNone/>
                      </a:pPr>
                      <a:r>
                        <a:rPr lang="en-US" sz="2400">
                          <a:latin typeface="Century Gothic"/>
                          <a:ea typeface="Century Gothic"/>
                          <a:cs typeface="Century Gothic"/>
                          <a:sym typeface="Century Gothic"/>
                        </a:rPr>
                        <a:t>5. </a:t>
                      </a:r>
                      <a:endParaRPr/>
                    </a:p>
                  </a:txBody>
                  <a:tcPr marL="91450" marR="91450" marT="45725" marB="45725"/>
                </a:tc>
                <a:tc>
                  <a:txBody>
                    <a:bodyPr/>
                    <a:lstStyle/>
                    <a:p>
                      <a:pPr marL="0" marR="0" lvl="0" indent="0" algn="l" rtl="0">
                        <a:spcBef>
                          <a:spcPts val="0"/>
                        </a:spcBef>
                        <a:spcAft>
                          <a:spcPts val="0"/>
                        </a:spcAft>
                        <a:buNone/>
                      </a:pPr>
                      <a:r>
                        <a:rPr lang="en-US" sz="2400">
                          <a:solidFill>
                            <a:srgbClr val="000000"/>
                          </a:solidFill>
                          <a:latin typeface="Century Gothic"/>
                          <a:ea typeface="Century Gothic"/>
                          <a:cs typeface="Century Gothic"/>
                          <a:sym typeface="Century Gothic"/>
                        </a:rPr>
                        <a:t>Deportees are persons who has entered the country illegally or legally but the authority of the country decided to expel them. </a:t>
                      </a:r>
                      <a:r>
                        <a:rPr lang="en-US" sz="2400">
                          <a:solidFill>
                            <a:srgbClr val="B3C6E7"/>
                          </a:solidFill>
                          <a:latin typeface="Century Gothic"/>
                          <a:ea typeface="Century Gothic"/>
                          <a:cs typeface="Century Gothic"/>
                          <a:sym typeface="Century Gothic"/>
                        </a:rPr>
                        <a:t>True</a:t>
                      </a:r>
                      <a:endParaRPr sz="2400">
                        <a:solidFill>
                          <a:srgbClr val="B3C6E7"/>
                        </a:solidFill>
                        <a:latin typeface="Century Gothic"/>
                        <a:ea typeface="Century Gothic"/>
                        <a:cs typeface="Century Gothic"/>
                        <a:sym typeface="Century Gothic"/>
                      </a:endParaRPr>
                    </a:p>
                  </a:txBody>
                  <a:tcPr marL="91450" marR="91450" marT="45725" marB="45725"/>
                </a:tc>
              </a:tr>
              <a:tr h="580450">
                <a:tc>
                  <a:txBody>
                    <a:bodyPr/>
                    <a:lstStyle/>
                    <a:p>
                      <a:pPr marL="0" marR="0" lvl="0" indent="0" algn="l" rtl="0">
                        <a:spcBef>
                          <a:spcPts val="0"/>
                        </a:spcBef>
                        <a:spcAft>
                          <a:spcPts val="0"/>
                        </a:spcAft>
                        <a:buNone/>
                      </a:pPr>
                      <a:r>
                        <a:rPr lang="en-US" sz="2400">
                          <a:latin typeface="Century Gothic"/>
                          <a:ea typeface="Century Gothic"/>
                          <a:cs typeface="Century Gothic"/>
                          <a:sym typeface="Century Gothic"/>
                        </a:rPr>
                        <a:t>6. </a:t>
                      </a:r>
                      <a:endParaRPr/>
                    </a:p>
                  </a:txBody>
                  <a:tcPr marL="91450" marR="91450" marT="45725" marB="45725"/>
                </a:tc>
                <a:tc>
                  <a:txBody>
                    <a:bodyPr/>
                    <a:lstStyle/>
                    <a:p>
                      <a:pPr marL="0" marR="0" lvl="0" indent="0" algn="l" rtl="0">
                        <a:lnSpc>
                          <a:spcPct val="100000"/>
                        </a:lnSpc>
                        <a:spcBef>
                          <a:spcPts val="0"/>
                        </a:spcBef>
                        <a:spcAft>
                          <a:spcPts val="0"/>
                        </a:spcAft>
                        <a:buClr>
                          <a:srgbClr val="FF0000"/>
                        </a:buClr>
                        <a:buSzPts val="2400"/>
                        <a:buFont typeface="Century Gothic"/>
                        <a:buNone/>
                      </a:pPr>
                      <a:r>
                        <a:rPr lang="en-US" sz="2400" b="1">
                          <a:solidFill>
                            <a:srgbClr val="FF0000"/>
                          </a:solidFill>
                          <a:latin typeface="Century Gothic"/>
                          <a:ea typeface="Century Gothic"/>
                          <a:cs typeface="Century Gothic"/>
                          <a:sym typeface="Century Gothic"/>
                        </a:rPr>
                        <a:t>DEPUS</a:t>
                      </a:r>
                      <a:r>
                        <a:rPr lang="en-US" sz="2400">
                          <a:solidFill>
                            <a:srgbClr val="000000"/>
                          </a:solidFill>
                          <a:latin typeface="Century Gothic"/>
                          <a:ea typeface="Century Gothic"/>
                          <a:cs typeface="Century Gothic"/>
                          <a:sym typeface="Century Gothic"/>
                        </a:rPr>
                        <a:t> means a person who is under arrest and travel as a deportee back to the origin country with accompanying by an authorized escort. </a:t>
                      </a:r>
                      <a:r>
                        <a:rPr lang="en-US" sz="2400">
                          <a:solidFill>
                            <a:srgbClr val="D8E2F3"/>
                          </a:solidFill>
                          <a:latin typeface="Century Gothic"/>
                          <a:ea typeface="Century Gothic"/>
                          <a:cs typeface="Century Gothic"/>
                          <a:sym typeface="Century Gothic"/>
                        </a:rPr>
                        <a:t>False </a:t>
                      </a:r>
                      <a:endParaRPr/>
                    </a:p>
                  </a:txBody>
                  <a:tcPr marL="91450" marR="91450" marT="45725" marB="45725"/>
                </a:tc>
              </a:tr>
              <a:tr h="580450">
                <a:tc>
                  <a:txBody>
                    <a:bodyPr/>
                    <a:lstStyle/>
                    <a:p>
                      <a:pPr marL="0" marR="0" lvl="0" indent="0" algn="l" rtl="0">
                        <a:spcBef>
                          <a:spcPts val="0"/>
                        </a:spcBef>
                        <a:spcAft>
                          <a:spcPts val="0"/>
                        </a:spcAft>
                        <a:buNone/>
                      </a:pPr>
                      <a:r>
                        <a:rPr lang="en-US" sz="2400">
                          <a:latin typeface="Century Gothic"/>
                          <a:ea typeface="Century Gothic"/>
                          <a:cs typeface="Century Gothic"/>
                          <a:sym typeface="Century Gothic"/>
                        </a:rPr>
                        <a:t>7. </a:t>
                      </a:r>
                      <a:endParaRPr/>
                    </a:p>
                  </a:txBody>
                  <a:tcPr marL="91450" marR="91450" marT="45725" marB="45725"/>
                </a:tc>
                <a:tc>
                  <a:txBody>
                    <a:bodyPr/>
                    <a:lstStyle/>
                    <a:p>
                      <a:pPr marL="0" marR="0" lvl="0" indent="0" algn="l" rtl="0">
                        <a:spcBef>
                          <a:spcPts val="0"/>
                        </a:spcBef>
                        <a:spcAft>
                          <a:spcPts val="0"/>
                        </a:spcAft>
                        <a:buNone/>
                      </a:pPr>
                      <a:r>
                        <a:rPr lang="en-US" sz="2400">
                          <a:solidFill>
                            <a:srgbClr val="000000"/>
                          </a:solidFill>
                          <a:latin typeface="Century Gothic"/>
                          <a:ea typeface="Century Gothic"/>
                          <a:cs typeface="Century Gothic"/>
                          <a:sym typeface="Century Gothic"/>
                        </a:rPr>
                        <a:t>Quarantine officers have duty to control on duties of import and export goods, ensure safety and security on smuggling of drugs and counterfeits.</a:t>
                      </a:r>
                      <a:endParaRPr/>
                    </a:p>
                    <a:p>
                      <a:pPr marL="0" marR="0" lvl="0" indent="0" algn="l" rtl="0">
                        <a:spcBef>
                          <a:spcPts val="0"/>
                        </a:spcBef>
                        <a:spcAft>
                          <a:spcPts val="0"/>
                        </a:spcAft>
                        <a:buNone/>
                      </a:pPr>
                      <a:r>
                        <a:rPr lang="en-US" sz="2400">
                          <a:solidFill>
                            <a:srgbClr val="B3C6E7"/>
                          </a:solidFill>
                          <a:latin typeface="Century Gothic"/>
                          <a:ea typeface="Century Gothic"/>
                          <a:cs typeface="Century Gothic"/>
                          <a:sym typeface="Century Gothic"/>
                        </a:rPr>
                        <a:t>False </a:t>
                      </a:r>
                      <a:endParaRPr sz="2400">
                        <a:solidFill>
                          <a:srgbClr val="B3C6E7"/>
                        </a:solidFill>
                        <a:latin typeface="Century Gothic"/>
                        <a:ea typeface="Century Gothic"/>
                        <a:cs typeface="Century Gothic"/>
                        <a:sym typeface="Century Gothic"/>
                      </a:endParaRPr>
                    </a:p>
                  </a:txBody>
                  <a:tcPr marL="91450" marR="91450" marT="45725" marB="45725"/>
                </a:tc>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graphicFrame>
        <p:nvGraphicFramePr>
          <p:cNvPr id="415" name="Google Shape;415;p51"/>
          <p:cNvGraphicFramePr/>
          <p:nvPr/>
        </p:nvGraphicFramePr>
        <p:xfrm>
          <a:off x="0" y="355158"/>
          <a:ext cx="12192000" cy="3840530"/>
        </p:xfrm>
        <a:graphic>
          <a:graphicData uri="http://schemas.openxmlformats.org/drawingml/2006/table">
            <a:tbl>
              <a:tblPr firstRow="1" bandRow="1">
                <a:noFill/>
                <a:tableStyleId>{B4C8CC68-FE3A-4D06-B605-F1856E18DBEE}</a:tableStyleId>
              </a:tblPr>
              <a:tblGrid>
                <a:gridCol w="914400"/>
                <a:gridCol w="11277600"/>
              </a:tblGrid>
              <a:tr h="471125">
                <a:tc>
                  <a:txBody>
                    <a:bodyPr/>
                    <a:lstStyle/>
                    <a:p>
                      <a:pPr marL="0" marR="0" lvl="0" indent="0" algn="l" rtl="0">
                        <a:spcBef>
                          <a:spcPts val="0"/>
                        </a:spcBef>
                        <a:spcAft>
                          <a:spcPts val="0"/>
                        </a:spcAft>
                        <a:buNone/>
                      </a:pPr>
                      <a:endParaRPr sz="3000">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US" sz="3000">
                          <a:solidFill>
                            <a:srgbClr val="FFC000"/>
                          </a:solidFill>
                          <a:latin typeface="Century Gothic"/>
                          <a:ea typeface="Century Gothic"/>
                          <a:cs typeface="Century Gothic"/>
                          <a:sym typeface="Century Gothic"/>
                        </a:rPr>
                        <a:t>Exercise 1 - True/False</a:t>
                      </a:r>
                      <a:endParaRPr/>
                    </a:p>
                  </a:txBody>
                  <a:tcPr marL="91450" marR="91450" marT="45725" marB="45725"/>
                </a:tc>
              </a:tr>
              <a:tr h="515500">
                <a:tc>
                  <a:txBody>
                    <a:bodyPr/>
                    <a:lstStyle/>
                    <a:p>
                      <a:pPr marL="0" marR="0" lvl="0" indent="0" algn="l" rtl="0">
                        <a:spcBef>
                          <a:spcPts val="0"/>
                        </a:spcBef>
                        <a:spcAft>
                          <a:spcPts val="0"/>
                        </a:spcAft>
                        <a:buNone/>
                      </a:pPr>
                      <a:r>
                        <a:rPr lang="en-US" sz="2400">
                          <a:latin typeface="Century Gothic"/>
                          <a:ea typeface="Century Gothic"/>
                          <a:cs typeface="Century Gothic"/>
                          <a:sym typeface="Century Gothic"/>
                        </a:rPr>
                        <a:t>8.</a:t>
                      </a:r>
                      <a:endParaRPr/>
                    </a:p>
                  </a:txBody>
                  <a:tcPr marL="91450" marR="91450" marT="45725" marB="45725"/>
                </a:tc>
                <a:tc>
                  <a:txBody>
                    <a:bodyPr/>
                    <a:lstStyle/>
                    <a:p>
                      <a:pPr marL="0" marR="0" lvl="0" indent="0" algn="l" rtl="0">
                        <a:lnSpc>
                          <a:spcPct val="100000"/>
                        </a:lnSpc>
                        <a:spcBef>
                          <a:spcPts val="0"/>
                        </a:spcBef>
                        <a:spcAft>
                          <a:spcPts val="0"/>
                        </a:spcAft>
                        <a:buClr>
                          <a:srgbClr val="FF0000"/>
                        </a:buClr>
                        <a:buSzPts val="2400"/>
                        <a:buFont typeface="Century Gothic"/>
                        <a:buNone/>
                      </a:pPr>
                      <a:r>
                        <a:rPr lang="en-US" sz="2400">
                          <a:solidFill>
                            <a:srgbClr val="FF0000"/>
                          </a:solidFill>
                          <a:latin typeface="Century Gothic"/>
                          <a:ea typeface="Century Gothic"/>
                          <a:cs typeface="Century Gothic"/>
                          <a:sym typeface="Century Gothic"/>
                        </a:rPr>
                        <a:t>Prohibited goods </a:t>
                      </a:r>
                      <a:r>
                        <a:rPr lang="en-US" sz="2400">
                          <a:solidFill>
                            <a:srgbClr val="000000"/>
                          </a:solidFill>
                          <a:latin typeface="Century Gothic"/>
                          <a:ea typeface="Century Gothic"/>
                          <a:cs typeface="Century Gothic"/>
                          <a:sym typeface="Century Gothic"/>
                        </a:rPr>
                        <a:t>are items that customs offices allow passengers to import to the country. </a:t>
                      </a:r>
                      <a:r>
                        <a:rPr lang="en-US" sz="2400">
                          <a:solidFill>
                            <a:srgbClr val="B3C6E7"/>
                          </a:solidFill>
                          <a:latin typeface="Century Gothic"/>
                          <a:ea typeface="Century Gothic"/>
                          <a:cs typeface="Century Gothic"/>
                          <a:sym typeface="Century Gothic"/>
                        </a:rPr>
                        <a:t>False</a:t>
                      </a:r>
                      <a:endParaRPr/>
                    </a:p>
                  </a:txBody>
                  <a:tcPr marL="91450" marR="91450" marT="45725" marB="45725"/>
                </a:tc>
              </a:tr>
              <a:tr h="538050">
                <a:tc>
                  <a:txBody>
                    <a:bodyPr/>
                    <a:lstStyle/>
                    <a:p>
                      <a:pPr marL="0" marR="0" lvl="0" indent="0" algn="l" rtl="0">
                        <a:spcBef>
                          <a:spcPts val="0"/>
                        </a:spcBef>
                        <a:spcAft>
                          <a:spcPts val="0"/>
                        </a:spcAft>
                        <a:buNone/>
                      </a:pPr>
                      <a:r>
                        <a:rPr lang="en-US" sz="2400">
                          <a:latin typeface="Century Gothic"/>
                          <a:ea typeface="Century Gothic"/>
                          <a:cs typeface="Century Gothic"/>
                          <a:sym typeface="Century Gothic"/>
                        </a:rPr>
                        <a:t>9.  </a:t>
                      </a:r>
                      <a:endParaRPr/>
                    </a:p>
                  </a:txBody>
                  <a:tcPr marL="91450" marR="91450" marT="45725" marB="45725"/>
                </a:tc>
                <a:tc>
                  <a:txBody>
                    <a:bodyPr/>
                    <a:lstStyle/>
                    <a:p>
                      <a:pPr marL="0" marR="0" lvl="0" indent="0" algn="l" rtl="0">
                        <a:spcBef>
                          <a:spcPts val="0"/>
                        </a:spcBef>
                        <a:spcAft>
                          <a:spcPts val="0"/>
                        </a:spcAft>
                        <a:buNone/>
                      </a:pPr>
                      <a:r>
                        <a:rPr lang="en-US" sz="2400">
                          <a:solidFill>
                            <a:schemeClr val="dk1"/>
                          </a:solidFill>
                          <a:latin typeface="Century Gothic"/>
                          <a:ea typeface="Century Gothic"/>
                          <a:cs typeface="Century Gothic"/>
                          <a:sym typeface="Century Gothic"/>
                        </a:rPr>
                        <a:t>To bring </a:t>
                      </a:r>
                      <a:r>
                        <a:rPr lang="en-US" sz="2400">
                          <a:solidFill>
                            <a:srgbClr val="FF0000"/>
                          </a:solidFill>
                          <a:latin typeface="Century Gothic"/>
                          <a:ea typeface="Century Gothic"/>
                          <a:cs typeface="Century Gothic"/>
                          <a:sym typeface="Century Gothic"/>
                        </a:rPr>
                        <a:t>restricted goods </a:t>
                      </a:r>
                      <a:r>
                        <a:rPr lang="en-US" sz="2400">
                          <a:solidFill>
                            <a:schemeClr val="dk1"/>
                          </a:solidFill>
                          <a:latin typeface="Century Gothic"/>
                          <a:ea typeface="Century Gothic"/>
                          <a:cs typeface="Century Gothic"/>
                          <a:sym typeface="Century Gothic"/>
                        </a:rPr>
                        <a:t>into Thailand, a person </a:t>
                      </a:r>
                      <a:r>
                        <a:rPr lang="en-US" sz="2400">
                          <a:solidFill>
                            <a:srgbClr val="000000"/>
                          </a:solidFill>
                          <a:latin typeface="Century Gothic"/>
                          <a:ea typeface="Century Gothic"/>
                          <a:cs typeface="Century Gothic"/>
                          <a:sym typeface="Century Gothic"/>
                        </a:rPr>
                        <a:t>require a permit from related government agencies. </a:t>
                      </a:r>
                      <a:r>
                        <a:rPr lang="en-US" sz="2400">
                          <a:solidFill>
                            <a:srgbClr val="D8E2F3"/>
                          </a:solidFill>
                          <a:latin typeface="Century Gothic"/>
                          <a:ea typeface="Century Gothic"/>
                          <a:cs typeface="Century Gothic"/>
                          <a:sym typeface="Century Gothic"/>
                        </a:rPr>
                        <a:t>True</a:t>
                      </a:r>
                      <a:endParaRPr sz="2400">
                        <a:solidFill>
                          <a:srgbClr val="D8E2F3"/>
                        </a:solidFill>
                        <a:latin typeface="Century Gothic"/>
                        <a:ea typeface="Century Gothic"/>
                        <a:cs typeface="Century Gothic"/>
                        <a:sym typeface="Century Gothic"/>
                      </a:endParaRPr>
                    </a:p>
                  </a:txBody>
                  <a:tcPr marL="91450" marR="91450" marT="45725" marB="45725"/>
                </a:tc>
              </a:tr>
              <a:tr h="580450">
                <a:tc>
                  <a:txBody>
                    <a:bodyPr/>
                    <a:lstStyle/>
                    <a:p>
                      <a:pPr marL="0" marR="0" lvl="0" indent="0" algn="l" rtl="0">
                        <a:spcBef>
                          <a:spcPts val="0"/>
                        </a:spcBef>
                        <a:spcAft>
                          <a:spcPts val="0"/>
                        </a:spcAft>
                        <a:buNone/>
                      </a:pPr>
                      <a:r>
                        <a:rPr lang="en-US" sz="2400">
                          <a:latin typeface="Century Gothic"/>
                          <a:ea typeface="Century Gothic"/>
                          <a:cs typeface="Century Gothic"/>
                          <a:sym typeface="Century Gothic"/>
                        </a:rPr>
                        <a:t>10. </a:t>
                      </a:r>
                      <a:endParaRPr/>
                    </a:p>
                  </a:txBody>
                  <a:tcPr marL="91450" marR="91450" marT="45725" marB="45725"/>
                </a:tc>
                <a:tc>
                  <a:txBody>
                    <a:bodyPr/>
                    <a:lstStyle/>
                    <a:p>
                      <a:pPr marL="0" marR="0" lvl="0" indent="0" algn="l" rtl="0">
                        <a:spcBef>
                          <a:spcPts val="0"/>
                        </a:spcBef>
                        <a:spcAft>
                          <a:spcPts val="0"/>
                        </a:spcAft>
                        <a:buNone/>
                      </a:pPr>
                      <a:r>
                        <a:rPr lang="en-US" sz="2400">
                          <a:solidFill>
                            <a:srgbClr val="FF0000"/>
                          </a:solidFill>
                          <a:latin typeface="Century Gothic"/>
                          <a:ea typeface="Century Gothic"/>
                          <a:cs typeface="Century Gothic"/>
                          <a:sym typeface="Century Gothic"/>
                        </a:rPr>
                        <a:t>Dangerous goods </a:t>
                      </a:r>
                      <a:r>
                        <a:rPr lang="en-US" sz="2400">
                          <a:solidFill>
                            <a:schemeClr val="dk1"/>
                          </a:solidFill>
                          <a:latin typeface="Century Gothic"/>
                          <a:ea typeface="Century Gothic"/>
                          <a:cs typeface="Century Gothic"/>
                          <a:sym typeface="Century Gothic"/>
                        </a:rPr>
                        <a:t>can be very dangerous when they are travelled by air.</a:t>
                      </a:r>
                      <a:endParaRPr/>
                    </a:p>
                    <a:p>
                      <a:pPr marL="0" marR="0" lvl="0" indent="0" algn="l" rtl="0">
                        <a:spcBef>
                          <a:spcPts val="0"/>
                        </a:spcBef>
                        <a:spcAft>
                          <a:spcPts val="0"/>
                        </a:spcAft>
                        <a:buNone/>
                      </a:pPr>
                      <a:r>
                        <a:rPr lang="en-US" sz="2400">
                          <a:solidFill>
                            <a:srgbClr val="B3C6E7"/>
                          </a:solidFill>
                          <a:latin typeface="Century Gothic"/>
                          <a:ea typeface="Century Gothic"/>
                          <a:cs typeface="Century Gothic"/>
                          <a:sym typeface="Century Gothic"/>
                        </a:rPr>
                        <a:t>True</a:t>
                      </a:r>
                      <a:endParaRPr/>
                    </a:p>
                  </a:txBody>
                  <a:tcPr marL="91450" marR="91450" marT="45725" marB="45725"/>
                </a:tc>
              </a:tr>
              <a:tr h="612250">
                <a:tc>
                  <a:txBody>
                    <a:bodyPr/>
                    <a:lstStyle/>
                    <a:p>
                      <a:pPr marL="0" marR="0" lvl="0" indent="0" algn="l" rtl="0">
                        <a:spcBef>
                          <a:spcPts val="0"/>
                        </a:spcBef>
                        <a:spcAft>
                          <a:spcPts val="0"/>
                        </a:spcAft>
                        <a:buNone/>
                      </a:pPr>
                      <a:r>
                        <a:rPr lang="en-US" sz="2400">
                          <a:latin typeface="Century Gothic"/>
                          <a:ea typeface="Century Gothic"/>
                          <a:cs typeface="Century Gothic"/>
                          <a:sym typeface="Century Gothic"/>
                        </a:rPr>
                        <a:t>11. </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2400"/>
                        <a:buFont typeface="Century Gothic"/>
                        <a:buNone/>
                      </a:pPr>
                      <a:r>
                        <a:rPr lang="en-US" sz="2400">
                          <a:solidFill>
                            <a:schemeClr val="dk1"/>
                          </a:solidFill>
                          <a:latin typeface="Century Gothic"/>
                          <a:ea typeface="Century Gothic"/>
                          <a:cs typeface="Century Gothic"/>
                          <a:sym typeface="Century Gothic"/>
                        </a:rPr>
                        <a:t>Power banks are allowed to put in the suitcase or checked baggage.</a:t>
                      </a:r>
                      <a:endParaRPr/>
                    </a:p>
                    <a:p>
                      <a:pPr marL="0" marR="0" lvl="0" indent="0" algn="l" rtl="0">
                        <a:lnSpc>
                          <a:spcPct val="100000"/>
                        </a:lnSpc>
                        <a:spcBef>
                          <a:spcPts val="0"/>
                        </a:spcBef>
                        <a:spcAft>
                          <a:spcPts val="0"/>
                        </a:spcAft>
                        <a:buClr>
                          <a:srgbClr val="D8E2F3"/>
                        </a:buClr>
                        <a:buSzPts val="2400"/>
                        <a:buFont typeface="Century Gothic"/>
                        <a:buNone/>
                      </a:pPr>
                      <a:r>
                        <a:rPr lang="en-US" sz="2400">
                          <a:solidFill>
                            <a:srgbClr val="D8E2F3"/>
                          </a:solidFill>
                          <a:latin typeface="Century Gothic"/>
                          <a:ea typeface="Century Gothic"/>
                          <a:cs typeface="Century Gothic"/>
                          <a:sym typeface="Century Gothic"/>
                        </a:rPr>
                        <a:t>False</a:t>
                      </a:r>
                      <a:endParaRPr/>
                    </a:p>
                  </a:txBody>
                  <a:tcPr marL="91450" marR="91450" marT="45725" marB="45725"/>
                </a:tc>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graphicFrame>
        <p:nvGraphicFramePr>
          <p:cNvPr id="420" name="Google Shape;420;p52"/>
          <p:cNvGraphicFramePr/>
          <p:nvPr/>
        </p:nvGraphicFramePr>
        <p:xfrm>
          <a:off x="0" y="355158"/>
          <a:ext cx="12192000" cy="6426715"/>
        </p:xfrm>
        <a:graphic>
          <a:graphicData uri="http://schemas.openxmlformats.org/drawingml/2006/table">
            <a:tbl>
              <a:tblPr firstRow="1" bandRow="1">
                <a:noFill/>
                <a:tableStyleId>{B4C8CC68-FE3A-4D06-B605-F1856E18DBEE}</a:tableStyleId>
              </a:tblPr>
              <a:tblGrid>
                <a:gridCol w="914400"/>
                <a:gridCol w="11277600"/>
              </a:tblGrid>
              <a:tr h="517600">
                <a:tc>
                  <a:txBody>
                    <a:bodyPr/>
                    <a:lstStyle/>
                    <a:p>
                      <a:pPr marL="0" marR="0" lvl="0" indent="0" algn="l" rtl="0">
                        <a:spcBef>
                          <a:spcPts val="0"/>
                        </a:spcBef>
                        <a:spcAft>
                          <a:spcPts val="0"/>
                        </a:spcAft>
                        <a:buNone/>
                      </a:pPr>
                      <a:endParaRPr sz="3000">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US" sz="3000">
                          <a:solidFill>
                            <a:srgbClr val="FFC000"/>
                          </a:solidFill>
                          <a:latin typeface="Century Gothic"/>
                          <a:ea typeface="Century Gothic"/>
                          <a:cs typeface="Century Gothic"/>
                          <a:sym typeface="Century Gothic"/>
                        </a:rPr>
                        <a:t>Exercise 2- Answer the question.</a:t>
                      </a:r>
                      <a:endParaRPr/>
                    </a:p>
                  </a:txBody>
                  <a:tcPr marL="91450" marR="91450" marT="45725" marB="45725"/>
                </a:tc>
              </a:tr>
              <a:tr h="776400">
                <a:tc>
                  <a:txBody>
                    <a:bodyPr/>
                    <a:lstStyle/>
                    <a:p>
                      <a:pPr marL="0" marR="0" lvl="0" indent="0" algn="l" rtl="0">
                        <a:spcBef>
                          <a:spcPts val="0"/>
                        </a:spcBef>
                        <a:spcAft>
                          <a:spcPts val="0"/>
                        </a:spcAft>
                        <a:buNone/>
                      </a:pPr>
                      <a:r>
                        <a:rPr lang="en-US" sz="2400">
                          <a:latin typeface="Century Gothic"/>
                          <a:ea typeface="Century Gothic"/>
                          <a:cs typeface="Century Gothic"/>
                          <a:sym typeface="Century Gothic"/>
                        </a:rPr>
                        <a:t>1.</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2400"/>
                        <a:buFont typeface="Century Gothic"/>
                        <a:buNone/>
                      </a:pPr>
                      <a:r>
                        <a:rPr lang="en-US" sz="2400">
                          <a:solidFill>
                            <a:schemeClr val="dk1"/>
                          </a:solidFill>
                          <a:latin typeface="Century Gothic"/>
                          <a:ea typeface="Century Gothic"/>
                          <a:cs typeface="Century Gothic"/>
                          <a:sym typeface="Century Gothic"/>
                        </a:rPr>
                        <a:t>What is a government agency that give the permit to export a restricted good of a Buddha image?  </a:t>
                      </a:r>
                      <a:r>
                        <a:rPr lang="en-US" sz="2400">
                          <a:solidFill>
                            <a:srgbClr val="B3C6E7"/>
                          </a:solidFill>
                          <a:latin typeface="Century Gothic"/>
                          <a:ea typeface="Century Gothic"/>
                          <a:cs typeface="Century Gothic"/>
                          <a:sym typeface="Century Gothic"/>
                        </a:rPr>
                        <a:t>The Fine Arts Department </a:t>
                      </a:r>
                      <a:endParaRPr/>
                    </a:p>
                  </a:txBody>
                  <a:tcPr marL="91450" marR="91450" marT="45725" marB="45725"/>
                </a:tc>
              </a:tr>
              <a:tr h="776400">
                <a:tc>
                  <a:txBody>
                    <a:bodyPr/>
                    <a:lstStyle/>
                    <a:p>
                      <a:pPr marL="0" marR="0" lvl="0" indent="0" algn="l" rtl="0">
                        <a:spcBef>
                          <a:spcPts val="0"/>
                        </a:spcBef>
                        <a:spcAft>
                          <a:spcPts val="0"/>
                        </a:spcAft>
                        <a:buNone/>
                      </a:pPr>
                      <a:r>
                        <a:rPr lang="en-US" sz="2400">
                          <a:latin typeface="Century Gothic"/>
                          <a:ea typeface="Century Gothic"/>
                          <a:cs typeface="Century Gothic"/>
                          <a:sym typeface="Century Gothic"/>
                        </a:rPr>
                        <a:t>2. </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2400"/>
                        <a:buFont typeface="Century Gothic"/>
                        <a:buNone/>
                      </a:pPr>
                      <a:r>
                        <a:rPr lang="en-US" sz="2400">
                          <a:solidFill>
                            <a:schemeClr val="dk1"/>
                          </a:solidFill>
                          <a:latin typeface="Century Gothic"/>
                          <a:ea typeface="Century Gothic"/>
                          <a:cs typeface="Century Gothic"/>
                          <a:sym typeface="Century Gothic"/>
                        </a:rPr>
                        <a:t>What is a government agency that give the permit to export a restricted good of food and cosmetics?  </a:t>
                      </a:r>
                      <a:r>
                        <a:rPr lang="en-US" sz="2400">
                          <a:solidFill>
                            <a:srgbClr val="D8E2F3"/>
                          </a:solidFill>
                          <a:latin typeface="Century Gothic"/>
                          <a:ea typeface="Century Gothic"/>
                          <a:cs typeface="Century Gothic"/>
                          <a:sym typeface="Century Gothic"/>
                        </a:rPr>
                        <a:t>Food and Drug Administration</a:t>
                      </a:r>
                      <a:endParaRPr/>
                    </a:p>
                  </a:txBody>
                  <a:tcPr marL="91450" marR="91450" marT="45725" marB="45725"/>
                </a:tc>
              </a:tr>
              <a:tr h="547600">
                <a:tc>
                  <a:txBody>
                    <a:bodyPr/>
                    <a:lstStyle/>
                    <a:p>
                      <a:pPr marL="0" marR="0" lvl="0" indent="0" algn="l" rtl="0">
                        <a:spcBef>
                          <a:spcPts val="0"/>
                        </a:spcBef>
                        <a:spcAft>
                          <a:spcPts val="0"/>
                        </a:spcAft>
                        <a:buNone/>
                      </a:pPr>
                      <a:r>
                        <a:rPr lang="en-US" sz="2400">
                          <a:latin typeface="Century Gothic"/>
                          <a:ea typeface="Century Gothic"/>
                          <a:cs typeface="Century Gothic"/>
                          <a:sym typeface="Century Gothic"/>
                        </a:rPr>
                        <a:t>3. </a:t>
                      </a:r>
                      <a:endParaRPr/>
                    </a:p>
                  </a:txBody>
                  <a:tcPr marL="91450" marR="91450" marT="45725" marB="45725"/>
                </a:tc>
                <a:tc>
                  <a:txBody>
                    <a:bodyPr/>
                    <a:lstStyle/>
                    <a:p>
                      <a:pPr marL="0" marR="0" lvl="0" indent="0" algn="l" rtl="0">
                        <a:spcBef>
                          <a:spcPts val="0"/>
                        </a:spcBef>
                        <a:spcAft>
                          <a:spcPts val="0"/>
                        </a:spcAft>
                        <a:buNone/>
                      </a:pPr>
                      <a:r>
                        <a:rPr lang="en-US" sz="2400">
                          <a:solidFill>
                            <a:schemeClr val="dk1"/>
                          </a:solidFill>
                          <a:latin typeface="Century Gothic"/>
                          <a:ea typeface="Century Gothic"/>
                          <a:cs typeface="Century Gothic"/>
                          <a:sym typeface="Century Gothic"/>
                        </a:rPr>
                        <a:t>What is </a:t>
                      </a:r>
                      <a:r>
                        <a:rPr lang="en-US" sz="2400">
                          <a:solidFill>
                            <a:srgbClr val="000000"/>
                          </a:solidFill>
                          <a:latin typeface="Century Gothic"/>
                          <a:ea typeface="Century Gothic"/>
                          <a:cs typeface="Century Gothic"/>
                          <a:sym typeface="Century Gothic"/>
                        </a:rPr>
                        <a:t>the duty-free allowance for alcoholic liquor? </a:t>
                      </a:r>
                      <a:r>
                        <a:rPr lang="en-US" sz="2400">
                          <a:solidFill>
                            <a:srgbClr val="B3C6E7"/>
                          </a:solidFill>
                          <a:latin typeface="Century Gothic"/>
                          <a:ea typeface="Century Gothic"/>
                          <a:cs typeface="Century Gothic"/>
                          <a:sym typeface="Century Gothic"/>
                        </a:rPr>
                        <a:t>1 liter </a:t>
                      </a:r>
                      <a:endParaRPr sz="2400">
                        <a:solidFill>
                          <a:srgbClr val="B3C6E7"/>
                        </a:solidFill>
                        <a:latin typeface="Century Gothic"/>
                        <a:ea typeface="Century Gothic"/>
                        <a:cs typeface="Century Gothic"/>
                        <a:sym typeface="Century Gothic"/>
                      </a:endParaRPr>
                    </a:p>
                  </a:txBody>
                  <a:tcPr marL="91450" marR="91450" marT="45725" marB="45725"/>
                </a:tc>
              </a:tr>
              <a:tr h="577625">
                <a:tc>
                  <a:txBody>
                    <a:bodyPr/>
                    <a:lstStyle/>
                    <a:p>
                      <a:pPr marL="0" marR="0" lvl="0" indent="0" algn="l" rtl="0">
                        <a:spcBef>
                          <a:spcPts val="0"/>
                        </a:spcBef>
                        <a:spcAft>
                          <a:spcPts val="0"/>
                        </a:spcAft>
                        <a:buNone/>
                      </a:pPr>
                      <a:r>
                        <a:rPr lang="en-US" sz="2400">
                          <a:latin typeface="Century Gothic"/>
                          <a:ea typeface="Century Gothic"/>
                          <a:cs typeface="Century Gothic"/>
                          <a:sym typeface="Century Gothic"/>
                        </a:rPr>
                        <a:t>4. </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2400"/>
                        <a:buFont typeface="Century Gothic"/>
                        <a:buNone/>
                      </a:pPr>
                      <a:r>
                        <a:rPr lang="en-US" sz="2400">
                          <a:solidFill>
                            <a:schemeClr val="dk1"/>
                          </a:solidFill>
                          <a:latin typeface="Century Gothic"/>
                          <a:ea typeface="Century Gothic"/>
                          <a:cs typeface="Century Gothic"/>
                          <a:sym typeface="Century Gothic"/>
                        </a:rPr>
                        <a:t>What does customs in red channel means? </a:t>
                      </a:r>
                      <a:r>
                        <a:rPr lang="en-US" sz="1800">
                          <a:solidFill>
                            <a:srgbClr val="D8E2F3"/>
                          </a:solidFill>
                          <a:latin typeface="Century Gothic"/>
                          <a:ea typeface="Century Gothic"/>
                          <a:cs typeface="Century Gothic"/>
                          <a:sym typeface="Century Gothic"/>
                        </a:rPr>
                        <a:t>GOODS TO DECLARE</a:t>
                      </a:r>
                      <a:endParaRPr sz="1800">
                        <a:solidFill>
                          <a:srgbClr val="D8E2F3"/>
                        </a:solidFill>
                        <a:latin typeface="Century Gothic"/>
                        <a:ea typeface="Century Gothic"/>
                        <a:cs typeface="Century Gothic"/>
                        <a:sym typeface="Century Gothic"/>
                      </a:endParaRPr>
                    </a:p>
                  </a:txBody>
                  <a:tcPr marL="91450" marR="91450" marT="45725" marB="45725"/>
                </a:tc>
              </a:tr>
              <a:tr h="1121475">
                <a:tc>
                  <a:txBody>
                    <a:bodyPr/>
                    <a:lstStyle/>
                    <a:p>
                      <a:pPr marL="0" marR="0" lvl="0" indent="0" algn="l" rtl="0">
                        <a:spcBef>
                          <a:spcPts val="0"/>
                        </a:spcBef>
                        <a:spcAft>
                          <a:spcPts val="0"/>
                        </a:spcAft>
                        <a:buNone/>
                      </a:pPr>
                      <a:r>
                        <a:rPr lang="en-US" sz="2400">
                          <a:latin typeface="Century Gothic"/>
                          <a:ea typeface="Century Gothic"/>
                          <a:cs typeface="Century Gothic"/>
                          <a:sym typeface="Century Gothic"/>
                        </a:rPr>
                        <a:t>5. </a:t>
                      </a:r>
                      <a:endParaRPr/>
                    </a:p>
                  </a:txBody>
                  <a:tcPr marL="91450" marR="91450" marT="45725" marB="45725"/>
                </a:tc>
                <a:tc>
                  <a:txBody>
                    <a:bodyPr/>
                    <a:lstStyle/>
                    <a:p>
                      <a:pPr marL="0" marR="0" lvl="0" indent="0" algn="l" rtl="0">
                        <a:spcBef>
                          <a:spcPts val="0"/>
                        </a:spcBef>
                        <a:spcAft>
                          <a:spcPts val="0"/>
                        </a:spcAft>
                        <a:buNone/>
                      </a:pPr>
                      <a:r>
                        <a:rPr lang="en-US" sz="2400">
                          <a:solidFill>
                            <a:srgbClr val="000000"/>
                          </a:solidFill>
                          <a:latin typeface="Century Gothic"/>
                          <a:ea typeface="Century Gothic"/>
                          <a:cs typeface="Century Gothic"/>
                          <a:sym typeface="Century Gothic"/>
                        </a:rPr>
                        <a:t>What can cause items to leak, generate toxic fumes, start a fire from dangerous goods during they are transported by air?  </a:t>
                      </a:r>
                      <a:r>
                        <a:rPr lang="en-US" sz="2400">
                          <a:solidFill>
                            <a:srgbClr val="B3C6E7"/>
                          </a:solidFill>
                          <a:latin typeface="Century Gothic"/>
                          <a:ea typeface="Century Gothic"/>
                          <a:cs typeface="Century Gothic"/>
                          <a:sym typeface="Century Gothic"/>
                        </a:rPr>
                        <a:t>Vibration and pressure</a:t>
                      </a:r>
                      <a:endParaRPr sz="2400">
                        <a:solidFill>
                          <a:srgbClr val="B3C6E7"/>
                        </a:solidFill>
                        <a:latin typeface="Century Gothic"/>
                        <a:ea typeface="Century Gothic"/>
                        <a:cs typeface="Century Gothic"/>
                        <a:sym typeface="Century Gothic"/>
                      </a:endParaRPr>
                    </a:p>
                  </a:txBody>
                  <a:tcPr marL="91450" marR="91450" marT="45725" marB="45725"/>
                </a:tc>
              </a:tr>
              <a:tr h="547600">
                <a:tc>
                  <a:txBody>
                    <a:bodyPr/>
                    <a:lstStyle/>
                    <a:p>
                      <a:pPr marL="0" marR="0" lvl="0" indent="0" algn="l" rtl="0">
                        <a:spcBef>
                          <a:spcPts val="0"/>
                        </a:spcBef>
                        <a:spcAft>
                          <a:spcPts val="0"/>
                        </a:spcAft>
                        <a:buNone/>
                      </a:pPr>
                      <a:r>
                        <a:rPr lang="en-US" sz="2400">
                          <a:latin typeface="Century Gothic"/>
                          <a:ea typeface="Century Gothic"/>
                          <a:cs typeface="Century Gothic"/>
                          <a:sym typeface="Century Gothic"/>
                        </a:rPr>
                        <a:t>6. </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2400"/>
                        <a:buFont typeface="Century Gothic"/>
                        <a:buNone/>
                      </a:pPr>
                      <a:r>
                        <a:rPr lang="en-US" sz="2400">
                          <a:solidFill>
                            <a:schemeClr val="dk1"/>
                          </a:solidFill>
                          <a:latin typeface="Century Gothic"/>
                          <a:ea typeface="Century Gothic"/>
                          <a:cs typeface="Century Gothic"/>
                          <a:sym typeface="Century Gothic"/>
                        </a:rPr>
                        <a:t>How many class of dangerous goods? </a:t>
                      </a:r>
                      <a:r>
                        <a:rPr lang="en-US" sz="2400">
                          <a:solidFill>
                            <a:srgbClr val="D8E2F3"/>
                          </a:solidFill>
                          <a:latin typeface="Century Gothic"/>
                          <a:ea typeface="Century Gothic"/>
                          <a:cs typeface="Century Gothic"/>
                          <a:sym typeface="Century Gothic"/>
                        </a:rPr>
                        <a:t>9</a:t>
                      </a:r>
                      <a:endParaRPr/>
                    </a:p>
                  </a:txBody>
                  <a:tcPr marL="91450" marR="91450" marT="45725" marB="45725"/>
                </a:tc>
              </a:tr>
              <a:tr h="547600">
                <a:tc>
                  <a:txBody>
                    <a:bodyPr/>
                    <a:lstStyle/>
                    <a:p>
                      <a:pPr marL="0" marR="0" lvl="0" indent="0" algn="l" rtl="0">
                        <a:spcBef>
                          <a:spcPts val="0"/>
                        </a:spcBef>
                        <a:spcAft>
                          <a:spcPts val="0"/>
                        </a:spcAft>
                        <a:buNone/>
                      </a:pPr>
                      <a:r>
                        <a:rPr lang="en-US" sz="2400">
                          <a:latin typeface="Century Gothic"/>
                          <a:ea typeface="Century Gothic"/>
                          <a:cs typeface="Century Gothic"/>
                          <a:sym typeface="Century Gothic"/>
                        </a:rPr>
                        <a:t>7. </a:t>
                      </a:r>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Century Gothic"/>
                        <a:buNone/>
                      </a:pPr>
                      <a:r>
                        <a:rPr lang="en-US" sz="2400">
                          <a:solidFill>
                            <a:srgbClr val="000000"/>
                          </a:solidFill>
                          <a:latin typeface="Century Gothic"/>
                          <a:ea typeface="Century Gothic"/>
                          <a:cs typeface="Century Gothic"/>
                          <a:sym typeface="Century Gothic"/>
                        </a:rPr>
                        <a:t>Is pornographic materials a prohibited goods? </a:t>
                      </a:r>
                      <a:r>
                        <a:rPr lang="en-US" sz="2400">
                          <a:solidFill>
                            <a:srgbClr val="B3C6E7"/>
                          </a:solidFill>
                          <a:latin typeface="Century Gothic"/>
                          <a:ea typeface="Century Gothic"/>
                          <a:cs typeface="Century Gothic"/>
                          <a:sym typeface="Century Gothic"/>
                        </a:rPr>
                        <a:t>Yes</a:t>
                      </a:r>
                      <a:endParaRPr/>
                    </a:p>
                  </a:txBody>
                  <a:tcPr marL="91450" marR="91450" marT="45725" marB="45725"/>
                </a:tc>
              </a:tr>
              <a:tr h="776400">
                <a:tc>
                  <a:txBody>
                    <a:bodyPr/>
                    <a:lstStyle/>
                    <a:p>
                      <a:pPr marL="0" marR="0" lvl="0" indent="0" algn="l" rtl="0">
                        <a:spcBef>
                          <a:spcPts val="0"/>
                        </a:spcBef>
                        <a:spcAft>
                          <a:spcPts val="0"/>
                        </a:spcAft>
                        <a:buNone/>
                      </a:pPr>
                      <a:r>
                        <a:rPr lang="en-US" sz="2400">
                          <a:latin typeface="Century Gothic"/>
                          <a:ea typeface="Century Gothic"/>
                          <a:cs typeface="Century Gothic"/>
                          <a:sym typeface="Century Gothic"/>
                        </a:rPr>
                        <a:t>8.</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2400"/>
                        <a:buFont typeface="Century Gothic"/>
                        <a:buNone/>
                      </a:pPr>
                      <a:r>
                        <a:rPr lang="en-US" sz="2400">
                          <a:latin typeface="Century Gothic"/>
                          <a:ea typeface="Century Gothic"/>
                          <a:cs typeface="Century Gothic"/>
                          <a:sym typeface="Century Gothic"/>
                        </a:rPr>
                        <a:t>Is </a:t>
                      </a:r>
                      <a:r>
                        <a:rPr lang="en-US" sz="2400">
                          <a:solidFill>
                            <a:srgbClr val="000000"/>
                          </a:solidFill>
                          <a:latin typeface="Century Gothic"/>
                          <a:ea typeface="Century Gothic"/>
                          <a:cs typeface="Century Gothic"/>
                          <a:sym typeface="Century Gothic"/>
                        </a:rPr>
                        <a:t>reserved animal of CITES-listed wildlife a prohibited goods? </a:t>
                      </a:r>
                      <a:r>
                        <a:rPr lang="en-US" sz="2400">
                          <a:solidFill>
                            <a:srgbClr val="D8E2F3"/>
                          </a:solidFill>
                          <a:latin typeface="Century Gothic"/>
                          <a:ea typeface="Century Gothic"/>
                          <a:cs typeface="Century Gothic"/>
                          <a:sym typeface="Century Gothic"/>
                        </a:rPr>
                        <a:t>Yes</a:t>
                      </a:r>
                      <a:endParaRPr/>
                    </a:p>
                    <a:p>
                      <a:pPr marL="0" marR="0" lvl="0" indent="0" algn="l" rtl="0">
                        <a:lnSpc>
                          <a:spcPct val="100000"/>
                        </a:lnSpc>
                        <a:spcBef>
                          <a:spcPts val="0"/>
                        </a:spcBef>
                        <a:spcAft>
                          <a:spcPts val="0"/>
                        </a:spcAft>
                        <a:buClr>
                          <a:schemeClr val="dk1"/>
                        </a:buClr>
                        <a:buSzPts val="2400"/>
                        <a:buFont typeface="Calibri"/>
                        <a:buNone/>
                      </a:pPr>
                      <a:endParaRPr sz="2400">
                        <a:latin typeface="Century Gothic"/>
                        <a:ea typeface="Century Gothic"/>
                        <a:cs typeface="Century Gothic"/>
                        <a:sym typeface="Century Gothic"/>
                      </a:endParaRPr>
                    </a:p>
                  </a:txBody>
                  <a:tcPr marL="91450" marR="91450" marT="45725" marB="45725"/>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graphicFrame>
        <p:nvGraphicFramePr>
          <p:cNvPr id="107" name="Google Shape;107;p16"/>
          <p:cNvGraphicFramePr/>
          <p:nvPr/>
        </p:nvGraphicFramePr>
        <p:xfrm>
          <a:off x="0" y="753386"/>
          <a:ext cx="12192000" cy="5923770"/>
        </p:xfrm>
        <a:graphic>
          <a:graphicData uri="http://schemas.openxmlformats.org/drawingml/2006/table">
            <a:tbl>
              <a:tblPr firstRow="1" bandRow="1">
                <a:noFill/>
                <a:tableStyleId>{B4C8CC68-FE3A-4D06-B605-F1856E18DBEE}</a:tableStyleId>
              </a:tblPr>
              <a:tblGrid>
                <a:gridCol w="2289975"/>
                <a:gridCol w="9902025"/>
              </a:tblGrid>
              <a:tr h="471125">
                <a:tc>
                  <a:txBody>
                    <a:bodyPr/>
                    <a:lstStyle/>
                    <a:p>
                      <a:pPr marL="0" marR="0" lvl="0" indent="0" algn="l" rtl="0">
                        <a:spcBef>
                          <a:spcPts val="0"/>
                        </a:spcBef>
                        <a:spcAft>
                          <a:spcPts val="0"/>
                        </a:spcAft>
                        <a:buNone/>
                      </a:pPr>
                      <a:endParaRPr sz="3000">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US" sz="3000">
                          <a:solidFill>
                            <a:srgbClr val="FFC000"/>
                          </a:solidFill>
                          <a:latin typeface="Century Gothic"/>
                          <a:ea typeface="Century Gothic"/>
                          <a:cs typeface="Century Gothic"/>
                          <a:sym typeface="Century Gothic"/>
                        </a:rPr>
                        <a:t>Scenario 3</a:t>
                      </a:r>
                      <a:endParaRPr/>
                    </a:p>
                  </a:txBody>
                  <a:tcPr marL="91450" marR="91450" marT="45725" marB="45725"/>
                </a:tc>
              </a:tr>
              <a:tr h="515500">
                <a:tc>
                  <a:txBody>
                    <a:bodyPr/>
                    <a:lstStyle/>
                    <a:p>
                      <a:pPr marL="0" marR="0" lvl="0" indent="0" algn="l" rtl="0">
                        <a:spcBef>
                          <a:spcPts val="0"/>
                        </a:spcBef>
                        <a:spcAft>
                          <a:spcPts val="0"/>
                        </a:spcAft>
                        <a:buNone/>
                      </a:pPr>
                      <a:endParaRPr sz="2400">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US" sz="2400">
                          <a:latin typeface="Century Gothic"/>
                          <a:ea typeface="Century Gothic"/>
                          <a:cs typeface="Century Gothic"/>
                          <a:sym typeface="Century Gothic"/>
                        </a:rPr>
                        <a:t>Hello. Can you put your suitcase through the X-ray machine?</a:t>
                      </a:r>
                      <a:endParaRPr/>
                    </a:p>
                  </a:txBody>
                  <a:tcPr marL="91450" marR="91450" marT="45725" marB="45725"/>
                </a:tc>
              </a:tr>
              <a:tr h="538050">
                <a:tc>
                  <a:txBody>
                    <a:bodyPr/>
                    <a:lstStyle/>
                    <a:p>
                      <a:pPr marL="0" marR="0" lvl="0" indent="0" algn="l" rtl="0">
                        <a:spcBef>
                          <a:spcPts val="0"/>
                        </a:spcBef>
                        <a:spcAft>
                          <a:spcPts val="0"/>
                        </a:spcAft>
                        <a:buNone/>
                      </a:pPr>
                      <a:r>
                        <a:rPr lang="en-US" sz="2400">
                          <a:latin typeface="Century Gothic"/>
                          <a:ea typeface="Century Gothic"/>
                          <a:cs typeface="Century Gothic"/>
                          <a:sym typeface="Century Gothic"/>
                        </a:rPr>
                        <a:t>John</a:t>
                      </a:r>
                      <a:endParaRPr/>
                    </a:p>
                  </a:txBody>
                  <a:tcPr marL="91450" marR="91450" marT="45725" marB="45725"/>
                </a:tc>
                <a:tc>
                  <a:txBody>
                    <a:bodyPr/>
                    <a:lstStyle/>
                    <a:p>
                      <a:pPr marL="0" marR="0" lvl="0" indent="0" algn="l" rtl="0">
                        <a:spcBef>
                          <a:spcPts val="0"/>
                        </a:spcBef>
                        <a:spcAft>
                          <a:spcPts val="0"/>
                        </a:spcAft>
                        <a:buNone/>
                      </a:pPr>
                      <a:r>
                        <a:rPr lang="en-US" sz="2400">
                          <a:latin typeface="Century Gothic"/>
                          <a:ea typeface="Century Gothic"/>
                          <a:cs typeface="Century Gothic"/>
                          <a:sym typeface="Century Gothic"/>
                        </a:rPr>
                        <a:t>Certainly. </a:t>
                      </a:r>
                      <a:endParaRPr/>
                    </a:p>
                  </a:txBody>
                  <a:tcPr marL="91450" marR="91450" marT="45725" marB="45725"/>
                </a:tc>
              </a:tr>
              <a:tr h="580450">
                <a:tc>
                  <a:txBody>
                    <a:bodyPr/>
                    <a:lstStyle/>
                    <a:p>
                      <a:pPr marL="0" marR="0" lvl="0" indent="0" algn="l" rtl="0">
                        <a:spcBef>
                          <a:spcPts val="0"/>
                        </a:spcBef>
                        <a:spcAft>
                          <a:spcPts val="0"/>
                        </a:spcAft>
                        <a:buNone/>
                      </a:pPr>
                      <a:endParaRPr sz="2400">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US" sz="2400">
                          <a:latin typeface="Century Gothic"/>
                          <a:ea typeface="Century Gothic"/>
                          <a:cs typeface="Century Gothic"/>
                          <a:sym typeface="Century Gothic"/>
                        </a:rPr>
                        <a:t>Can you open your suitcase? </a:t>
                      </a:r>
                      <a:endParaRPr/>
                    </a:p>
                  </a:txBody>
                  <a:tcPr marL="91450" marR="91450" marT="45725" marB="45725"/>
                </a:tc>
              </a:tr>
              <a:tr h="612250">
                <a:tc>
                  <a:txBody>
                    <a:bodyPr/>
                    <a:lstStyle/>
                    <a:p>
                      <a:pPr marL="0" marR="0" lvl="0" indent="0" algn="l" rtl="0">
                        <a:spcBef>
                          <a:spcPts val="0"/>
                        </a:spcBef>
                        <a:spcAft>
                          <a:spcPts val="0"/>
                        </a:spcAft>
                        <a:buNone/>
                      </a:pPr>
                      <a:r>
                        <a:rPr lang="en-US" sz="2400">
                          <a:latin typeface="Century Gothic"/>
                          <a:ea typeface="Century Gothic"/>
                          <a:cs typeface="Century Gothic"/>
                          <a:sym typeface="Century Gothic"/>
                        </a:rPr>
                        <a:t>John</a:t>
                      </a:r>
                      <a:endParaRPr/>
                    </a:p>
                  </a:txBody>
                  <a:tcPr marL="91450" marR="91450" marT="45725" marB="45725"/>
                </a:tc>
                <a:tc>
                  <a:txBody>
                    <a:bodyPr/>
                    <a:lstStyle/>
                    <a:p>
                      <a:pPr marL="0" marR="0" lvl="0" indent="0" algn="l" rtl="0">
                        <a:spcBef>
                          <a:spcPts val="0"/>
                        </a:spcBef>
                        <a:spcAft>
                          <a:spcPts val="0"/>
                        </a:spcAft>
                        <a:buNone/>
                      </a:pPr>
                      <a:r>
                        <a:rPr lang="en-US" sz="2400">
                          <a:latin typeface="Century Gothic"/>
                          <a:ea typeface="Century Gothic"/>
                          <a:cs typeface="Century Gothic"/>
                          <a:sym typeface="Century Gothic"/>
                        </a:rPr>
                        <a:t>Okay. One moment please.</a:t>
                      </a:r>
                      <a:endParaRPr/>
                    </a:p>
                  </a:txBody>
                  <a:tcPr marL="91450" marR="91450" marT="45725" marB="45725"/>
                </a:tc>
              </a:tr>
              <a:tr h="564550">
                <a:tc>
                  <a:txBody>
                    <a:bodyPr/>
                    <a:lstStyle/>
                    <a:p>
                      <a:pPr marL="0" marR="0" lvl="0" indent="0" algn="l" rtl="0">
                        <a:spcBef>
                          <a:spcPts val="0"/>
                        </a:spcBef>
                        <a:spcAft>
                          <a:spcPts val="0"/>
                        </a:spcAft>
                        <a:buNone/>
                      </a:pPr>
                      <a:endParaRPr sz="2400">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US" sz="2400">
                          <a:latin typeface="Century Gothic"/>
                          <a:ea typeface="Century Gothic"/>
                          <a:cs typeface="Century Gothic"/>
                          <a:sym typeface="Century Gothic"/>
                        </a:rPr>
                        <a:t>What is in this plastic bag? Is it a bag of fresh mushrooms? </a:t>
                      </a:r>
                      <a:endParaRPr/>
                    </a:p>
                  </a:txBody>
                  <a:tcPr marL="91450" marR="91450" marT="45725" marB="45725"/>
                </a:tc>
              </a:tr>
              <a:tr h="580450">
                <a:tc>
                  <a:txBody>
                    <a:bodyPr/>
                    <a:lstStyle/>
                    <a:p>
                      <a:pPr marL="0" marR="0" lvl="0" indent="0" algn="l" rtl="0">
                        <a:spcBef>
                          <a:spcPts val="0"/>
                        </a:spcBef>
                        <a:spcAft>
                          <a:spcPts val="0"/>
                        </a:spcAft>
                        <a:buNone/>
                      </a:pPr>
                      <a:r>
                        <a:rPr lang="en-US" sz="2400">
                          <a:latin typeface="Century Gothic"/>
                          <a:ea typeface="Century Gothic"/>
                          <a:cs typeface="Century Gothic"/>
                          <a:sym typeface="Century Gothic"/>
                        </a:rPr>
                        <a:t>John</a:t>
                      </a:r>
                      <a:endParaRPr/>
                    </a:p>
                  </a:txBody>
                  <a:tcPr marL="91450" marR="91450" marT="45725" marB="45725"/>
                </a:tc>
                <a:tc>
                  <a:txBody>
                    <a:bodyPr/>
                    <a:lstStyle/>
                    <a:p>
                      <a:pPr marL="0" marR="0" lvl="0" indent="0" algn="l" rtl="0">
                        <a:spcBef>
                          <a:spcPts val="0"/>
                        </a:spcBef>
                        <a:spcAft>
                          <a:spcPts val="0"/>
                        </a:spcAft>
                        <a:buNone/>
                      </a:pPr>
                      <a:r>
                        <a:rPr lang="en-US" sz="2400">
                          <a:latin typeface="Century Gothic"/>
                          <a:ea typeface="Century Gothic"/>
                          <a:cs typeface="Century Gothic"/>
                          <a:sym typeface="Century Gothic"/>
                        </a:rPr>
                        <a:t>Yes. It’s from Thailand.</a:t>
                      </a:r>
                      <a:endParaRPr/>
                    </a:p>
                  </a:txBody>
                  <a:tcPr marL="91450" marR="91450" marT="45725" marB="45725"/>
                </a:tc>
              </a:tr>
              <a:tr h="580450">
                <a:tc>
                  <a:txBody>
                    <a:bodyPr/>
                    <a:lstStyle/>
                    <a:p>
                      <a:pPr marL="0" marR="0" lvl="0" indent="0" algn="l" rtl="0">
                        <a:spcBef>
                          <a:spcPts val="0"/>
                        </a:spcBef>
                        <a:spcAft>
                          <a:spcPts val="0"/>
                        </a:spcAft>
                        <a:buNone/>
                      </a:pPr>
                      <a:endParaRPr sz="2400">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US" sz="2400">
                          <a:latin typeface="Century Gothic"/>
                          <a:ea typeface="Century Gothic"/>
                          <a:cs typeface="Century Gothic"/>
                          <a:sym typeface="Century Gothic"/>
                        </a:rPr>
                        <a:t>You haven’t been declared on the incoming passenger card.</a:t>
                      </a:r>
                      <a:endParaRPr/>
                    </a:p>
                  </a:txBody>
                  <a:tcPr marL="91450" marR="91450" marT="45725" marB="45725"/>
                </a:tc>
              </a:tr>
              <a:tr h="580450">
                <a:tc>
                  <a:txBody>
                    <a:bodyPr/>
                    <a:lstStyle/>
                    <a:p>
                      <a:pPr marL="0" marR="0" lvl="0" indent="0" algn="l" rtl="0">
                        <a:spcBef>
                          <a:spcPts val="0"/>
                        </a:spcBef>
                        <a:spcAft>
                          <a:spcPts val="0"/>
                        </a:spcAft>
                        <a:buNone/>
                      </a:pPr>
                      <a:r>
                        <a:rPr lang="en-US" sz="2400">
                          <a:latin typeface="Century Gothic"/>
                          <a:ea typeface="Century Gothic"/>
                          <a:cs typeface="Century Gothic"/>
                          <a:sym typeface="Century Gothic"/>
                        </a:rPr>
                        <a:t>John</a:t>
                      </a:r>
                      <a:endParaRPr/>
                    </a:p>
                  </a:txBody>
                  <a:tcPr marL="91450" marR="91450" marT="45725" marB="45725"/>
                </a:tc>
                <a:tc>
                  <a:txBody>
                    <a:bodyPr/>
                    <a:lstStyle/>
                    <a:p>
                      <a:pPr marL="0" marR="0" lvl="0" indent="0" algn="l" rtl="0">
                        <a:spcBef>
                          <a:spcPts val="0"/>
                        </a:spcBef>
                        <a:spcAft>
                          <a:spcPts val="0"/>
                        </a:spcAft>
                        <a:buNone/>
                      </a:pPr>
                      <a:r>
                        <a:rPr lang="en-US" sz="2400">
                          <a:latin typeface="Century Gothic"/>
                          <a:ea typeface="Century Gothic"/>
                          <a:cs typeface="Century Gothic"/>
                          <a:sym typeface="Century Gothic"/>
                        </a:rPr>
                        <a:t>Oh, I’m sorry. I forgot. I didn’t have intention to smuggle it into Australia.</a:t>
                      </a:r>
                      <a:endParaRPr/>
                    </a:p>
                  </a:txBody>
                  <a:tcPr marL="91450" marR="91450" marT="45725" marB="45725"/>
                </a:tc>
              </a:tr>
              <a:tr h="580450">
                <a:tc>
                  <a:txBody>
                    <a:bodyPr/>
                    <a:lstStyle/>
                    <a:p>
                      <a:pPr marL="0" marR="0" lvl="0" indent="0" algn="l" rtl="0">
                        <a:spcBef>
                          <a:spcPts val="0"/>
                        </a:spcBef>
                        <a:spcAft>
                          <a:spcPts val="0"/>
                        </a:spcAft>
                        <a:buNone/>
                      </a:pPr>
                      <a:endParaRPr sz="2400">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US" sz="2400">
                          <a:latin typeface="Century Gothic"/>
                          <a:ea typeface="Century Gothic"/>
                          <a:cs typeface="Century Gothic"/>
                          <a:sym typeface="Century Gothic"/>
                        </a:rPr>
                        <a:t>It is needed to be seized and destroyed. </a:t>
                      </a:r>
                      <a:endParaRPr/>
                    </a:p>
                  </a:txBody>
                  <a:tcPr marL="91450" marR="91450" marT="45725" marB="45725"/>
                </a:tc>
              </a:tr>
            </a:tbl>
          </a:graphicData>
        </a:graphic>
      </p:graphicFrame>
      <p:sp>
        <p:nvSpPr>
          <p:cNvPr id="108" name="Google Shape;108;p16"/>
          <p:cNvSpPr txBox="1"/>
          <p:nvPr/>
        </p:nvSpPr>
        <p:spPr>
          <a:xfrm>
            <a:off x="1280158" y="0"/>
            <a:ext cx="2274073" cy="523220"/>
          </a:xfrm>
          <a:prstGeom prst="rect">
            <a:avLst/>
          </a:prstGeom>
          <a:solidFill>
            <a:schemeClr val="accent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a:solidFill>
                  <a:schemeClr val="dk1"/>
                </a:solidFill>
                <a:latin typeface="Century Gothic"/>
                <a:ea typeface="Century Gothic"/>
                <a:cs typeface="Century Gothic"/>
                <a:sym typeface="Century Gothic"/>
              </a:rPr>
              <a:t>Immigration</a:t>
            </a:r>
            <a:endParaRPr/>
          </a:p>
        </p:txBody>
      </p:sp>
      <p:sp>
        <p:nvSpPr>
          <p:cNvPr id="109" name="Google Shape;109;p16"/>
          <p:cNvSpPr txBox="1"/>
          <p:nvPr/>
        </p:nvSpPr>
        <p:spPr>
          <a:xfrm>
            <a:off x="4549472" y="0"/>
            <a:ext cx="2274073" cy="523220"/>
          </a:xfrm>
          <a:prstGeom prst="rect">
            <a:avLst/>
          </a:prstGeom>
          <a:solidFill>
            <a:srgbClr val="FFD966"/>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a:solidFill>
                  <a:schemeClr val="dk1"/>
                </a:solidFill>
                <a:latin typeface="Century Gothic"/>
                <a:ea typeface="Century Gothic"/>
                <a:cs typeface="Century Gothic"/>
                <a:sym typeface="Century Gothic"/>
              </a:rPr>
              <a:t>Customs</a:t>
            </a:r>
            <a:endParaRPr/>
          </a:p>
        </p:txBody>
      </p:sp>
      <p:sp>
        <p:nvSpPr>
          <p:cNvPr id="110" name="Google Shape;110;p16"/>
          <p:cNvSpPr txBox="1"/>
          <p:nvPr/>
        </p:nvSpPr>
        <p:spPr>
          <a:xfrm>
            <a:off x="7500734" y="0"/>
            <a:ext cx="2274073" cy="523220"/>
          </a:xfrm>
          <a:prstGeom prst="rect">
            <a:avLst/>
          </a:prstGeom>
          <a:solidFill>
            <a:srgbClr val="C4E0B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a:solidFill>
                  <a:schemeClr val="dk1"/>
                </a:solidFill>
                <a:latin typeface="Century Gothic"/>
                <a:ea typeface="Century Gothic"/>
                <a:cs typeface="Century Gothic"/>
                <a:sym typeface="Century Gothic"/>
              </a:rPr>
              <a:t>Quarantine</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graphicFrame>
        <p:nvGraphicFramePr>
          <p:cNvPr id="425" name="Google Shape;425;p53"/>
          <p:cNvGraphicFramePr/>
          <p:nvPr/>
        </p:nvGraphicFramePr>
        <p:xfrm>
          <a:off x="0" y="355158"/>
          <a:ext cx="12192000" cy="2467570"/>
        </p:xfrm>
        <a:graphic>
          <a:graphicData uri="http://schemas.openxmlformats.org/drawingml/2006/table">
            <a:tbl>
              <a:tblPr firstRow="1" bandRow="1">
                <a:noFill/>
                <a:tableStyleId>{B4C8CC68-FE3A-4D06-B605-F1856E18DBEE}</a:tableStyleId>
              </a:tblPr>
              <a:tblGrid>
                <a:gridCol w="914400"/>
                <a:gridCol w="11277600"/>
              </a:tblGrid>
              <a:tr h="471125">
                <a:tc>
                  <a:txBody>
                    <a:bodyPr/>
                    <a:lstStyle/>
                    <a:p>
                      <a:pPr marL="0" marR="0" lvl="0" indent="0" algn="l" rtl="0">
                        <a:spcBef>
                          <a:spcPts val="0"/>
                        </a:spcBef>
                        <a:spcAft>
                          <a:spcPts val="0"/>
                        </a:spcAft>
                        <a:buNone/>
                      </a:pPr>
                      <a:endParaRPr sz="3000">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US" sz="3000">
                          <a:solidFill>
                            <a:srgbClr val="FFC000"/>
                          </a:solidFill>
                          <a:latin typeface="Century Gothic"/>
                          <a:ea typeface="Century Gothic"/>
                          <a:cs typeface="Century Gothic"/>
                          <a:sym typeface="Century Gothic"/>
                        </a:rPr>
                        <a:t>Exercise 2- Answer the question.</a:t>
                      </a:r>
                      <a:endParaRPr/>
                    </a:p>
                  </a:txBody>
                  <a:tcPr marL="91450" marR="91450" marT="45725" marB="45725"/>
                </a:tc>
              </a:tr>
              <a:tr h="515500">
                <a:tc>
                  <a:txBody>
                    <a:bodyPr/>
                    <a:lstStyle/>
                    <a:p>
                      <a:pPr marL="0" marR="0" lvl="0" indent="0" algn="l" rtl="0">
                        <a:spcBef>
                          <a:spcPts val="0"/>
                        </a:spcBef>
                        <a:spcAft>
                          <a:spcPts val="0"/>
                        </a:spcAft>
                        <a:buNone/>
                      </a:pPr>
                      <a:r>
                        <a:rPr lang="en-US" sz="2400">
                          <a:latin typeface="Century Gothic"/>
                          <a:ea typeface="Century Gothic"/>
                          <a:cs typeface="Century Gothic"/>
                          <a:sym typeface="Century Gothic"/>
                        </a:rPr>
                        <a:t>9.</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2400"/>
                        <a:buFont typeface="Century Gothic"/>
                        <a:buNone/>
                      </a:pPr>
                      <a:r>
                        <a:rPr lang="en-US" sz="2400">
                          <a:solidFill>
                            <a:schemeClr val="dk1"/>
                          </a:solidFill>
                          <a:latin typeface="Century Gothic"/>
                          <a:ea typeface="Century Gothic"/>
                          <a:cs typeface="Century Gothic"/>
                          <a:sym typeface="Century Gothic"/>
                        </a:rPr>
                        <a:t>Can a passenger carry 2.5 kg. of dry-ice in a passenger cabin? </a:t>
                      </a:r>
                      <a:r>
                        <a:rPr lang="en-US" sz="2400">
                          <a:solidFill>
                            <a:srgbClr val="B3C6E7"/>
                          </a:solidFill>
                          <a:latin typeface="Century Gothic"/>
                          <a:ea typeface="Century Gothic"/>
                          <a:cs typeface="Century Gothic"/>
                          <a:sym typeface="Century Gothic"/>
                        </a:rPr>
                        <a:t>Yes</a:t>
                      </a:r>
                      <a:endParaRPr/>
                    </a:p>
                  </a:txBody>
                  <a:tcPr marL="91450" marR="91450" marT="45725" marB="45725"/>
                </a:tc>
              </a:tr>
              <a:tr h="538050">
                <a:tc>
                  <a:txBody>
                    <a:bodyPr/>
                    <a:lstStyle/>
                    <a:p>
                      <a:pPr marL="0" marR="0" lvl="0" indent="0" algn="l" rtl="0">
                        <a:spcBef>
                          <a:spcPts val="0"/>
                        </a:spcBef>
                        <a:spcAft>
                          <a:spcPts val="0"/>
                        </a:spcAft>
                        <a:buNone/>
                      </a:pPr>
                      <a:r>
                        <a:rPr lang="en-US" sz="2400">
                          <a:latin typeface="Century Gothic"/>
                          <a:ea typeface="Century Gothic"/>
                          <a:cs typeface="Century Gothic"/>
                          <a:sym typeface="Century Gothic"/>
                        </a:rPr>
                        <a:t>10. </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2400"/>
                        <a:buFont typeface="Century Gothic"/>
                        <a:buNone/>
                      </a:pPr>
                      <a:r>
                        <a:rPr lang="en-US" sz="2400">
                          <a:solidFill>
                            <a:schemeClr val="dk1"/>
                          </a:solidFill>
                          <a:latin typeface="Century Gothic"/>
                          <a:ea typeface="Century Gothic"/>
                          <a:cs typeface="Century Gothic"/>
                          <a:sym typeface="Century Gothic"/>
                        </a:rPr>
                        <a:t>Does a can of hair spray is permitted to be stowed in a checked baggage? </a:t>
                      </a:r>
                      <a:r>
                        <a:rPr lang="en-US" sz="2400">
                          <a:solidFill>
                            <a:srgbClr val="D8E2F3"/>
                          </a:solidFill>
                          <a:latin typeface="Century Gothic"/>
                          <a:ea typeface="Century Gothic"/>
                          <a:cs typeface="Century Gothic"/>
                          <a:sym typeface="Century Gothic"/>
                        </a:rPr>
                        <a:t>No</a:t>
                      </a:r>
                      <a:endParaRPr/>
                    </a:p>
                  </a:txBody>
                  <a:tcPr marL="91450" marR="91450" marT="45725" marB="45725"/>
                </a:tc>
              </a:tr>
              <a:tr h="580450">
                <a:tc>
                  <a:txBody>
                    <a:bodyPr/>
                    <a:lstStyle/>
                    <a:p>
                      <a:pPr marL="0" marR="0" lvl="0" indent="0" algn="l" rtl="0">
                        <a:spcBef>
                          <a:spcPts val="0"/>
                        </a:spcBef>
                        <a:spcAft>
                          <a:spcPts val="0"/>
                        </a:spcAft>
                        <a:buNone/>
                      </a:pPr>
                      <a:endParaRPr sz="2400">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a:txBody>
                  <a:tcPr marL="91450" marR="91450" marT="45725" marB="45725"/>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7"/>
          <p:cNvPicPr preferRelativeResize="0"/>
          <p:nvPr/>
        </p:nvPicPr>
        <p:blipFill rotWithShape="1">
          <a:blip r:embed="rId3">
            <a:alphaModFix/>
          </a:blip>
          <a:srcRect/>
          <a:stretch/>
        </p:blipFill>
        <p:spPr>
          <a:xfrm>
            <a:off x="0" y="0"/>
            <a:ext cx="12006470" cy="6858000"/>
          </a:xfrm>
          <a:prstGeom prst="rect">
            <a:avLst/>
          </a:prstGeom>
          <a:noFill/>
          <a:ln>
            <a:noFill/>
          </a:ln>
        </p:spPr>
      </p:pic>
      <p:sp>
        <p:nvSpPr>
          <p:cNvPr id="116" name="Google Shape;116;p17"/>
          <p:cNvSpPr txBox="1"/>
          <p:nvPr/>
        </p:nvSpPr>
        <p:spPr>
          <a:xfrm>
            <a:off x="8595358" y="5192202"/>
            <a:ext cx="2274073" cy="523220"/>
          </a:xfrm>
          <a:prstGeom prst="rect">
            <a:avLst/>
          </a:prstGeom>
          <a:solidFill>
            <a:schemeClr val="accent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a:solidFill>
                  <a:schemeClr val="dk1"/>
                </a:solidFill>
                <a:latin typeface="Century Gothic"/>
                <a:ea typeface="Century Gothic"/>
                <a:cs typeface="Century Gothic"/>
                <a:sym typeface="Century Gothic"/>
              </a:rPr>
              <a:t>Immigration</a:t>
            </a:r>
            <a:endParaRPr/>
          </a:p>
        </p:txBody>
      </p:sp>
      <p:sp>
        <p:nvSpPr>
          <p:cNvPr id="117" name="Google Shape;117;p17"/>
          <p:cNvSpPr txBox="1"/>
          <p:nvPr/>
        </p:nvSpPr>
        <p:spPr>
          <a:xfrm>
            <a:off x="8595358" y="5928481"/>
            <a:ext cx="3315696" cy="523220"/>
          </a:xfrm>
          <a:prstGeom prst="rect">
            <a:avLst/>
          </a:prstGeom>
          <a:solidFill>
            <a:schemeClr val="accent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a:solidFill>
                  <a:schemeClr val="dk1"/>
                </a:solidFill>
                <a:latin typeface="Century Gothic"/>
                <a:ea typeface="Century Gothic"/>
                <a:cs typeface="Century Gothic"/>
                <a:sym typeface="Century Gothic"/>
              </a:rPr>
              <a:t>Baggage claim</a:t>
            </a:r>
            <a:endParaRPr/>
          </a:p>
        </p:txBody>
      </p:sp>
      <p:sp>
        <p:nvSpPr>
          <p:cNvPr id="118" name="Google Shape;118;p17"/>
          <p:cNvSpPr txBox="1"/>
          <p:nvPr/>
        </p:nvSpPr>
        <p:spPr>
          <a:xfrm>
            <a:off x="4826440" y="5453812"/>
            <a:ext cx="2274073" cy="523220"/>
          </a:xfrm>
          <a:prstGeom prst="rect">
            <a:avLst/>
          </a:prstGeom>
          <a:solidFill>
            <a:schemeClr val="accent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a:solidFill>
                  <a:schemeClr val="dk1"/>
                </a:solidFill>
                <a:latin typeface="Century Gothic"/>
                <a:ea typeface="Century Gothic"/>
                <a:cs typeface="Century Gothic"/>
                <a:sym typeface="Century Gothic"/>
              </a:rPr>
              <a:t>Customs</a:t>
            </a:r>
            <a:endParaRPr/>
          </a:p>
        </p:txBody>
      </p:sp>
      <p:sp>
        <p:nvSpPr>
          <p:cNvPr id="119" name="Google Shape;119;p17"/>
          <p:cNvSpPr txBox="1"/>
          <p:nvPr/>
        </p:nvSpPr>
        <p:spPr>
          <a:xfrm>
            <a:off x="5121963" y="6150334"/>
            <a:ext cx="2274073" cy="523220"/>
          </a:xfrm>
          <a:prstGeom prst="rect">
            <a:avLst/>
          </a:prstGeom>
          <a:solidFill>
            <a:schemeClr val="accent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a:solidFill>
                  <a:schemeClr val="dk1"/>
                </a:solidFill>
                <a:latin typeface="Century Gothic"/>
                <a:ea typeface="Century Gothic"/>
                <a:cs typeface="Century Gothic"/>
                <a:sym typeface="Century Gothic"/>
              </a:rPr>
              <a:t>Quarantine</a:t>
            </a:r>
            <a:endParaRPr/>
          </a:p>
        </p:txBody>
      </p:sp>
      <p:sp>
        <p:nvSpPr>
          <p:cNvPr id="120" name="Google Shape;120;p17"/>
          <p:cNvSpPr txBox="1"/>
          <p:nvPr/>
        </p:nvSpPr>
        <p:spPr>
          <a:xfrm>
            <a:off x="860064" y="4858790"/>
            <a:ext cx="2274073" cy="523220"/>
          </a:xfrm>
          <a:prstGeom prst="rect">
            <a:avLst/>
          </a:prstGeom>
          <a:solidFill>
            <a:schemeClr val="accent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a:solidFill>
                  <a:schemeClr val="dk1"/>
                </a:solidFill>
                <a:latin typeface="Century Gothic"/>
                <a:ea typeface="Century Gothic"/>
                <a:cs typeface="Century Gothic"/>
                <a:sym typeface="Century Gothic"/>
              </a:rPr>
              <a:t>Arrival hall</a:t>
            </a:r>
            <a:endParaRPr/>
          </a:p>
        </p:txBody>
      </p:sp>
      <p:sp>
        <p:nvSpPr>
          <p:cNvPr id="121" name="Google Shape;121;p17"/>
          <p:cNvSpPr txBox="1"/>
          <p:nvPr/>
        </p:nvSpPr>
        <p:spPr>
          <a:xfrm>
            <a:off x="3396530" y="4469176"/>
            <a:ext cx="2274073" cy="523220"/>
          </a:xfrm>
          <a:prstGeom prst="rect">
            <a:avLst/>
          </a:prstGeom>
          <a:solidFill>
            <a:schemeClr val="accent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a:solidFill>
                  <a:schemeClr val="dk1"/>
                </a:solidFill>
                <a:latin typeface="Century Gothic"/>
                <a:ea typeface="Century Gothic"/>
                <a:cs typeface="Century Gothic"/>
                <a:sym typeface="Century Gothic"/>
              </a:rPr>
              <a:t>Inbound</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18"/>
          <p:cNvPicPr preferRelativeResize="0"/>
          <p:nvPr/>
        </p:nvPicPr>
        <p:blipFill rotWithShape="1">
          <a:blip r:embed="rId3">
            <a:alphaModFix/>
          </a:blip>
          <a:srcRect b="45043"/>
          <a:stretch/>
        </p:blipFill>
        <p:spPr>
          <a:xfrm>
            <a:off x="58005" y="848802"/>
            <a:ext cx="12004124" cy="5354026"/>
          </a:xfrm>
          <a:prstGeom prst="rect">
            <a:avLst/>
          </a:prstGeom>
          <a:noFill/>
          <a:ln>
            <a:noFill/>
          </a:ln>
        </p:spPr>
      </p:pic>
      <p:sp>
        <p:nvSpPr>
          <p:cNvPr id="127" name="Google Shape;127;p18"/>
          <p:cNvSpPr txBox="1"/>
          <p:nvPr/>
        </p:nvSpPr>
        <p:spPr>
          <a:xfrm>
            <a:off x="1949393" y="95958"/>
            <a:ext cx="3044026" cy="523220"/>
          </a:xfrm>
          <a:prstGeom prst="rect">
            <a:avLst/>
          </a:prstGeom>
          <a:solidFill>
            <a:srgbClr val="C4E0B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a:solidFill>
                  <a:schemeClr val="dk1"/>
                </a:solidFill>
                <a:latin typeface="Century Gothic"/>
                <a:ea typeface="Century Gothic"/>
                <a:cs typeface="Century Gothic"/>
                <a:sym typeface="Century Gothic"/>
              </a:rPr>
              <a:t>Departure hall</a:t>
            </a:r>
            <a:endParaRPr/>
          </a:p>
        </p:txBody>
      </p:sp>
      <p:sp>
        <p:nvSpPr>
          <p:cNvPr id="128" name="Google Shape;128;p18"/>
          <p:cNvSpPr txBox="1"/>
          <p:nvPr/>
        </p:nvSpPr>
        <p:spPr>
          <a:xfrm>
            <a:off x="8794141" y="476656"/>
            <a:ext cx="2274073" cy="523220"/>
          </a:xfrm>
          <a:prstGeom prst="rect">
            <a:avLst/>
          </a:prstGeom>
          <a:solidFill>
            <a:srgbClr val="C4E0B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a:solidFill>
                  <a:schemeClr val="dk1"/>
                </a:solidFill>
                <a:latin typeface="Century Gothic"/>
                <a:ea typeface="Century Gothic"/>
                <a:cs typeface="Century Gothic"/>
                <a:sym typeface="Century Gothic"/>
              </a:rPr>
              <a:t>Immigration</a:t>
            </a:r>
            <a:endParaRPr/>
          </a:p>
        </p:txBody>
      </p:sp>
      <p:sp>
        <p:nvSpPr>
          <p:cNvPr id="129" name="Google Shape;129;p18"/>
          <p:cNvSpPr txBox="1"/>
          <p:nvPr/>
        </p:nvSpPr>
        <p:spPr>
          <a:xfrm>
            <a:off x="58005" y="6211669"/>
            <a:ext cx="478433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Calibri"/>
                <a:ea typeface="Calibri"/>
                <a:cs typeface="Calibri"/>
                <a:sym typeface="Calibri"/>
              </a:rPr>
              <a:t>https://www.jal.co.jp/en/inter/airport/bkk/info/</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9"/>
          <p:cNvSpPr/>
          <p:nvPr/>
        </p:nvSpPr>
        <p:spPr>
          <a:xfrm>
            <a:off x="6838122" y="0"/>
            <a:ext cx="5353878" cy="6858000"/>
          </a:xfrm>
          <a:prstGeom prst="rect">
            <a:avLst/>
          </a:pr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a:solidFill>
                  <a:srgbClr val="000000"/>
                </a:solidFill>
                <a:latin typeface="Century Gothic"/>
                <a:ea typeface="Century Gothic"/>
                <a:cs typeface="Century Gothic"/>
                <a:sym typeface="Century Gothic"/>
              </a:rPr>
              <a:t>Immigration officer is an authority that has responsibility to control people traveling to and from one country to another.</a:t>
            </a:r>
            <a:endParaRPr/>
          </a:p>
          <a:p>
            <a:pPr marL="0" marR="0" lvl="0" indent="0" algn="l" rtl="0">
              <a:spcBef>
                <a:spcPts val="0"/>
              </a:spcBef>
              <a:spcAft>
                <a:spcPts val="0"/>
              </a:spcAft>
              <a:buNone/>
            </a:pPr>
            <a:endParaRPr sz="2800">
              <a:solidFill>
                <a:srgbClr val="000000"/>
              </a:solidFill>
              <a:latin typeface="Century Gothic"/>
              <a:ea typeface="Century Gothic"/>
              <a:cs typeface="Century Gothic"/>
              <a:sym typeface="Century Gothic"/>
            </a:endParaRPr>
          </a:p>
          <a:p>
            <a:pPr marL="0" marR="0" lvl="0" indent="0" algn="l" rtl="0">
              <a:spcBef>
                <a:spcPts val="0"/>
              </a:spcBef>
              <a:spcAft>
                <a:spcPts val="0"/>
              </a:spcAft>
              <a:buNone/>
            </a:pPr>
            <a:r>
              <a:rPr lang="en-US" sz="2800">
                <a:solidFill>
                  <a:srgbClr val="000000"/>
                </a:solidFill>
                <a:latin typeface="Century Gothic"/>
                <a:ea typeface="Century Gothic"/>
                <a:cs typeface="Century Gothic"/>
                <a:sym typeface="Century Gothic"/>
              </a:rPr>
              <a:t>The officers have the work station at the border at the entry points to the airside at the airport.  </a:t>
            </a:r>
            <a:endParaRPr/>
          </a:p>
          <a:p>
            <a:pPr marL="0" marR="0" lvl="0" indent="0" algn="l" rtl="0">
              <a:spcBef>
                <a:spcPts val="0"/>
              </a:spcBef>
              <a:spcAft>
                <a:spcPts val="0"/>
              </a:spcAft>
              <a:buNone/>
            </a:pPr>
            <a:endParaRPr sz="2800">
              <a:solidFill>
                <a:srgbClr val="000000"/>
              </a:solidFill>
              <a:latin typeface="Century Gothic"/>
              <a:ea typeface="Century Gothic"/>
              <a:cs typeface="Century Gothic"/>
              <a:sym typeface="Century Gothic"/>
            </a:endParaRPr>
          </a:p>
          <a:p>
            <a:pPr marL="0" marR="0" lvl="0" indent="0" algn="l" rtl="0">
              <a:spcBef>
                <a:spcPts val="0"/>
              </a:spcBef>
              <a:spcAft>
                <a:spcPts val="0"/>
              </a:spcAft>
              <a:buNone/>
            </a:pPr>
            <a:r>
              <a:rPr lang="en-US" sz="2800">
                <a:solidFill>
                  <a:srgbClr val="000000"/>
                </a:solidFill>
                <a:latin typeface="Century Gothic"/>
                <a:ea typeface="Century Gothic"/>
                <a:cs typeface="Century Gothic"/>
                <a:sym typeface="Century Gothic"/>
              </a:rPr>
              <a:t>Immigration can be called “passport control” or “border control”.  </a:t>
            </a:r>
            <a:endParaRPr sz="2800">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5" name="Google Shape;135;p19"/>
          <p:cNvSpPr/>
          <p:nvPr/>
        </p:nvSpPr>
        <p:spPr>
          <a:xfrm>
            <a:off x="-31805" y="0"/>
            <a:ext cx="6869927" cy="731520"/>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Century Gothic"/>
                <a:ea typeface="Century Gothic"/>
                <a:cs typeface="Century Gothic"/>
                <a:sym typeface="Century Gothic"/>
              </a:rPr>
              <a:t>Immigration </a:t>
            </a:r>
            <a:endParaRPr/>
          </a:p>
        </p:txBody>
      </p:sp>
      <p:pic>
        <p:nvPicPr>
          <p:cNvPr id="136" name="Google Shape;136;p19"/>
          <p:cNvPicPr preferRelativeResize="0"/>
          <p:nvPr/>
        </p:nvPicPr>
        <p:blipFill rotWithShape="1">
          <a:blip r:embed="rId3">
            <a:alphaModFix/>
          </a:blip>
          <a:srcRect/>
          <a:stretch/>
        </p:blipFill>
        <p:spPr>
          <a:xfrm>
            <a:off x="0" y="1157661"/>
            <a:ext cx="6863632" cy="5147724"/>
          </a:xfrm>
          <a:prstGeom prst="rect">
            <a:avLst/>
          </a:prstGeom>
          <a:noFill/>
          <a:ln>
            <a:noFill/>
          </a:ln>
        </p:spPr>
      </p:pic>
      <p:sp>
        <p:nvSpPr>
          <p:cNvPr id="137" name="Google Shape;137;p19"/>
          <p:cNvSpPr txBox="1"/>
          <p:nvPr/>
        </p:nvSpPr>
        <p:spPr>
          <a:xfrm>
            <a:off x="0" y="6362194"/>
            <a:ext cx="370332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https://www.khaosodenglish.com/</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20"/>
          <p:cNvPicPr preferRelativeResize="0"/>
          <p:nvPr/>
        </p:nvPicPr>
        <p:blipFill rotWithShape="1">
          <a:blip r:embed="rId3">
            <a:alphaModFix/>
          </a:blip>
          <a:srcRect/>
          <a:stretch/>
        </p:blipFill>
        <p:spPr>
          <a:xfrm>
            <a:off x="831408" y="0"/>
            <a:ext cx="5143500" cy="6858000"/>
          </a:xfrm>
          <a:prstGeom prst="rect">
            <a:avLst/>
          </a:prstGeom>
          <a:noFill/>
          <a:ln>
            <a:noFill/>
          </a:ln>
        </p:spPr>
      </p:pic>
      <p:sp>
        <p:nvSpPr>
          <p:cNvPr id="143" name="Google Shape;143;p20"/>
          <p:cNvSpPr/>
          <p:nvPr/>
        </p:nvSpPr>
        <p:spPr>
          <a:xfrm>
            <a:off x="6838122" y="0"/>
            <a:ext cx="5353878" cy="6858000"/>
          </a:xfrm>
          <a:prstGeom prst="rect">
            <a:avLst/>
          </a:pr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200" dirty="0">
                <a:solidFill>
                  <a:srgbClr val="000000"/>
                </a:solidFill>
                <a:latin typeface="Century Gothic"/>
                <a:ea typeface="Century Gothic"/>
                <a:cs typeface="Century Gothic"/>
                <a:sym typeface="Century Gothic"/>
              </a:rPr>
              <a:t>Crew are required to show a passport, a valid license, an airline staff identification card, a departure and arrival card, a visa, and a </a:t>
            </a:r>
            <a:r>
              <a:rPr lang="en-US" sz="3200" dirty="0">
                <a:solidFill>
                  <a:srgbClr val="FF0000"/>
                </a:solidFill>
                <a:latin typeface="Century Gothic"/>
                <a:ea typeface="Century Gothic"/>
                <a:cs typeface="Century Gothic"/>
                <a:sym typeface="Century Gothic"/>
              </a:rPr>
              <a:t>General Declaration </a:t>
            </a:r>
            <a:r>
              <a:rPr lang="en-US" sz="3200" dirty="0" smtClean="0">
                <a:solidFill>
                  <a:srgbClr val="FF0000"/>
                </a:solidFill>
                <a:latin typeface="Century Gothic"/>
                <a:ea typeface="Century Gothic"/>
                <a:cs typeface="Century Gothic"/>
                <a:sym typeface="Century Gothic"/>
              </a:rPr>
              <a:t>form (Gen Dec).</a:t>
            </a:r>
            <a:endParaRPr dirty="0"/>
          </a:p>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44" name="Google Shape;144;p20"/>
          <p:cNvSpPr/>
          <p:nvPr/>
        </p:nvSpPr>
        <p:spPr>
          <a:xfrm>
            <a:off x="-31805" y="0"/>
            <a:ext cx="6869927" cy="731520"/>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Century Gothic"/>
                <a:ea typeface="Century Gothic"/>
                <a:cs typeface="Century Gothic"/>
                <a:sym typeface="Century Gothic"/>
              </a:rPr>
              <a:t>Immigration </a:t>
            </a:r>
            <a:endParaRPr/>
          </a:p>
        </p:txBody>
      </p:sp>
      <p:sp>
        <p:nvSpPr>
          <p:cNvPr id="145" name="Google Shape;145;p20"/>
          <p:cNvSpPr txBox="1"/>
          <p:nvPr/>
        </p:nvSpPr>
        <p:spPr>
          <a:xfrm>
            <a:off x="9159903" y="1057523"/>
            <a:ext cx="1677725" cy="369332"/>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Not expire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1"/>
          <p:cNvSpPr/>
          <p:nvPr/>
        </p:nvSpPr>
        <p:spPr>
          <a:xfrm>
            <a:off x="6838122" y="0"/>
            <a:ext cx="5353878" cy="6858000"/>
          </a:xfrm>
          <a:prstGeom prst="rect">
            <a:avLst/>
          </a:pr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200">
                <a:solidFill>
                  <a:srgbClr val="000000"/>
                </a:solidFill>
                <a:latin typeface="Century Gothic"/>
                <a:ea typeface="Century Gothic"/>
                <a:cs typeface="Century Gothic"/>
                <a:sym typeface="Century Gothic"/>
              </a:rPr>
              <a:t>Crew are required to show a passport, a valid license, an airline staff identification card, a departure and arrival card, a visa, and a General Declaration form.</a:t>
            </a:r>
            <a:endParaRPr sz="3200">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1" name="Google Shape;151;p21"/>
          <p:cNvSpPr/>
          <p:nvPr/>
        </p:nvSpPr>
        <p:spPr>
          <a:xfrm>
            <a:off x="-31805" y="0"/>
            <a:ext cx="6869927" cy="731520"/>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Century Gothic"/>
                <a:ea typeface="Century Gothic"/>
                <a:cs typeface="Century Gothic"/>
                <a:sym typeface="Century Gothic"/>
              </a:rPr>
              <a:t>Immigration </a:t>
            </a:r>
            <a:endParaRPr/>
          </a:p>
        </p:txBody>
      </p:sp>
      <p:pic>
        <p:nvPicPr>
          <p:cNvPr id="152" name="Google Shape;152;p21"/>
          <p:cNvPicPr preferRelativeResize="0"/>
          <p:nvPr/>
        </p:nvPicPr>
        <p:blipFill rotWithShape="1">
          <a:blip r:embed="rId3">
            <a:alphaModFix/>
          </a:blip>
          <a:srcRect/>
          <a:stretch/>
        </p:blipFill>
        <p:spPr>
          <a:xfrm>
            <a:off x="0" y="1515386"/>
            <a:ext cx="6838122" cy="4558747"/>
          </a:xfrm>
          <a:prstGeom prst="rect">
            <a:avLst/>
          </a:prstGeom>
          <a:noFill/>
          <a:ln>
            <a:noFill/>
          </a:ln>
        </p:spPr>
      </p:pic>
      <p:sp>
        <p:nvSpPr>
          <p:cNvPr id="153" name="Google Shape;153;p21"/>
          <p:cNvSpPr txBox="1"/>
          <p:nvPr/>
        </p:nvSpPr>
        <p:spPr>
          <a:xfrm>
            <a:off x="0" y="6088913"/>
            <a:ext cx="319642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https://www.nyhabitat.com/</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171</TotalTime>
  <Words>1788</Words>
  <Application>Microsoft Macintosh PowerPoint</Application>
  <PresentationFormat>Widescreen</PresentationFormat>
  <Paragraphs>245</Paragraphs>
  <Slides>40</Slides>
  <Notes>40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Arial</vt:lpstr>
      <vt:lpstr>Calibri</vt:lpstr>
      <vt:lpstr>Century Gothic</vt:lpstr>
      <vt:lpstr>Noto Sans Symbols</vt:lpstr>
      <vt:lpstr>Open Sans</vt:lpstr>
      <vt:lpstr>Oswald</vt:lpstr>
      <vt:lpstr>Times</vt:lpstr>
      <vt:lpstr>Office Theme</vt:lpstr>
      <vt:lpstr>CIQ</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CIQ</dc:title>
  <cp:lastModifiedBy>Microsoft Office User</cp:lastModifiedBy>
  <cp:revision>4</cp:revision>
  <dcterms:modified xsi:type="dcterms:W3CDTF">2023-09-06T16:10:43Z</dcterms:modified>
</cp:coreProperties>
</file>