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1"/>
  </p:notesMasterIdLst>
  <p:sldIdLst>
    <p:sldId id="256" r:id="rId2"/>
    <p:sldId id="281" r:id="rId3"/>
    <p:sldId id="282" r:id="rId4"/>
    <p:sldId id="280" r:id="rId5"/>
    <p:sldId id="283" r:id="rId6"/>
    <p:sldId id="259" r:id="rId7"/>
    <p:sldId id="260" r:id="rId8"/>
    <p:sldId id="261" r:id="rId9"/>
    <p:sldId id="262" r:id="rId10"/>
    <p:sldId id="263" r:id="rId11"/>
    <p:sldId id="264" r:id="rId12"/>
    <p:sldId id="265" r:id="rId13"/>
    <p:sldId id="266" r:id="rId14"/>
    <p:sldId id="267" r:id="rId15"/>
    <p:sldId id="257" r:id="rId16"/>
    <p:sldId id="258" r:id="rId17"/>
    <p:sldId id="269" r:id="rId18"/>
    <p:sldId id="270" r:id="rId19"/>
    <p:sldId id="272" r:id="rId20"/>
    <p:sldId id="273" r:id="rId21"/>
    <p:sldId id="274" r:id="rId22"/>
    <p:sldId id="275" r:id="rId23"/>
    <p:sldId id="276" r:id="rId24"/>
    <p:sldId id="277" r:id="rId25"/>
    <p:sldId id="278" r:id="rId26"/>
    <p:sldId id="279" r:id="rId27"/>
    <p:sldId id="284" r:id="rId28"/>
    <p:sldId id="285" r:id="rId29"/>
    <p:sldId id="286" r:id="rId3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A3E8"/>
    <a:srgbClr val="EA9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39"/>
    <p:restoredTop sz="94651"/>
  </p:normalViewPr>
  <p:slideViewPr>
    <p:cSldViewPr snapToGrid="0" snapToObjects="1">
      <p:cViewPr>
        <p:scale>
          <a:sx n="105" d="100"/>
          <a:sy n="105" d="100"/>
        </p:scale>
        <p:origin x="2008" y="11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1017303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1843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7145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2282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0843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1357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65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737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1068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2597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0513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693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1309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1797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5530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650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9325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1402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7627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8980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5075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hyperlink" Target="mailto:Korawin.ku@ssru.ac.th" TargetMode="External"/><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a:spLocks noGrp="1"/>
          </p:cNvSpPr>
          <p:nvPr>
            <p:ph type="ctrTitle"/>
          </p:nvPr>
        </p:nvSpPr>
        <p:spPr>
          <a:xfrm>
            <a:off x="918592" y="426077"/>
            <a:ext cx="10354811" cy="137755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7030A0"/>
              </a:buClr>
              <a:buSzPts val="6000"/>
              <a:buFont typeface="Century Gothic"/>
              <a:buNone/>
            </a:pPr>
            <a:r>
              <a:rPr lang="en-US">
                <a:solidFill>
                  <a:srgbClr val="7030A0"/>
                </a:solidFill>
                <a:latin typeface="Century Gothic"/>
                <a:ea typeface="Century Gothic"/>
                <a:cs typeface="Century Gothic"/>
                <a:sym typeface="Century Gothic"/>
              </a:rPr>
              <a:t>Introduction to Cabin Crew</a:t>
            </a:r>
            <a:endParaRPr/>
          </a:p>
        </p:txBody>
      </p:sp>
      <p:sp>
        <p:nvSpPr>
          <p:cNvPr id="85" name="Google Shape;85;p13"/>
          <p:cNvSpPr txBox="1">
            <a:spLocks noGrp="1"/>
          </p:cNvSpPr>
          <p:nvPr>
            <p:ph type="subTitle" idx="1"/>
          </p:nvPr>
        </p:nvSpPr>
        <p:spPr>
          <a:xfrm>
            <a:off x="1202877" y="2253843"/>
            <a:ext cx="9624969"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en-US" sz="2800">
                <a:latin typeface="Century Gothic"/>
                <a:ea typeface="Century Gothic"/>
                <a:cs typeface="Century Gothic"/>
                <a:sym typeface="Century Gothic"/>
              </a:rPr>
              <a:t>Unit 1 IAC3306 Cabin Crew Management</a:t>
            </a:r>
            <a:endParaRPr/>
          </a:p>
        </p:txBody>
      </p:sp>
      <p:pic>
        <p:nvPicPr>
          <p:cNvPr id="86" name="Google Shape;86;p13"/>
          <p:cNvPicPr preferRelativeResize="0"/>
          <p:nvPr/>
        </p:nvPicPr>
        <p:blipFill rotWithShape="1">
          <a:blip r:embed="rId3">
            <a:alphaModFix/>
          </a:blip>
          <a:srcRect/>
          <a:stretch/>
        </p:blipFill>
        <p:spPr>
          <a:xfrm>
            <a:off x="2365696" y="3054883"/>
            <a:ext cx="3377040" cy="3377040"/>
          </a:xfrm>
          <a:prstGeom prst="rect">
            <a:avLst/>
          </a:prstGeom>
          <a:noFill/>
          <a:ln>
            <a:noFill/>
          </a:ln>
        </p:spPr>
      </p:pic>
      <p:pic>
        <p:nvPicPr>
          <p:cNvPr id="87" name="Google Shape;87;p13"/>
          <p:cNvPicPr preferRelativeResize="0"/>
          <p:nvPr/>
        </p:nvPicPr>
        <p:blipFill rotWithShape="1">
          <a:blip r:embed="rId4">
            <a:alphaModFix/>
          </a:blip>
          <a:srcRect/>
          <a:stretch/>
        </p:blipFill>
        <p:spPr>
          <a:xfrm>
            <a:off x="6236624" y="3121002"/>
            <a:ext cx="3244802" cy="32448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0"/>
          <p:cNvSpPr txBox="1"/>
          <p:nvPr/>
        </p:nvSpPr>
        <p:spPr>
          <a:xfrm>
            <a:off x="5737412" y="0"/>
            <a:ext cx="6454588" cy="4770496"/>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accent1"/>
              </a:buClr>
              <a:buSzPts val="3600"/>
              <a:buFont typeface="Noto Sans Symbols"/>
              <a:buChar char="⮚"/>
            </a:pPr>
            <a:r>
              <a:rPr lang="en-US" sz="3600" b="1" dirty="0">
                <a:solidFill>
                  <a:schemeClr val="accent1"/>
                </a:solidFill>
                <a:latin typeface="Century Gothic"/>
                <a:ea typeface="Century Gothic"/>
                <a:cs typeface="Century Gothic"/>
                <a:sym typeface="Century Gothic"/>
              </a:rPr>
              <a:t>1950s</a:t>
            </a:r>
            <a:endParaRPr b="1" dirty="0"/>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The government and regulatory agencies required flight attendants to have trainings in safety procedure. </a:t>
            </a:r>
            <a:endParaRPr sz="2800" dirty="0"/>
          </a:p>
          <a:p>
            <a:pPr marL="0" marR="0" lvl="0" indent="0" algn="l" rtl="0">
              <a:spcBef>
                <a:spcPts val="0"/>
              </a:spcBef>
              <a:spcAft>
                <a:spcPts val="0"/>
              </a:spcAft>
              <a:buNone/>
            </a:pPr>
            <a:endParaRPr sz="2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They are required to be a safety professional who can prevent any hazards during the flight.</a:t>
            </a:r>
            <a:endParaRPr sz="2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p:txBody>
      </p:sp>
      <p:pic>
        <p:nvPicPr>
          <p:cNvPr id="146" name="Google Shape;146;p20"/>
          <p:cNvPicPr preferRelativeResize="0"/>
          <p:nvPr/>
        </p:nvPicPr>
        <p:blipFill rotWithShape="1">
          <a:blip r:embed="rId3">
            <a:alphaModFix/>
          </a:blip>
          <a:srcRect/>
          <a:stretch/>
        </p:blipFill>
        <p:spPr>
          <a:xfrm>
            <a:off x="0" y="0"/>
            <a:ext cx="5737412" cy="6858000"/>
          </a:xfrm>
          <a:prstGeom prst="rect">
            <a:avLst/>
          </a:prstGeom>
          <a:noFill/>
          <a:ln>
            <a:noFill/>
          </a:ln>
        </p:spPr>
      </p:pic>
      <p:sp>
        <p:nvSpPr>
          <p:cNvPr id="147" name="Google Shape;147;p20"/>
          <p:cNvSpPr txBox="1"/>
          <p:nvPr/>
        </p:nvSpPr>
        <p:spPr>
          <a:xfrm>
            <a:off x="71718" y="6306711"/>
            <a:ext cx="33438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https://doyouremember.com/</a:t>
            </a:r>
            <a:endParaRPr/>
          </a:p>
        </p:txBody>
      </p:sp>
      <p:sp>
        <p:nvSpPr>
          <p:cNvPr id="148" name="Google Shape;148;p20"/>
          <p:cNvSpPr txBox="1"/>
          <p:nvPr/>
        </p:nvSpPr>
        <p:spPr>
          <a:xfrm>
            <a:off x="10307068" y="4251010"/>
            <a:ext cx="1068007"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Calibri"/>
                <a:ea typeface="Calibri"/>
                <a:cs typeface="Calibri"/>
                <a:sym typeface="Calibri"/>
              </a:rPr>
              <a:t>danger</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1"/>
          <p:cNvSpPr txBox="1"/>
          <p:nvPr/>
        </p:nvSpPr>
        <p:spPr>
          <a:xfrm>
            <a:off x="5530645" y="0"/>
            <a:ext cx="6661355" cy="5324494"/>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accent1"/>
              </a:buClr>
              <a:buSzPts val="3600"/>
              <a:buFont typeface="Noto Sans Symbols"/>
              <a:buChar char="⮚"/>
            </a:pPr>
            <a:r>
              <a:rPr lang="en-US" sz="3600" b="1" dirty="0">
                <a:solidFill>
                  <a:schemeClr val="accent1"/>
                </a:solidFill>
                <a:latin typeface="Century Gothic"/>
                <a:ea typeface="Century Gothic"/>
                <a:cs typeface="Century Gothic"/>
                <a:sym typeface="Century Gothic"/>
              </a:rPr>
              <a:t>1960s</a:t>
            </a:r>
            <a:endParaRPr b="1" dirty="0"/>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Flight attendants became more popular with thousand of applicants applied for this position.</a:t>
            </a:r>
            <a:endParaRPr sz="2800" dirty="0"/>
          </a:p>
          <a:p>
            <a:pPr marL="0" marR="0" lvl="0" indent="0" algn="l" rtl="0">
              <a:spcBef>
                <a:spcPts val="0"/>
              </a:spcBef>
              <a:spcAft>
                <a:spcPts val="0"/>
              </a:spcAft>
              <a:buNone/>
            </a:pPr>
            <a:endParaRPr sz="3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Airlines kept promoting flight attendants by providing them fashionable uniforms from famous designers.</a:t>
            </a:r>
            <a:endParaRPr sz="2800" dirty="0"/>
          </a:p>
          <a:p>
            <a:pPr marL="0" marR="0" lvl="0" indent="0" algn="l" rtl="0">
              <a:spcBef>
                <a:spcPts val="0"/>
              </a:spcBef>
              <a:spcAft>
                <a:spcPts val="0"/>
              </a:spcAft>
              <a:buNone/>
            </a:pPr>
            <a:endParaRPr sz="2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p:txBody>
      </p:sp>
      <p:pic>
        <p:nvPicPr>
          <p:cNvPr id="154" name="Google Shape;154;p21"/>
          <p:cNvPicPr preferRelativeResize="0"/>
          <p:nvPr/>
        </p:nvPicPr>
        <p:blipFill rotWithShape="1">
          <a:blip r:embed="rId3">
            <a:alphaModFix/>
          </a:blip>
          <a:srcRect/>
          <a:stretch/>
        </p:blipFill>
        <p:spPr>
          <a:xfrm>
            <a:off x="0" y="0"/>
            <a:ext cx="5530645" cy="6858000"/>
          </a:xfrm>
          <a:prstGeom prst="rect">
            <a:avLst/>
          </a:prstGeom>
          <a:noFill/>
          <a:ln>
            <a:noFill/>
          </a:ln>
        </p:spPr>
      </p:pic>
      <p:sp>
        <p:nvSpPr>
          <p:cNvPr id="155" name="Google Shape;155;p21"/>
          <p:cNvSpPr txBox="1"/>
          <p:nvPr/>
        </p:nvSpPr>
        <p:spPr>
          <a:xfrm>
            <a:off x="-99191" y="6488668"/>
            <a:ext cx="364473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http://www.stewardessstory.com/</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2"/>
          <p:cNvSpPr txBox="1"/>
          <p:nvPr/>
        </p:nvSpPr>
        <p:spPr>
          <a:xfrm>
            <a:off x="5215910" y="-167775"/>
            <a:ext cx="7108434" cy="7478930"/>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accent1"/>
              </a:buClr>
              <a:buSzPts val="3600"/>
              <a:buFont typeface="Noto Sans Symbols"/>
              <a:buChar char="⮚"/>
            </a:pPr>
            <a:r>
              <a:rPr lang="en-US" sz="3600" b="1" dirty="0">
                <a:solidFill>
                  <a:schemeClr val="accent1"/>
                </a:solidFill>
                <a:latin typeface="Century Gothic"/>
                <a:ea typeface="Century Gothic"/>
                <a:cs typeface="Century Gothic"/>
                <a:sym typeface="Century Gothic"/>
              </a:rPr>
              <a:t>1970s</a:t>
            </a:r>
            <a:endParaRPr b="1" dirty="0"/>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Airlines experienced challenges from escalating fuel costs, global </a:t>
            </a:r>
            <a:r>
              <a:rPr lang="en-US" sz="2800" dirty="0" smtClean="0">
                <a:solidFill>
                  <a:schemeClr val="dk1"/>
                </a:solidFill>
                <a:latin typeface="Century Gothic"/>
                <a:ea typeface="Century Gothic"/>
                <a:cs typeface="Century Gothic"/>
                <a:sym typeface="Century Gothic"/>
              </a:rPr>
              <a:t>inflation</a:t>
            </a:r>
            <a:r>
              <a:rPr lang="en-US" sz="2800" dirty="0">
                <a:solidFill>
                  <a:schemeClr val="dk1"/>
                </a:solidFill>
                <a:latin typeface="Century Gothic"/>
                <a:ea typeface="Century Gothic"/>
                <a:cs typeface="Century Gothic"/>
                <a:sym typeface="Century Gothic"/>
              </a:rPr>
              <a:t>, rising labor cost, and low economic growth in this period. Their </a:t>
            </a:r>
            <a:r>
              <a:rPr lang="en-US" sz="2800" dirty="0" smtClean="0">
                <a:solidFill>
                  <a:schemeClr val="dk1"/>
                </a:solidFill>
                <a:latin typeface="Century Gothic"/>
                <a:ea typeface="Century Gothic"/>
                <a:cs typeface="Century Gothic"/>
                <a:sym typeface="Century Gothic"/>
              </a:rPr>
              <a:t>businesses </a:t>
            </a:r>
            <a:r>
              <a:rPr lang="en-US" sz="2800" dirty="0">
                <a:solidFill>
                  <a:schemeClr val="dk1"/>
                </a:solidFill>
                <a:latin typeface="Century Gothic"/>
                <a:ea typeface="Century Gothic"/>
                <a:cs typeface="Century Gothic"/>
                <a:sym typeface="Century Gothic"/>
              </a:rPr>
              <a:t>were slow down. Besides this, hijackings still became threats for air travel safety and security. </a:t>
            </a:r>
            <a:endParaRPr sz="2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Strict safety and security training for flight attendants are required by regulatory bodies. </a:t>
            </a:r>
            <a:endParaRPr lang="en-US" sz="2800" dirty="0" smtClean="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smtClean="0">
                <a:solidFill>
                  <a:schemeClr val="dk1"/>
                </a:solidFill>
                <a:latin typeface="Century Gothic"/>
                <a:ea typeface="Century Gothic"/>
                <a:cs typeface="Century Gothic"/>
                <a:sym typeface="Century Gothic"/>
              </a:rPr>
              <a:t>Flight </a:t>
            </a:r>
            <a:r>
              <a:rPr lang="en-US" sz="2800" dirty="0">
                <a:solidFill>
                  <a:schemeClr val="dk1"/>
                </a:solidFill>
                <a:latin typeface="Century Gothic"/>
                <a:ea typeface="Century Gothic"/>
                <a:cs typeface="Century Gothic"/>
                <a:sym typeface="Century Gothic"/>
              </a:rPr>
              <a:t>attendants played a significant role in </a:t>
            </a:r>
            <a:r>
              <a:rPr lang="en-US" sz="2800" dirty="0" smtClean="0">
                <a:solidFill>
                  <a:schemeClr val="dk1"/>
                </a:solidFill>
                <a:latin typeface="Century Gothic"/>
                <a:ea typeface="Century Gothic"/>
                <a:cs typeface="Century Gothic"/>
                <a:sym typeface="Century Gothic"/>
              </a:rPr>
              <a:t>safety</a:t>
            </a:r>
            <a:r>
              <a:rPr lang="en-US" sz="2800" dirty="0">
                <a:solidFill>
                  <a:schemeClr val="dk1"/>
                </a:solidFill>
                <a:latin typeface="Century Gothic"/>
                <a:ea typeface="Century Gothic"/>
                <a:cs typeface="Century Gothic"/>
                <a:sym typeface="Century Gothic"/>
              </a:rPr>
              <a:t>, security, and services in flight. </a:t>
            </a:r>
            <a:endParaRPr sz="2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p:txBody>
      </p:sp>
      <p:pic>
        <p:nvPicPr>
          <p:cNvPr id="161" name="Google Shape;161;p22"/>
          <p:cNvPicPr preferRelativeResize="0"/>
          <p:nvPr/>
        </p:nvPicPr>
        <p:blipFill rotWithShape="1">
          <a:blip r:embed="rId3">
            <a:alphaModFix/>
          </a:blip>
          <a:srcRect t="8806"/>
          <a:stretch/>
        </p:blipFill>
        <p:spPr>
          <a:xfrm>
            <a:off x="430306" y="0"/>
            <a:ext cx="4589929" cy="3787134"/>
          </a:xfrm>
          <a:prstGeom prst="rect">
            <a:avLst/>
          </a:prstGeom>
          <a:noFill/>
          <a:ln>
            <a:noFill/>
          </a:ln>
        </p:spPr>
      </p:pic>
      <p:pic>
        <p:nvPicPr>
          <p:cNvPr id="162" name="Google Shape;162;p22" descr="Mini-Skirts and Divorce at Christmas — Bart Barrett"/>
          <p:cNvPicPr preferRelativeResize="0"/>
          <p:nvPr/>
        </p:nvPicPr>
        <p:blipFill rotWithShape="1">
          <a:blip r:embed="rId4">
            <a:alphaModFix/>
          </a:blip>
          <a:srcRect/>
          <a:stretch/>
        </p:blipFill>
        <p:spPr>
          <a:xfrm>
            <a:off x="430305" y="3537951"/>
            <a:ext cx="4589929" cy="3320049"/>
          </a:xfrm>
          <a:prstGeom prst="rect">
            <a:avLst/>
          </a:prstGeom>
          <a:noFill/>
          <a:ln>
            <a:noFill/>
          </a:ln>
        </p:spPr>
      </p:pic>
      <p:sp>
        <p:nvSpPr>
          <p:cNvPr id="163" name="Google Shape;163;p22"/>
          <p:cNvSpPr txBox="1"/>
          <p:nvPr/>
        </p:nvSpPr>
        <p:spPr>
          <a:xfrm>
            <a:off x="366973" y="6488668"/>
            <a:ext cx="349623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http://www.bartbarrett.com/</a:t>
            </a:r>
            <a:endParaRPr/>
          </a:p>
        </p:txBody>
      </p:sp>
      <p:sp>
        <p:nvSpPr>
          <p:cNvPr id="164" name="Google Shape;164;p22"/>
          <p:cNvSpPr txBox="1"/>
          <p:nvPr/>
        </p:nvSpPr>
        <p:spPr>
          <a:xfrm>
            <a:off x="456620" y="3059668"/>
            <a:ext cx="340658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https://www.theguardian.com/</a:t>
            </a:r>
            <a:endParaRPr/>
          </a:p>
        </p:txBody>
      </p:sp>
      <p:sp>
        <p:nvSpPr>
          <p:cNvPr id="165" name="Google Shape;165;p22"/>
          <p:cNvSpPr txBox="1"/>
          <p:nvPr/>
        </p:nvSpPr>
        <p:spPr>
          <a:xfrm>
            <a:off x="8637783" y="556539"/>
            <a:ext cx="2151585"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Calibri"/>
                <a:ea typeface="Calibri"/>
                <a:cs typeface="Calibri"/>
                <a:sym typeface="Calibri"/>
              </a:rPr>
              <a:t>Problem, difficulty </a:t>
            </a:r>
            <a:endParaRPr/>
          </a:p>
        </p:txBody>
      </p:sp>
      <p:sp>
        <p:nvSpPr>
          <p:cNvPr id="166" name="Google Shape;166;p22"/>
          <p:cNvSpPr txBox="1"/>
          <p:nvPr/>
        </p:nvSpPr>
        <p:spPr>
          <a:xfrm>
            <a:off x="4015560" y="1489213"/>
            <a:ext cx="1068007"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FF0000"/>
                </a:solidFill>
                <a:latin typeface="Calibri"/>
                <a:ea typeface="Calibri"/>
                <a:cs typeface="Calibri"/>
                <a:sym typeface="Calibri"/>
              </a:rPr>
              <a:t>increase</a:t>
            </a:r>
            <a:endParaRPr dirty="0"/>
          </a:p>
        </p:txBody>
      </p:sp>
      <p:sp>
        <p:nvSpPr>
          <p:cNvPr id="167" name="Google Shape;167;p22"/>
          <p:cNvSpPr txBox="1"/>
          <p:nvPr/>
        </p:nvSpPr>
        <p:spPr>
          <a:xfrm>
            <a:off x="8425149" y="3387023"/>
            <a:ext cx="2021440"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FF0000"/>
                </a:solidFill>
                <a:latin typeface="Calibri"/>
                <a:ea typeface="Calibri"/>
                <a:cs typeface="Calibri"/>
                <a:sym typeface="Calibri"/>
              </a:rPr>
              <a:t>To steal, to force</a:t>
            </a:r>
            <a:endParaRPr dirty="0"/>
          </a:p>
        </p:txBody>
      </p:sp>
      <p:sp>
        <p:nvSpPr>
          <p:cNvPr id="168" name="Google Shape;168;p22"/>
          <p:cNvSpPr txBox="1"/>
          <p:nvPr/>
        </p:nvSpPr>
        <p:spPr>
          <a:xfrm>
            <a:off x="8588766" y="4797865"/>
            <a:ext cx="2707801"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Calibri"/>
                <a:ea typeface="Calibri"/>
                <a:cs typeface="Calibri"/>
                <a:sym typeface="Calibri"/>
              </a:rPr>
              <a:t>ICAO, IATA, CAAT, EASA</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3"/>
          <p:cNvSpPr txBox="1"/>
          <p:nvPr/>
        </p:nvSpPr>
        <p:spPr>
          <a:xfrm>
            <a:off x="5607339" y="0"/>
            <a:ext cx="6661355" cy="4770496"/>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accent1"/>
              </a:buClr>
              <a:buSzPts val="3600"/>
              <a:buFont typeface="Noto Sans Symbols"/>
              <a:buChar char="⮚"/>
            </a:pPr>
            <a:r>
              <a:rPr lang="en-US" sz="3600" b="1" dirty="0">
                <a:solidFill>
                  <a:schemeClr val="accent1"/>
                </a:solidFill>
                <a:latin typeface="Century Gothic"/>
                <a:ea typeface="Century Gothic"/>
                <a:cs typeface="Century Gothic"/>
                <a:sym typeface="Century Gothic"/>
              </a:rPr>
              <a:t>1980s – 1990s</a:t>
            </a:r>
            <a:endParaRPr b="1" dirty="0"/>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These are decades of progress due to the trend of </a:t>
            </a:r>
            <a:r>
              <a:rPr lang="en-US" sz="2800" dirty="0">
                <a:solidFill>
                  <a:srgbClr val="FF0000"/>
                </a:solidFill>
                <a:latin typeface="Century Gothic"/>
                <a:ea typeface="Century Gothic"/>
                <a:cs typeface="Century Gothic"/>
                <a:sym typeface="Century Gothic"/>
              </a:rPr>
              <a:t>deregulation and open sky </a:t>
            </a:r>
            <a:r>
              <a:rPr lang="en-US" sz="2800" dirty="0">
                <a:solidFill>
                  <a:schemeClr val="dk1"/>
                </a:solidFill>
                <a:latin typeface="Century Gothic"/>
                <a:ea typeface="Century Gothic"/>
                <a:cs typeface="Century Gothic"/>
                <a:sym typeface="Century Gothic"/>
              </a:rPr>
              <a:t>that promoted international travel and trade, air traffic, and economic growth.</a:t>
            </a:r>
            <a:endParaRPr sz="2800" dirty="0"/>
          </a:p>
          <a:p>
            <a:pPr marL="0" marR="0" lvl="0" indent="0" algn="l" rtl="0">
              <a:spcBef>
                <a:spcPts val="0"/>
              </a:spcBef>
              <a:spcAft>
                <a:spcPts val="0"/>
              </a:spcAft>
              <a:buNone/>
            </a:pPr>
            <a:endParaRPr sz="2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Flight attendants transformed to be in more functional business look.</a:t>
            </a:r>
            <a:endParaRPr sz="2800" dirty="0"/>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p:txBody>
      </p:sp>
      <p:pic>
        <p:nvPicPr>
          <p:cNvPr id="174" name="Google Shape;174;p23"/>
          <p:cNvPicPr preferRelativeResize="0"/>
          <p:nvPr/>
        </p:nvPicPr>
        <p:blipFill rotWithShape="1">
          <a:blip r:embed="rId3">
            <a:alphaModFix/>
          </a:blip>
          <a:srcRect/>
          <a:stretch/>
        </p:blipFill>
        <p:spPr>
          <a:xfrm>
            <a:off x="0" y="0"/>
            <a:ext cx="5602941" cy="6858000"/>
          </a:xfrm>
          <a:prstGeom prst="rect">
            <a:avLst/>
          </a:prstGeom>
          <a:noFill/>
          <a:ln>
            <a:noFill/>
          </a:ln>
        </p:spPr>
      </p:pic>
      <p:sp>
        <p:nvSpPr>
          <p:cNvPr id="175" name="Google Shape;175;p23"/>
          <p:cNvSpPr txBox="1"/>
          <p:nvPr/>
        </p:nvSpPr>
        <p:spPr>
          <a:xfrm>
            <a:off x="80104" y="6488668"/>
            <a:ext cx="4191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https://confessionsofatrolleydolly.com/</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4"/>
          <p:cNvSpPr txBox="1"/>
          <p:nvPr/>
        </p:nvSpPr>
        <p:spPr>
          <a:xfrm>
            <a:off x="5540188" y="0"/>
            <a:ext cx="6651812" cy="4955162"/>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accent1"/>
              </a:buClr>
              <a:buSzPts val="3600"/>
              <a:buFont typeface="Noto Sans Symbols"/>
              <a:buChar char="⮚"/>
            </a:pPr>
            <a:r>
              <a:rPr lang="en-US" sz="3600" b="1" dirty="0">
                <a:solidFill>
                  <a:schemeClr val="accent1"/>
                </a:solidFill>
                <a:latin typeface="Century Gothic"/>
                <a:ea typeface="Century Gothic"/>
                <a:cs typeface="Century Gothic"/>
                <a:sym typeface="Century Gothic"/>
              </a:rPr>
              <a:t>2000 – beyond</a:t>
            </a:r>
            <a:endParaRPr b="1" dirty="0"/>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Aircraft manufacturers launched high innovative aircraft, such as B744-8, A380, B787 Dreamliner.</a:t>
            </a:r>
            <a:endParaRPr sz="2800" dirty="0"/>
          </a:p>
          <a:p>
            <a:pPr marL="0" marR="0" lvl="0" indent="0" algn="l" rtl="0">
              <a:spcBef>
                <a:spcPts val="0"/>
              </a:spcBef>
              <a:spcAft>
                <a:spcPts val="0"/>
              </a:spcAft>
              <a:buNone/>
            </a:pPr>
            <a:endParaRPr sz="2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Aviation industry faced several threats, such as terrorism 9/11 (September 11, 2001), SARS, the Avian Flu in 2003, and COVID-19.</a:t>
            </a:r>
            <a:endParaRPr sz="2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800" dirty="0">
              <a:solidFill>
                <a:schemeClr val="dk1"/>
              </a:solidFill>
              <a:latin typeface="Century Gothic"/>
              <a:ea typeface="Century Gothic"/>
              <a:cs typeface="Century Gothic"/>
              <a:sym typeface="Century Gothic"/>
            </a:endParaRPr>
          </a:p>
        </p:txBody>
      </p:sp>
      <p:pic>
        <p:nvPicPr>
          <p:cNvPr id="181" name="Google Shape;181;p24"/>
          <p:cNvPicPr preferRelativeResize="0"/>
          <p:nvPr/>
        </p:nvPicPr>
        <p:blipFill rotWithShape="1">
          <a:blip r:embed="rId3">
            <a:alphaModFix/>
          </a:blip>
          <a:srcRect/>
          <a:stretch/>
        </p:blipFill>
        <p:spPr>
          <a:xfrm>
            <a:off x="0" y="0"/>
            <a:ext cx="5486400" cy="6858000"/>
          </a:xfrm>
          <a:prstGeom prst="rect">
            <a:avLst/>
          </a:prstGeom>
          <a:noFill/>
          <a:ln>
            <a:noFill/>
          </a:ln>
        </p:spPr>
      </p:pic>
      <p:sp>
        <p:nvSpPr>
          <p:cNvPr id="182" name="Google Shape;182;p24"/>
          <p:cNvSpPr txBox="1"/>
          <p:nvPr/>
        </p:nvSpPr>
        <p:spPr>
          <a:xfrm>
            <a:off x="224118" y="6278887"/>
            <a:ext cx="277009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www.qatarairways.com</a:t>
            </a:r>
            <a:endParaRPr/>
          </a:p>
        </p:txBody>
      </p:sp>
      <p:sp>
        <p:nvSpPr>
          <p:cNvPr id="183" name="Google Shape;183;p24"/>
          <p:cNvSpPr txBox="1"/>
          <p:nvPr/>
        </p:nvSpPr>
        <p:spPr>
          <a:xfrm>
            <a:off x="4350017" y="3123067"/>
            <a:ext cx="1190171"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Calibri"/>
                <a:ea typeface="Calibri"/>
                <a:cs typeface="Calibri"/>
                <a:sym typeface="Calibri"/>
              </a:rPr>
              <a:t>danger </a:t>
            </a:r>
            <a:endParaRPr/>
          </a:p>
        </p:txBody>
      </p:sp>
      <p:sp>
        <p:nvSpPr>
          <p:cNvPr id="184" name="Google Shape;184;p24"/>
          <p:cNvSpPr txBox="1"/>
          <p:nvPr/>
        </p:nvSpPr>
        <p:spPr>
          <a:xfrm>
            <a:off x="10085854" y="546400"/>
            <a:ext cx="1068007"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Calibri"/>
                <a:ea typeface="Calibri"/>
                <a:cs typeface="Calibri"/>
                <a:sym typeface="Calibri"/>
              </a:rPr>
              <a:t>increase</a:t>
            </a:r>
            <a:endParaRPr/>
          </a:p>
        </p:txBody>
      </p:sp>
      <p:sp>
        <p:nvSpPr>
          <p:cNvPr id="185" name="Google Shape;185;p24"/>
          <p:cNvSpPr txBox="1"/>
          <p:nvPr/>
        </p:nvSpPr>
        <p:spPr>
          <a:xfrm>
            <a:off x="9662908" y="4601219"/>
            <a:ext cx="1913897" cy="707886"/>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Calibri"/>
                <a:ea typeface="Calibri"/>
                <a:cs typeface="Calibri"/>
                <a:sym typeface="Calibri"/>
              </a:rPr>
              <a:t>Epidemic</a:t>
            </a:r>
            <a:endParaRPr/>
          </a:p>
          <a:p>
            <a:pPr marL="0" marR="0" lvl="0" indent="0" algn="l" rtl="0">
              <a:spcBef>
                <a:spcPts val="0"/>
              </a:spcBef>
              <a:spcAft>
                <a:spcPts val="0"/>
              </a:spcAft>
              <a:buNone/>
            </a:pPr>
            <a:r>
              <a:rPr lang="en-US" sz="2000">
                <a:solidFill>
                  <a:srgbClr val="FF0000"/>
                </a:solidFill>
                <a:latin typeface="Calibri"/>
                <a:ea typeface="Calibri"/>
                <a:cs typeface="Calibri"/>
                <a:sym typeface="Calibri"/>
              </a:rPr>
              <a:t>pandemic</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p:nvPr/>
        </p:nvSpPr>
        <p:spPr>
          <a:xfrm>
            <a:off x="6640830" y="0"/>
            <a:ext cx="5551170" cy="6155491"/>
          </a:xfrm>
          <a:prstGeom prst="rect">
            <a:avLst/>
          </a:prstGeom>
          <a:solidFill>
            <a:srgbClr val="9900FF">
              <a:alpha val="14117"/>
            </a:srgbClr>
          </a:solidFill>
          <a:ln>
            <a:noFill/>
          </a:ln>
        </p:spPr>
        <p:txBody>
          <a:bodyPr spcFirstLastPara="1" wrap="square" lIns="91425" tIns="45700" rIns="91425" bIns="45700" anchor="t" anchorCtr="0">
            <a:spAutoFit/>
          </a:bodyPr>
          <a:lstStyle/>
          <a:p>
            <a:pPr marL="457200" marR="0" lvl="0" indent="-368300" algn="l" rtl="0">
              <a:spcBef>
                <a:spcPts val="0"/>
              </a:spcBef>
              <a:spcAft>
                <a:spcPts val="0"/>
              </a:spcAft>
              <a:buClr>
                <a:schemeClr val="dk1"/>
              </a:buClr>
              <a:buSzPts val="1400"/>
              <a:buFont typeface="Noto Sans Symbols"/>
              <a:buNone/>
            </a:pPr>
            <a:endParaRPr sz="1400" b="0" i="0" u="none" strike="noStrike" cap="none"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000" b="0" i="0" u="none" strike="noStrike" cap="none" dirty="0">
                <a:solidFill>
                  <a:schemeClr val="dk1"/>
                </a:solidFill>
                <a:latin typeface="Century Gothic"/>
                <a:ea typeface="Century Gothic"/>
                <a:cs typeface="Century Gothic"/>
                <a:sym typeface="Century Gothic"/>
              </a:rPr>
              <a:t>Flight attendant </a:t>
            </a:r>
            <a:endParaRPr sz="2000" dirty="0"/>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000" dirty="0">
                <a:solidFill>
                  <a:schemeClr val="dk1"/>
                </a:solidFill>
                <a:latin typeface="Century Gothic"/>
                <a:ea typeface="Century Gothic"/>
                <a:cs typeface="Century Gothic"/>
                <a:sym typeface="Century Gothic"/>
              </a:rPr>
              <a:t>Cabin crew</a:t>
            </a:r>
            <a:endParaRPr sz="2000" dirty="0"/>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000" dirty="0">
                <a:solidFill>
                  <a:schemeClr val="dk1"/>
                </a:solidFill>
                <a:latin typeface="Century Gothic"/>
                <a:ea typeface="Century Gothic"/>
                <a:cs typeface="Century Gothic"/>
                <a:sym typeface="Century Gothic"/>
              </a:rPr>
              <a:t>Air host/ Air hostess</a:t>
            </a:r>
            <a:endParaRPr sz="2000" dirty="0"/>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000" dirty="0">
                <a:solidFill>
                  <a:schemeClr val="dk1"/>
                </a:solidFill>
                <a:latin typeface="Century Gothic"/>
                <a:ea typeface="Century Gothic"/>
                <a:cs typeface="Century Gothic"/>
                <a:sym typeface="Century Gothic"/>
              </a:rPr>
              <a:t>Steward/ Stewardess</a:t>
            </a:r>
            <a:endParaRPr sz="2000" dirty="0"/>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000" dirty="0" smtClean="0">
                <a:solidFill>
                  <a:schemeClr val="dk1"/>
                </a:solidFill>
                <a:latin typeface="Century Gothic"/>
                <a:ea typeface="Century Gothic"/>
                <a:cs typeface="Century Gothic"/>
                <a:sym typeface="Century Gothic"/>
              </a:rPr>
              <a:t>Purser/ CIC (Cabin </a:t>
            </a:r>
            <a:r>
              <a:rPr lang="en-US" sz="2000" dirty="0" err="1" smtClean="0">
                <a:solidFill>
                  <a:schemeClr val="dk1"/>
                </a:solidFill>
                <a:latin typeface="Century Gothic"/>
                <a:ea typeface="Century Gothic"/>
                <a:cs typeface="Century Gothic"/>
                <a:sym typeface="Century Gothic"/>
              </a:rPr>
              <a:t>Incharge</a:t>
            </a:r>
            <a:r>
              <a:rPr lang="en-US" sz="2000" dirty="0" smtClean="0">
                <a:solidFill>
                  <a:schemeClr val="dk1"/>
                </a:solidFill>
                <a:latin typeface="Century Gothic"/>
                <a:ea typeface="Century Gothic"/>
                <a:cs typeface="Century Gothic"/>
                <a:sym typeface="Century Gothic"/>
              </a:rPr>
              <a:t>)</a:t>
            </a:r>
            <a:endParaRPr sz="2000" dirty="0"/>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000" dirty="0">
                <a:solidFill>
                  <a:schemeClr val="dk1"/>
                </a:solidFill>
                <a:latin typeface="Century Gothic"/>
                <a:ea typeface="Century Gothic"/>
                <a:cs typeface="Century Gothic"/>
                <a:sym typeface="Century Gothic"/>
              </a:rPr>
              <a:t>Chief purser</a:t>
            </a:r>
            <a:endParaRPr sz="2000" dirty="0"/>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000" dirty="0">
                <a:solidFill>
                  <a:schemeClr val="dk1"/>
                </a:solidFill>
                <a:latin typeface="Century Gothic"/>
                <a:ea typeface="Century Gothic"/>
                <a:cs typeface="Century Gothic"/>
                <a:sym typeface="Century Gothic"/>
              </a:rPr>
              <a:t>Customer service supervisor</a:t>
            </a:r>
            <a:endParaRPr sz="2000" dirty="0"/>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000" dirty="0">
                <a:solidFill>
                  <a:schemeClr val="dk1"/>
                </a:solidFill>
                <a:latin typeface="Century Gothic"/>
                <a:ea typeface="Century Gothic"/>
                <a:cs typeface="Century Gothic"/>
                <a:sym typeface="Century Gothic"/>
              </a:rPr>
              <a:t>Customer service manager</a:t>
            </a:r>
            <a:endParaRPr sz="2000" dirty="0"/>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000" dirty="0">
                <a:solidFill>
                  <a:schemeClr val="dk1"/>
                </a:solidFill>
                <a:latin typeface="Century Gothic"/>
                <a:ea typeface="Century Gothic"/>
                <a:cs typeface="Century Gothic"/>
                <a:sym typeface="Century Gothic"/>
              </a:rPr>
              <a:t>In-flight </a:t>
            </a:r>
            <a:r>
              <a:rPr lang="en-US" sz="2000" dirty="0" smtClean="0">
                <a:solidFill>
                  <a:schemeClr val="dk1"/>
                </a:solidFill>
                <a:latin typeface="Century Gothic"/>
                <a:ea typeface="Century Gothic"/>
                <a:cs typeface="Century Gothic"/>
                <a:sym typeface="Century Gothic"/>
              </a:rPr>
              <a:t>manager</a:t>
            </a:r>
          </a:p>
          <a:p>
            <a:pPr marL="457200" marR="0" lvl="0" indent="-457200" algn="l" rtl="0">
              <a:spcBef>
                <a:spcPts val="0"/>
              </a:spcBef>
              <a:spcAft>
                <a:spcPts val="0"/>
              </a:spcAft>
              <a:buClr>
                <a:schemeClr val="dk1"/>
              </a:buClr>
              <a:buSzPts val="2800"/>
              <a:buFont typeface="Noto Sans Symbols"/>
              <a:buChar char="⮚"/>
            </a:pPr>
            <a:endParaRPr lang="en-US" sz="2000" dirty="0" smtClean="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pic>
        <p:nvPicPr>
          <p:cNvPr id="93" name="Google Shape;93;p14"/>
          <p:cNvPicPr preferRelativeResize="0"/>
          <p:nvPr/>
        </p:nvPicPr>
        <p:blipFill rotWithShape="1">
          <a:blip r:embed="rId3">
            <a:alphaModFix/>
          </a:blip>
          <a:srcRect/>
          <a:stretch/>
        </p:blipFill>
        <p:spPr>
          <a:xfrm>
            <a:off x="109729" y="90678"/>
            <a:ext cx="6204158" cy="6059731"/>
          </a:xfrm>
          <a:prstGeom prst="rect">
            <a:avLst/>
          </a:prstGeom>
          <a:noFill/>
          <a:ln>
            <a:noFill/>
          </a:ln>
        </p:spPr>
      </p:pic>
      <p:sp>
        <p:nvSpPr>
          <p:cNvPr id="94" name="Google Shape;94;p14"/>
          <p:cNvSpPr txBox="1"/>
          <p:nvPr/>
        </p:nvSpPr>
        <p:spPr>
          <a:xfrm>
            <a:off x="0" y="6385798"/>
            <a:ext cx="32975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https://www.travelstart.com.ng/</a:t>
            </a:r>
            <a:endParaRPr/>
          </a:p>
        </p:txBody>
      </p:sp>
      <p:sp>
        <p:nvSpPr>
          <p:cNvPr id="95" name="Google Shape;95;p14"/>
          <p:cNvSpPr txBox="1"/>
          <p:nvPr/>
        </p:nvSpPr>
        <p:spPr>
          <a:xfrm>
            <a:off x="2927758" y="102870"/>
            <a:ext cx="3059185" cy="646331"/>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Male flight attendant</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Female flight attendant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p:nvPr/>
        </p:nvSpPr>
        <p:spPr>
          <a:xfrm>
            <a:off x="6661897" y="1"/>
            <a:ext cx="5530103" cy="6857999"/>
          </a:xfrm>
          <a:prstGeom prst="rect">
            <a:avLst/>
          </a:prstGeom>
          <a:solidFill>
            <a:srgbClr val="9900FF">
              <a:alpha val="14117"/>
            </a:srgbClr>
          </a:solidFill>
          <a:ln>
            <a:noFill/>
          </a:ln>
        </p:spPr>
        <p:txBody>
          <a:bodyPr spcFirstLastPara="1" wrap="square" lIns="91425" tIns="45700" rIns="91425" bIns="45700" anchor="t" anchorCtr="0">
            <a:spAutoFit/>
          </a:bodyPr>
          <a:lstStyle/>
          <a:p>
            <a:pPr marL="457200" marR="0" lvl="0" indent="-368300" algn="l" rtl="0">
              <a:spcBef>
                <a:spcPts val="0"/>
              </a:spcBef>
              <a:spcAft>
                <a:spcPts val="0"/>
              </a:spcAft>
              <a:buClr>
                <a:schemeClr val="dk1"/>
              </a:buClr>
              <a:buSzPts val="1400"/>
              <a:buFont typeface="Noto Sans Symbols"/>
              <a:buNone/>
            </a:pPr>
            <a:endParaRPr sz="1400">
              <a:solidFill>
                <a:schemeClr val="dk1"/>
              </a:solidFill>
              <a:latin typeface="Century Gothic"/>
              <a:ea typeface="Century Gothic"/>
              <a:cs typeface="Century Gothic"/>
              <a:sym typeface="Century Gothic"/>
            </a:endParaRPr>
          </a:p>
          <a:p>
            <a:pPr marL="457200" marR="0" lvl="0" indent="-279400" algn="l" rtl="0">
              <a:spcBef>
                <a:spcPts val="0"/>
              </a:spcBef>
              <a:spcAft>
                <a:spcPts val="0"/>
              </a:spcAft>
              <a:buClr>
                <a:schemeClr val="dk1"/>
              </a:buClr>
              <a:buSzPts val="2800"/>
              <a:buFont typeface="Noto Sans Symbols"/>
              <a:buNone/>
            </a:pPr>
            <a:endParaRPr sz="2800">
              <a:solidFill>
                <a:schemeClr val="dk1"/>
              </a:solidFill>
              <a:latin typeface="Century Gothic"/>
              <a:ea typeface="Century Gothic"/>
              <a:cs typeface="Century Gothic"/>
              <a:sym typeface="Century Gothic"/>
            </a:endParaRPr>
          </a:p>
          <a:p>
            <a:pPr marL="457200" marR="0" lvl="0" indent="-279400" algn="l" rtl="0">
              <a:spcBef>
                <a:spcPts val="0"/>
              </a:spcBef>
              <a:spcAft>
                <a:spcPts val="0"/>
              </a:spcAft>
              <a:buClr>
                <a:schemeClr val="dk1"/>
              </a:buClr>
              <a:buSzPts val="2800"/>
              <a:buFont typeface="Noto Sans Symbols"/>
              <a:buNone/>
            </a:pPr>
            <a:endParaRPr sz="280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3600"/>
              <a:buFont typeface="Noto Sans Symbols"/>
              <a:buChar char="⮚"/>
            </a:pPr>
            <a:r>
              <a:rPr lang="en-US" sz="3600">
                <a:solidFill>
                  <a:schemeClr val="dk1"/>
                </a:solidFill>
                <a:latin typeface="Century Gothic"/>
                <a:ea typeface="Century Gothic"/>
                <a:cs typeface="Century Gothic"/>
                <a:sym typeface="Century Gothic"/>
              </a:rPr>
              <a:t>The job of cabin crew </a:t>
            </a:r>
            <a:r>
              <a:rPr lang="en-US" sz="3600">
                <a:solidFill>
                  <a:srgbClr val="FF0000"/>
                </a:solidFill>
                <a:latin typeface="Century Gothic"/>
                <a:ea typeface="Century Gothic"/>
                <a:cs typeface="Century Gothic"/>
                <a:sym typeface="Century Gothic"/>
              </a:rPr>
              <a:t>revolves around </a:t>
            </a:r>
            <a:r>
              <a:rPr lang="en-US" sz="3600">
                <a:solidFill>
                  <a:schemeClr val="dk1"/>
                </a:solidFill>
                <a:latin typeface="Century Gothic"/>
                <a:ea typeface="Century Gothic"/>
                <a:cs typeface="Century Gothic"/>
                <a:sym typeface="Century Gothic"/>
              </a:rPr>
              <a:t>safety to a much greater extent than those of similar staff on other forms of transportation. </a:t>
            </a:r>
            <a:endParaRPr/>
          </a:p>
          <a:p>
            <a:pPr marL="0" marR="0" lvl="0" indent="0" algn="l" rtl="0">
              <a:spcBef>
                <a:spcPts val="0"/>
              </a:spcBef>
              <a:spcAft>
                <a:spcPts val="0"/>
              </a:spcAft>
              <a:buNone/>
            </a:pPr>
            <a:endParaRPr sz="20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0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0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0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0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000">
              <a:solidFill>
                <a:schemeClr val="dk1"/>
              </a:solidFill>
              <a:latin typeface="Century Gothic"/>
              <a:ea typeface="Century Gothic"/>
              <a:cs typeface="Century Gothic"/>
              <a:sym typeface="Century Gothic"/>
            </a:endParaRPr>
          </a:p>
        </p:txBody>
      </p:sp>
      <p:pic>
        <p:nvPicPr>
          <p:cNvPr id="101" name="Google Shape;101;p15"/>
          <p:cNvPicPr preferRelativeResize="0"/>
          <p:nvPr/>
        </p:nvPicPr>
        <p:blipFill rotWithShape="1">
          <a:blip r:embed="rId3">
            <a:alphaModFix/>
          </a:blip>
          <a:srcRect/>
          <a:stretch/>
        </p:blipFill>
        <p:spPr>
          <a:xfrm>
            <a:off x="0" y="382148"/>
            <a:ext cx="6661897" cy="4996423"/>
          </a:xfrm>
          <a:prstGeom prst="rect">
            <a:avLst/>
          </a:prstGeom>
          <a:noFill/>
          <a:ln>
            <a:noFill/>
          </a:ln>
        </p:spPr>
      </p:pic>
      <p:sp>
        <p:nvSpPr>
          <p:cNvPr id="102" name="Google Shape;102;p15"/>
          <p:cNvSpPr txBox="1"/>
          <p:nvPr/>
        </p:nvSpPr>
        <p:spPr>
          <a:xfrm>
            <a:off x="0" y="6023274"/>
            <a:ext cx="31555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https://www.istockphoto.com/</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6"/>
          <p:cNvSpPr txBox="1"/>
          <p:nvPr/>
        </p:nvSpPr>
        <p:spPr>
          <a:xfrm>
            <a:off x="6358854" y="0"/>
            <a:ext cx="5833145" cy="7294305"/>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800" dirty="0">
                <a:solidFill>
                  <a:schemeClr val="dk1"/>
                </a:solidFill>
                <a:latin typeface="Century Gothic"/>
                <a:ea typeface="Century Gothic"/>
                <a:cs typeface="Century Gothic"/>
                <a:sym typeface="Century Gothic"/>
              </a:rPr>
              <a:t>Competency – ability, suitability</a:t>
            </a:r>
            <a:endParaRPr dirty="0"/>
          </a:p>
          <a:p>
            <a:pPr marL="457200" marR="0" lvl="0" indent="-406400" algn="l" rtl="0">
              <a:spcBef>
                <a:spcPts val="0"/>
              </a:spcBef>
              <a:spcAft>
                <a:spcPts val="0"/>
              </a:spcAft>
              <a:buClr>
                <a:schemeClr val="dk1"/>
              </a:buClr>
              <a:buSzPts val="800"/>
              <a:buFont typeface="Calibri"/>
              <a:buNone/>
            </a:pPr>
            <a:endParaRPr sz="8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rgbClr val="FF0000"/>
              </a:buClr>
              <a:buSzPts val="2800"/>
              <a:buFont typeface="Century Gothic"/>
              <a:buChar char="-"/>
            </a:pPr>
            <a:r>
              <a:rPr lang="en-US" sz="2800" dirty="0">
                <a:solidFill>
                  <a:srgbClr val="FF0000"/>
                </a:solidFill>
                <a:latin typeface="Century Gothic"/>
                <a:ea typeface="Century Gothic"/>
                <a:cs typeface="Century Gothic"/>
                <a:sym typeface="Century Gothic"/>
              </a:rPr>
              <a:t>A set of individual performance behaviors </a:t>
            </a:r>
            <a:r>
              <a:rPr lang="en-US" sz="2800" dirty="0">
                <a:solidFill>
                  <a:schemeClr val="dk1"/>
                </a:solidFill>
                <a:latin typeface="Century Gothic"/>
                <a:ea typeface="Century Gothic"/>
                <a:cs typeface="Century Gothic"/>
                <a:sym typeface="Century Gothic"/>
              </a:rPr>
              <a:t>which are observable, measurable and critical successful individual performance.</a:t>
            </a:r>
            <a:endParaRPr dirty="0"/>
          </a:p>
          <a:p>
            <a:pPr marL="457200" marR="0" lvl="0" indent="-406400" algn="l" rtl="0">
              <a:spcBef>
                <a:spcPts val="0"/>
              </a:spcBef>
              <a:spcAft>
                <a:spcPts val="0"/>
              </a:spcAft>
              <a:buClr>
                <a:schemeClr val="dk1"/>
              </a:buClr>
              <a:buSzPts val="800"/>
              <a:buFont typeface="Calibri"/>
              <a:buNone/>
            </a:pPr>
            <a:endParaRPr sz="800" dirty="0">
              <a:solidFill>
                <a:schemeClr val="dk1"/>
              </a:solidFill>
              <a:latin typeface="Century Gothic"/>
              <a:ea typeface="Century Gothic"/>
              <a:cs typeface="Century Gothic"/>
              <a:sym typeface="Century Gothic"/>
            </a:endParaRPr>
          </a:p>
          <a:p>
            <a:pPr marL="457200" marR="0" lvl="0" indent="-406400" algn="l" rtl="0">
              <a:spcBef>
                <a:spcPts val="0"/>
              </a:spcBef>
              <a:spcAft>
                <a:spcPts val="0"/>
              </a:spcAft>
              <a:buClr>
                <a:schemeClr val="dk1"/>
              </a:buClr>
              <a:buSzPts val="800"/>
              <a:buFont typeface="Calibri"/>
              <a:buNone/>
            </a:pPr>
            <a:endParaRPr sz="8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rgbClr val="FF0000"/>
              </a:buClr>
              <a:buSzPts val="2800"/>
              <a:buFont typeface="Century Gothic"/>
              <a:buChar char="-"/>
            </a:pPr>
            <a:r>
              <a:rPr lang="en-US" sz="2800" dirty="0">
                <a:solidFill>
                  <a:srgbClr val="FF0000"/>
                </a:solidFill>
                <a:latin typeface="Century Gothic"/>
                <a:ea typeface="Century Gothic"/>
                <a:cs typeface="Century Gothic"/>
                <a:sym typeface="Century Gothic"/>
              </a:rPr>
              <a:t>Individual characteristics </a:t>
            </a:r>
            <a:r>
              <a:rPr lang="en-US" sz="2800" dirty="0">
                <a:solidFill>
                  <a:schemeClr val="dk1"/>
                </a:solidFill>
                <a:latin typeface="Century Gothic"/>
                <a:ea typeface="Century Gothic"/>
                <a:cs typeface="Century Gothic"/>
                <a:sym typeface="Century Gothic"/>
              </a:rPr>
              <a:t>of a person which result in an effective and superior performance in a job.</a:t>
            </a:r>
            <a:endParaRPr dirty="0"/>
          </a:p>
          <a:p>
            <a:pPr marL="457200" marR="0" lvl="0" indent="-406400" algn="l" rtl="0">
              <a:spcBef>
                <a:spcPts val="0"/>
              </a:spcBef>
              <a:spcAft>
                <a:spcPts val="0"/>
              </a:spcAft>
              <a:buClr>
                <a:schemeClr val="dk1"/>
              </a:buClr>
              <a:buSzPts val="800"/>
              <a:buFont typeface="Calibri"/>
              <a:buNone/>
            </a:pPr>
            <a:endParaRPr sz="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1600" dirty="0">
                <a:solidFill>
                  <a:schemeClr val="accent1"/>
                </a:solidFill>
                <a:latin typeface="Century Gothic"/>
                <a:ea typeface="Century Gothic"/>
                <a:cs typeface="Century Gothic"/>
                <a:sym typeface="Century Gothic"/>
              </a:rPr>
              <a:t>https://</a:t>
            </a:r>
            <a:r>
              <a:rPr lang="en-US" sz="1600" dirty="0" err="1">
                <a:solidFill>
                  <a:schemeClr val="accent1"/>
                </a:solidFill>
                <a:latin typeface="Century Gothic"/>
                <a:ea typeface="Century Gothic"/>
                <a:cs typeface="Century Gothic"/>
                <a:sym typeface="Century Gothic"/>
              </a:rPr>
              <a:t>www.managementstudyguide.com</a:t>
            </a:r>
            <a:r>
              <a:rPr lang="en-US" sz="1600" dirty="0">
                <a:solidFill>
                  <a:schemeClr val="accent1"/>
                </a:solidFill>
                <a:latin typeface="Century Gothic"/>
                <a:ea typeface="Century Gothic"/>
                <a:cs typeface="Century Gothic"/>
                <a:sym typeface="Century Gothic"/>
              </a:rPr>
              <a:t>/</a:t>
            </a:r>
            <a:endParaRPr sz="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p:txBody>
      </p:sp>
      <p:sp>
        <p:nvSpPr>
          <p:cNvPr id="197" name="Google Shape;197;p26"/>
          <p:cNvSpPr txBox="1"/>
          <p:nvPr/>
        </p:nvSpPr>
        <p:spPr>
          <a:xfrm>
            <a:off x="6358854" y="20499"/>
            <a:ext cx="5819218" cy="58477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entury Gothic"/>
                <a:ea typeface="Century Gothic"/>
                <a:cs typeface="Century Gothic"/>
                <a:sym typeface="Century Gothic"/>
              </a:rPr>
              <a:t>Cabin Crew’s Competency</a:t>
            </a:r>
            <a:endParaRPr/>
          </a:p>
        </p:txBody>
      </p:sp>
      <p:pic>
        <p:nvPicPr>
          <p:cNvPr id="198" name="Google Shape;198;p26"/>
          <p:cNvPicPr preferRelativeResize="0"/>
          <p:nvPr/>
        </p:nvPicPr>
        <p:blipFill rotWithShape="1">
          <a:blip r:embed="rId3">
            <a:alphaModFix/>
          </a:blip>
          <a:srcRect t="7264"/>
          <a:stretch/>
        </p:blipFill>
        <p:spPr>
          <a:xfrm>
            <a:off x="2125987" y="0"/>
            <a:ext cx="2143125" cy="1987455"/>
          </a:xfrm>
          <a:prstGeom prst="rect">
            <a:avLst/>
          </a:prstGeom>
          <a:noFill/>
          <a:ln>
            <a:noFill/>
          </a:ln>
        </p:spPr>
      </p:pic>
      <p:pic>
        <p:nvPicPr>
          <p:cNvPr id="199" name="Google Shape;199;p26"/>
          <p:cNvPicPr preferRelativeResize="0"/>
          <p:nvPr/>
        </p:nvPicPr>
        <p:blipFill rotWithShape="1">
          <a:blip r:embed="rId4">
            <a:alphaModFix/>
          </a:blip>
          <a:srcRect/>
          <a:stretch/>
        </p:blipFill>
        <p:spPr>
          <a:xfrm>
            <a:off x="809987" y="4134807"/>
            <a:ext cx="4506686" cy="2723193"/>
          </a:xfrm>
          <a:prstGeom prst="rect">
            <a:avLst/>
          </a:prstGeom>
          <a:noFill/>
          <a:ln>
            <a:noFill/>
          </a:ln>
        </p:spPr>
      </p:pic>
      <p:pic>
        <p:nvPicPr>
          <p:cNvPr id="200" name="Google Shape;200;p26"/>
          <p:cNvPicPr preferRelativeResize="0"/>
          <p:nvPr/>
        </p:nvPicPr>
        <p:blipFill rotWithShape="1">
          <a:blip r:embed="rId5">
            <a:alphaModFix/>
          </a:blip>
          <a:srcRect b="8429"/>
          <a:stretch/>
        </p:blipFill>
        <p:spPr>
          <a:xfrm>
            <a:off x="1421406" y="1966248"/>
            <a:ext cx="3552289" cy="2168559"/>
          </a:xfrm>
          <a:prstGeom prst="rect">
            <a:avLst/>
          </a:prstGeom>
          <a:noFill/>
          <a:ln>
            <a:noFill/>
          </a:ln>
        </p:spPr>
      </p:pic>
      <p:sp>
        <p:nvSpPr>
          <p:cNvPr id="201" name="Google Shape;201;p26"/>
          <p:cNvSpPr txBox="1"/>
          <p:nvPr/>
        </p:nvSpPr>
        <p:spPr>
          <a:xfrm>
            <a:off x="5262695" y="4693591"/>
            <a:ext cx="1140903"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a:solidFill>
                  <a:srgbClr val="C55A11"/>
                </a:solidFill>
                <a:latin typeface="Century Gothic"/>
                <a:ea typeface="Century Gothic"/>
                <a:cs typeface="Century Gothic"/>
                <a:sym typeface="Century Gothic"/>
              </a:rPr>
              <a:t>A</a:t>
            </a:r>
            <a:endParaRPr/>
          </a:p>
        </p:txBody>
      </p:sp>
      <p:sp>
        <p:nvSpPr>
          <p:cNvPr id="202" name="Google Shape;202;p26"/>
          <p:cNvSpPr txBox="1"/>
          <p:nvPr/>
        </p:nvSpPr>
        <p:spPr>
          <a:xfrm>
            <a:off x="5331203" y="2287795"/>
            <a:ext cx="1140903"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a:solidFill>
                  <a:srgbClr val="F7CAAC"/>
                </a:solidFill>
                <a:latin typeface="Century Gothic"/>
                <a:ea typeface="Century Gothic"/>
                <a:cs typeface="Century Gothic"/>
                <a:sym typeface="Century Gothic"/>
              </a:rPr>
              <a:t>S</a:t>
            </a:r>
            <a:endParaRPr/>
          </a:p>
        </p:txBody>
      </p:sp>
      <p:sp>
        <p:nvSpPr>
          <p:cNvPr id="203" name="Google Shape;203;p26"/>
          <p:cNvSpPr txBox="1"/>
          <p:nvPr/>
        </p:nvSpPr>
        <p:spPr>
          <a:xfrm>
            <a:off x="5282783" y="420623"/>
            <a:ext cx="1140903"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a:solidFill>
                  <a:srgbClr val="2F5496"/>
                </a:solidFill>
                <a:latin typeface="Century Gothic"/>
                <a:ea typeface="Century Gothic"/>
                <a:cs typeface="Century Gothic"/>
                <a:sym typeface="Century Gothic"/>
              </a:rPr>
              <a:t>K</a:t>
            </a:r>
            <a:endParaRPr/>
          </a:p>
        </p:txBody>
      </p:sp>
      <p:sp>
        <p:nvSpPr>
          <p:cNvPr id="204" name="Google Shape;204;p26"/>
          <p:cNvSpPr txBox="1"/>
          <p:nvPr/>
        </p:nvSpPr>
        <p:spPr>
          <a:xfrm>
            <a:off x="5423673" y="6360708"/>
            <a:ext cx="1190171"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Calibri"/>
                <a:ea typeface="Calibri"/>
                <a:cs typeface="Calibri"/>
                <a:sym typeface="Calibri"/>
              </a:rPr>
              <a:t>attitude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7"/>
          <p:cNvSpPr txBox="1"/>
          <p:nvPr/>
        </p:nvSpPr>
        <p:spPr>
          <a:xfrm>
            <a:off x="6351890" y="20499"/>
            <a:ext cx="5833145" cy="6863417"/>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Competency of Cabin Crew</a:t>
            </a:r>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20101 Safety and security</a:t>
            </a:r>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20102 Emergency procedure</a:t>
            </a:r>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20201 Regulations and standards     </a:t>
            </a:r>
            <a:endParaRPr/>
          </a:p>
          <a:p>
            <a:pPr marL="0" marR="0" lvl="0" indent="0" algn="l" rtl="0">
              <a:spcBef>
                <a:spcPts val="0"/>
              </a:spcBef>
              <a:spcAft>
                <a:spcPts val="0"/>
              </a:spcAft>
              <a:buNone/>
            </a:pPr>
            <a:r>
              <a:rPr lang="en-US" sz="2400">
                <a:solidFill>
                  <a:schemeClr val="dk1"/>
                </a:solidFill>
                <a:latin typeface="Century Gothic"/>
                <a:ea typeface="Century Gothic"/>
                <a:cs typeface="Century Gothic"/>
                <a:sym typeface="Century Gothic"/>
              </a:rPr>
              <a:t>               on air traveling </a:t>
            </a:r>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400">
                <a:solidFill>
                  <a:schemeClr val="dk1"/>
                </a:solidFill>
                <a:latin typeface="Century Gothic"/>
                <a:ea typeface="Century Gothic"/>
                <a:cs typeface="Century Gothic"/>
                <a:sym typeface="Century Gothic"/>
              </a:rPr>
              <a:t>- 20202 Customer services in flight</a:t>
            </a:r>
            <a:endParaRPr/>
          </a:p>
          <a:p>
            <a:pPr marL="0" marR="0" lvl="0" indent="0" algn="l" rtl="0">
              <a:spcBef>
                <a:spcPts val="0"/>
              </a:spcBef>
              <a:spcAft>
                <a:spcPts val="0"/>
              </a:spcAft>
              <a:buNone/>
            </a:pPr>
            <a:endParaRPr sz="2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457200" marR="0" lvl="0" indent="-406400" algn="l" rtl="0">
              <a:spcBef>
                <a:spcPts val="0"/>
              </a:spcBef>
              <a:spcAft>
                <a:spcPts val="0"/>
              </a:spcAft>
              <a:buClr>
                <a:schemeClr val="dk1"/>
              </a:buClr>
              <a:buSzPts val="800"/>
              <a:buFont typeface="Calibri"/>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1600">
                <a:solidFill>
                  <a:schemeClr val="accent1"/>
                </a:solidFill>
                <a:latin typeface="Century Gothic"/>
                <a:ea typeface="Century Gothic"/>
                <a:cs typeface="Century Gothic"/>
                <a:sym typeface="Century Gothic"/>
              </a:rPr>
              <a:t>Thailand Professional Qualification Institute (Public Organization : TPQI)</a:t>
            </a: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p:txBody>
      </p:sp>
      <p:sp>
        <p:nvSpPr>
          <p:cNvPr id="210" name="Google Shape;210;p27"/>
          <p:cNvSpPr txBox="1"/>
          <p:nvPr/>
        </p:nvSpPr>
        <p:spPr>
          <a:xfrm>
            <a:off x="6358854" y="20499"/>
            <a:ext cx="5819218" cy="58477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entury Gothic"/>
                <a:ea typeface="Century Gothic"/>
                <a:cs typeface="Century Gothic"/>
                <a:sym typeface="Century Gothic"/>
              </a:rPr>
              <a:t>Cabin Crew’s Competency</a:t>
            </a:r>
            <a:endParaRPr/>
          </a:p>
        </p:txBody>
      </p:sp>
      <p:pic>
        <p:nvPicPr>
          <p:cNvPr id="211" name="Google Shape;211;p27"/>
          <p:cNvPicPr preferRelativeResize="0"/>
          <p:nvPr/>
        </p:nvPicPr>
        <p:blipFill rotWithShape="1">
          <a:blip r:embed="rId3">
            <a:alphaModFix/>
          </a:blip>
          <a:srcRect/>
          <a:stretch/>
        </p:blipFill>
        <p:spPr>
          <a:xfrm>
            <a:off x="238125" y="0"/>
            <a:ext cx="5857875" cy="3657600"/>
          </a:xfrm>
          <a:prstGeom prst="rect">
            <a:avLst/>
          </a:prstGeom>
          <a:noFill/>
          <a:ln>
            <a:noFill/>
          </a:ln>
        </p:spPr>
      </p:pic>
      <p:pic>
        <p:nvPicPr>
          <p:cNvPr id="212" name="Google Shape;212;p27"/>
          <p:cNvPicPr preferRelativeResize="0"/>
          <p:nvPr/>
        </p:nvPicPr>
        <p:blipFill rotWithShape="1">
          <a:blip r:embed="rId4">
            <a:alphaModFix/>
          </a:blip>
          <a:srcRect/>
          <a:stretch/>
        </p:blipFill>
        <p:spPr>
          <a:xfrm>
            <a:off x="238124" y="3355596"/>
            <a:ext cx="5857875" cy="3502404"/>
          </a:xfrm>
          <a:prstGeom prst="rect">
            <a:avLst/>
          </a:prstGeom>
          <a:noFill/>
          <a:ln>
            <a:noFill/>
          </a:ln>
        </p:spPr>
      </p:pic>
      <p:sp>
        <p:nvSpPr>
          <p:cNvPr id="213" name="Google Shape;213;p27"/>
          <p:cNvSpPr txBox="1"/>
          <p:nvPr/>
        </p:nvSpPr>
        <p:spPr>
          <a:xfrm>
            <a:off x="238123" y="6539110"/>
            <a:ext cx="160649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lt1"/>
                </a:solidFill>
                <a:latin typeface="Calibri"/>
                <a:ea typeface="Calibri"/>
                <a:cs typeface="Calibri"/>
                <a:sym typeface="Calibri"/>
              </a:rPr>
              <a:t>https://www.flytap.com/</a:t>
            </a:r>
            <a:endParaRPr/>
          </a:p>
        </p:txBody>
      </p:sp>
      <p:sp>
        <p:nvSpPr>
          <p:cNvPr id="214" name="Google Shape;214;p27"/>
          <p:cNvSpPr txBox="1"/>
          <p:nvPr/>
        </p:nvSpPr>
        <p:spPr>
          <a:xfrm>
            <a:off x="238123" y="2986264"/>
            <a:ext cx="2286963"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lt1"/>
                </a:solidFill>
                <a:latin typeface="Calibri"/>
                <a:ea typeface="Calibri"/>
                <a:cs typeface="Calibri"/>
                <a:sym typeface="Calibri"/>
              </a:rPr>
              <a:t>https://www.thehindubusinessline.com/</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9"/>
          <p:cNvSpPr txBox="1"/>
          <p:nvPr/>
        </p:nvSpPr>
        <p:spPr>
          <a:xfrm>
            <a:off x="6372781" y="0"/>
            <a:ext cx="5819218" cy="6801862"/>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1. On-ground Preparation</a:t>
            </a:r>
            <a:endParaRPr/>
          </a:p>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2. Boarding and Pre-takeoff</a:t>
            </a:r>
            <a:endParaRPr/>
          </a:p>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3. After Takeoff Services</a:t>
            </a:r>
            <a:endParaRPr/>
          </a:p>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4. Pre-landing Duties</a:t>
            </a:r>
            <a:endParaRPr/>
          </a:p>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5. Post-flight Services</a:t>
            </a:r>
            <a:endParaRPr/>
          </a:p>
          <a:p>
            <a:pPr marL="0" marR="0" lvl="0" indent="0" algn="l" rtl="0">
              <a:spcBef>
                <a:spcPts val="0"/>
              </a:spcBef>
              <a:spcAft>
                <a:spcPts val="0"/>
              </a:spcAft>
              <a:buNone/>
            </a:pPr>
            <a:endParaRPr sz="280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800" b="1">
                <a:solidFill>
                  <a:schemeClr val="dk1"/>
                </a:solidFill>
                <a:latin typeface="Century Gothic"/>
                <a:ea typeface="Century Gothic"/>
                <a:cs typeface="Century Gothic"/>
                <a:sym typeface="Century Gothic"/>
              </a:rPr>
              <a:t>1.</a:t>
            </a:r>
            <a:r>
              <a:rPr lang="en-US" sz="2800">
                <a:solidFill>
                  <a:schemeClr val="dk1"/>
                </a:solidFill>
                <a:latin typeface="Century Gothic"/>
                <a:ea typeface="Century Gothic"/>
                <a:cs typeface="Century Gothic"/>
                <a:sym typeface="Century Gothic"/>
              </a:rPr>
              <a:t> </a:t>
            </a:r>
            <a:r>
              <a:rPr lang="en-US" sz="2800" b="1">
                <a:solidFill>
                  <a:schemeClr val="dk1"/>
                </a:solidFill>
                <a:latin typeface="Century Gothic"/>
                <a:ea typeface="Century Gothic"/>
                <a:cs typeface="Century Gothic"/>
                <a:sym typeface="Century Gothic"/>
              </a:rPr>
              <a:t>On-ground Preparation</a:t>
            </a:r>
            <a:endParaRPr/>
          </a:p>
          <a:p>
            <a:pPr marL="0" marR="0" lvl="0" indent="0" algn="l" rtl="0">
              <a:spcBef>
                <a:spcPts val="0"/>
              </a:spcBef>
              <a:spcAft>
                <a:spcPts val="0"/>
              </a:spcAft>
              <a:buNone/>
            </a:pPr>
            <a:endParaRPr sz="280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Safety check on safety equipment</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Safety check service equipment</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Safety check on passenger cabin environment</a:t>
            </a:r>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p:txBody>
      </p:sp>
      <p:sp>
        <p:nvSpPr>
          <p:cNvPr id="230" name="Google Shape;230;p29"/>
          <p:cNvSpPr txBox="1"/>
          <p:nvPr/>
        </p:nvSpPr>
        <p:spPr>
          <a:xfrm>
            <a:off x="6358854" y="20499"/>
            <a:ext cx="5819218" cy="553998"/>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entury Gothic"/>
                <a:ea typeface="Century Gothic"/>
                <a:cs typeface="Century Gothic"/>
                <a:sym typeface="Century Gothic"/>
              </a:rPr>
              <a:t>Cabin Crew’s Responsibility</a:t>
            </a:r>
            <a:endParaRPr/>
          </a:p>
        </p:txBody>
      </p:sp>
      <p:pic>
        <p:nvPicPr>
          <p:cNvPr id="231" name="Google Shape;231;p29"/>
          <p:cNvPicPr preferRelativeResize="0"/>
          <p:nvPr/>
        </p:nvPicPr>
        <p:blipFill rotWithShape="1">
          <a:blip r:embed="rId3">
            <a:alphaModFix/>
          </a:blip>
          <a:srcRect/>
          <a:stretch/>
        </p:blipFill>
        <p:spPr>
          <a:xfrm>
            <a:off x="-13927" y="170688"/>
            <a:ext cx="6372781" cy="5249806"/>
          </a:xfrm>
          <a:prstGeom prst="rect">
            <a:avLst/>
          </a:prstGeom>
          <a:noFill/>
          <a:ln>
            <a:noFill/>
          </a:ln>
        </p:spPr>
      </p:pic>
      <p:sp>
        <p:nvSpPr>
          <p:cNvPr id="232" name="Google Shape;232;p29"/>
          <p:cNvSpPr txBox="1"/>
          <p:nvPr/>
        </p:nvSpPr>
        <p:spPr>
          <a:xfrm>
            <a:off x="0" y="5495624"/>
            <a:ext cx="377504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https://www.travelandleisure.com/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elcome to Our Class - Postcard (Pkg 25) General Worship - B&amp;H Publishi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6" name="Picture 6" descr="elcome to Class Vector Images (over 4,7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400" y="390144"/>
            <a:ext cx="4445398" cy="466953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elcome to Our Class! Chart: Scholastic: 0078073236428: Amazon.com: Boo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3996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38197" y="1341120"/>
            <a:ext cx="5678315" cy="1569660"/>
          </a:xfrm>
          <a:prstGeom prst="rect">
            <a:avLst/>
          </a:prstGeom>
          <a:noFill/>
        </p:spPr>
        <p:txBody>
          <a:bodyPr wrap="square" rtlCol="0">
            <a:spAutoFit/>
          </a:bodyPr>
          <a:lstStyle/>
          <a:p>
            <a:r>
              <a:rPr lang="en-US" sz="3200" dirty="0" smtClean="0"/>
              <a:t>Line id : </a:t>
            </a:r>
            <a:r>
              <a:rPr lang="en-US" sz="3200" dirty="0" err="1" smtClean="0"/>
              <a:t>nokmek</a:t>
            </a:r>
            <a:endParaRPr lang="en-US" sz="3200" dirty="0" smtClean="0"/>
          </a:p>
          <a:p>
            <a:r>
              <a:rPr lang="en-US" sz="3200" dirty="0" smtClean="0"/>
              <a:t>Email: </a:t>
            </a:r>
            <a:r>
              <a:rPr lang="en-US" sz="3200" dirty="0" smtClean="0">
                <a:hlinkClick r:id="rId4"/>
              </a:rPr>
              <a:t>Korawin.ku@ssru.ac.th</a:t>
            </a:r>
            <a:endParaRPr lang="en-US" sz="3200" dirty="0" smtClean="0"/>
          </a:p>
          <a:p>
            <a:r>
              <a:rPr lang="en-US" sz="3200" dirty="0" smtClean="0"/>
              <a:t>Mobile: 0639914288</a:t>
            </a:r>
            <a:endParaRPr lang="en-US" sz="3200" dirty="0"/>
          </a:p>
        </p:txBody>
      </p:sp>
    </p:spTree>
    <p:extLst>
      <p:ext uri="{BB962C8B-B14F-4D97-AF65-F5344CB8AC3E}">
        <p14:creationId xmlns:p14="http://schemas.microsoft.com/office/powerpoint/2010/main" val="342253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0"/>
          <p:cNvSpPr txBox="1"/>
          <p:nvPr/>
        </p:nvSpPr>
        <p:spPr>
          <a:xfrm>
            <a:off x="6372781" y="0"/>
            <a:ext cx="5819218" cy="6801862"/>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800" b="1">
                <a:solidFill>
                  <a:schemeClr val="dk1"/>
                </a:solidFill>
                <a:latin typeface="Century Gothic"/>
                <a:ea typeface="Century Gothic"/>
                <a:cs typeface="Century Gothic"/>
                <a:sym typeface="Century Gothic"/>
              </a:rPr>
              <a:t>2.</a:t>
            </a:r>
            <a:r>
              <a:rPr lang="en-US" sz="2800">
                <a:solidFill>
                  <a:schemeClr val="dk1"/>
                </a:solidFill>
                <a:latin typeface="Century Gothic"/>
                <a:ea typeface="Century Gothic"/>
                <a:cs typeface="Century Gothic"/>
                <a:sym typeface="Century Gothic"/>
              </a:rPr>
              <a:t> </a:t>
            </a:r>
            <a:r>
              <a:rPr lang="en-US" sz="2800" b="1">
                <a:solidFill>
                  <a:schemeClr val="dk1"/>
                </a:solidFill>
                <a:latin typeface="Century Gothic"/>
                <a:ea typeface="Century Gothic"/>
                <a:cs typeface="Century Gothic"/>
                <a:sym typeface="Century Gothic"/>
              </a:rPr>
              <a:t>Boarding and Pre-takeoff</a:t>
            </a:r>
            <a:endParaRPr/>
          </a:p>
          <a:p>
            <a:pPr marL="0" marR="0" lvl="0" indent="0" algn="l" rtl="0">
              <a:spcBef>
                <a:spcPts val="0"/>
              </a:spcBef>
              <a:spcAft>
                <a:spcPts val="0"/>
              </a:spcAft>
              <a:buNone/>
            </a:pPr>
            <a:endParaRPr sz="280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Welcome service</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Assist with loading of carry-on baggage</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Check for dangerous goods</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Emergency exit briefing</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Safety demonstration</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Secure cabin before takeoff</a:t>
            </a:r>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p:txBody>
      </p:sp>
      <p:sp>
        <p:nvSpPr>
          <p:cNvPr id="238" name="Google Shape;238;p30"/>
          <p:cNvSpPr txBox="1"/>
          <p:nvPr/>
        </p:nvSpPr>
        <p:spPr>
          <a:xfrm>
            <a:off x="6358854" y="20499"/>
            <a:ext cx="5819218" cy="553998"/>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entury Gothic"/>
                <a:ea typeface="Century Gothic"/>
                <a:cs typeface="Century Gothic"/>
                <a:sym typeface="Century Gothic"/>
              </a:rPr>
              <a:t>Cabin Crew’s Responsibility</a:t>
            </a:r>
            <a:endParaRPr/>
          </a:p>
        </p:txBody>
      </p:sp>
      <p:pic>
        <p:nvPicPr>
          <p:cNvPr id="239" name="Google Shape;239;p30"/>
          <p:cNvPicPr preferRelativeResize="0"/>
          <p:nvPr/>
        </p:nvPicPr>
        <p:blipFill rotWithShape="1">
          <a:blip r:embed="rId3">
            <a:alphaModFix/>
          </a:blip>
          <a:srcRect/>
          <a:stretch/>
        </p:blipFill>
        <p:spPr>
          <a:xfrm>
            <a:off x="0" y="20499"/>
            <a:ext cx="6358854" cy="3772202"/>
          </a:xfrm>
          <a:prstGeom prst="rect">
            <a:avLst/>
          </a:prstGeom>
          <a:noFill/>
          <a:ln>
            <a:noFill/>
          </a:ln>
        </p:spPr>
      </p:pic>
      <p:pic>
        <p:nvPicPr>
          <p:cNvPr id="240" name="Google Shape;240;p30"/>
          <p:cNvPicPr preferRelativeResize="0"/>
          <p:nvPr/>
        </p:nvPicPr>
        <p:blipFill rotWithShape="1">
          <a:blip r:embed="rId4">
            <a:alphaModFix/>
          </a:blip>
          <a:srcRect/>
          <a:stretch/>
        </p:blipFill>
        <p:spPr>
          <a:xfrm>
            <a:off x="0" y="3479348"/>
            <a:ext cx="6386652" cy="3343013"/>
          </a:xfrm>
          <a:prstGeom prst="rect">
            <a:avLst/>
          </a:prstGeom>
          <a:noFill/>
          <a:ln>
            <a:noFill/>
          </a:ln>
        </p:spPr>
      </p:pic>
      <p:sp>
        <p:nvSpPr>
          <p:cNvPr id="241" name="Google Shape;241;p30"/>
          <p:cNvSpPr txBox="1"/>
          <p:nvPr/>
        </p:nvSpPr>
        <p:spPr>
          <a:xfrm>
            <a:off x="-13927" y="3110016"/>
            <a:ext cx="291098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https://www.express.co.uk/</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31"/>
          <p:cNvPicPr preferRelativeResize="0"/>
          <p:nvPr/>
        </p:nvPicPr>
        <p:blipFill rotWithShape="1">
          <a:blip r:embed="rId3">
            <a:alphaModFix/>
          </a:blip>
          <a:srcRect/>
          <a:stretch/>
        </p:blipFill>
        <p:spPr>
          <a:xfrm>
            <a:off x="0" y="1292678"/>
            <a:ext cx="6408965" cy="4272643"/>
          </a:xfrm>
          <a:prstGeom prst="rect">
            <a:avLst/>
          </a:prstGeom>
          <a:noFill/>
          <a:ln>
            <a:noFill/>
          </a:ln>
        </p:spPr>
      </p:pic>
      <p:sp>
        <p:nvSpPr>
          <p:cNvPr id="247" name="Google Shape;247;p31"/>
          <p:cNvSpPr txBox="1"/>
          <p:nvPr/>
        </p:nvSpPr>
        <p:spPr>
          <a:xfrm>
            <a:off x="6372781" y="0"/>
            <a:ext cx="5819218" cy="6801862"/>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800" b="1">
                <a:solidFill>
                  <a:schemeClr val="dk1"/>
                </a:solidFill>
                <a:latin typeface="Century Gothic"/>
                <a:ea typeface="Century Gothic"/>
                <a:cs typeface="Century Gothic"/>
                <a:sym typeface="Century Gothic"/>
              </a:rPr>
              <a:t>3.</a:t>
            </a:r>
            <a:r>
              <a:rPr lang="en-US" sz="2800">
                <a:solidFill>
                  <a:schemeClr val="dk1"/>
                </a:solidFill>
                <a:latin typeface="Century Gothic"/>
                <a:ea typeface="Century Gothic"/>
                <a:cs typeface="Century Gothic"/>
                <a:sym typeface="Century Gothic"/>
              </a:rPr>
              <a:t> </a:t>
            </a:r>
            <a:r>
              <a:rPr lang="en-US" sz="2800" b="1">
                <a:solidFill>
                  <a:schemeClr val="dk1"/>
                </a:solidFill>
                <a:latin typeface="Century Gothic"/>
                <a:ea typeface="Century Gothic"/>
                <a:cs typeface="Century Gothic"/>
                <a:sym typeface="Century Gothic"/>
              </a:rPr>
              <a:t>After Takeoff Service</a:t>
            </a:r>
            <a:endParaRPr/>
          </a:p>
          <a:p>
            <a:pPr marL="0" marR="0" lvl="0" indent="0" algn="l" rtl="0">
              <a:spcBef>
                <a:spcPts val="0"/>
              </a:spcBef>
              <a:spcAft>
                <a:spcPts val="0"/>
              </a:spcAft>
              <a:buNone/>
            </a:pPr>
            <a:endParaRPr sz="280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Cabin check</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Check lavatories</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Cockpit check</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Meals and drinks services</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Respond to call light</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Ensure cabin secure during turbulence</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Others services, duty free, travel document, water</a:t>
            </a:r>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p:txBody>
      </p:sp>
      <p:sp>
        <p:nvSpPr>
          <p:cNvPr id="248" name="Google Shape;248;p31"/>
          <p:cNvSpPr txBox="1"/>
          <p:nvPr/>
        </p:nvSpPr>
        <p:spPr>
          <a:xfrm>
            <a:off x="6358854" y="20499"/>
            <a:ext cx="5819218" cy="553998"/>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entury Gothic"/>
                <a:ea typeface="Century Gothic"/>
                <a:cs typeface="Century Gothic"/>
                <a:sym typeface="Century Gothic"/>
              </a:rPr>
              <a:t>Cabin Crew’s Responsibility</a:t>
            </a:r>
            <a:endParaRPr/>
          </a:p>
        </p:txBody>
      </p:sp>
      <p:sp>
        <p:nvSpPr>
          <p:cNvPr id="249" name="Google Shape;249;p31"/>
          <p:cNvSpPr txBox="1"/>
          <p:nvPr/>
        </p:nvSpPr>
        <p:spPr>
          <a:xfrm>
            <a:off x="0" y="5565321"/>
            <a:ext cx="261526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https://pulsenews.co.kr/</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2"/>
          <p:cNvSpPr txBox="1"/>
          <p:nvPr/>
        </p:nvSpPr>
        <p:spPr>
          <a:xfrm>
            <a:off x="6372781" y="0"/>
            <a:ext cx="5819218" cy="6801862"/>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800" b="1">
                <a:solidFill>
                  <a:schemeClr val="dk1"/>
                </a:solidFill>
                <a:latin typeface="Century Gothic"/>
                <a:ea typeface="Century Gothic"/>
                <a:cs typeface="Century Gothic"/>
                <a:sym typeface="Century Gothic"/>
              </a:rPr>
              <a:t>4.</a:t>
            </a:r>
            <a:r>
              <a:rPr lang="en-US" sz="2800">
                <a:solidFill>
                  <a:schemeClr val="dk1"/>
                </a:solidFill>
                <a:latin typeface="Century Gothic"/>
                <a:ea typeface="Century Gothic"/>
                <a:cs typeface="Century Gothic"/>
                <a:sym typeface="Century Gothic"/>
              </a:rPr>
              <a:t> </a:t>
            </a:r>
            <a:r>
              <a:rPr lang="en-US" sz="2800" b="1">
                <a:solidFill>
                  <a:schemeClr val="dk1"/>
                </a:solidFill>
                <a:latin typeface="Century Gothic"/>
                <a:ea typeface="Century Gothic"/>
                <a:cs typeface="Century Gothic"/>
                <a:sym typeface="Century Gothic"/>
              </a:rPr>
              <a:t>Pre-landing Duties</a:t>
            </a:r>
            <a:endParaRPr/>
          </a:p>
          <a:p>
            <a:pPr marL="0" marR="0" lvl="0" indent="0" algn="l" rtl="0">
              <a:spcBef>
                <a:spcPts val="0"/>
              </a:spcBef>
              <a:spcAft>
                <a:spcPts val="0"/>
              </a:spcAft>
              <a:buNone/>
            </a:pPr>
            <a:endParaRPr sz="280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Collect and secure all loose items</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Cabin secure or cabin check</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Remain awareness of possible emergencies </a:t>
            </a:r>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p:txBody>
      </p:sp>
      <p:sp>
        <p:nvSpPr>
          <p:cNvPr id="255" name="Google Shape;255;p32"/>
          <p:cNvSpPr txBox="1"/>
          <p:nvPr/>
        </p:nvSpPr>
        <p:spPr>
          <a:xfrm>
            <a:off x="6358854" y="20499"/>
            <a:ext cx="5819218" cy="553998"/>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entury Gothic"/>
                <a:ea typeface="Century Gothic"/>
                <a:cs typeface="Century Gothic"/>
                <a:sym typeface="Century Gothic"/>
              </a:rPr>
              <a:t>Cabin Crew’s Responsibility</a:t>
            </a:r>
            <a:endParaRPr/>
          </a:p>
        </p:txBody>
      </p:sp>
      <p:pic>
        <p:nvPicPr>
          <p:cNvPr id="256" name="Google Shape;256;p32"/>
          <p:cNvPicPr preferRelativeResize="0"/>
          <p:nvPr/>
        </p:nvPicPr>
        <p:blipFill rotWithShape="1">
          <a:blip r:embed="rId3">
            <a:alphaModFix/>
          </a:blip>
          <a:srcRect/>
          <a:stretch/>
        </p:blipFill>
        <p:spPr>
          <a:xfrm>
            <a:off x="0" y="609040"/>
            <a:ext cx="6358854" cy="5639919"/>
          </a:xfrm>
          <a:prstGeom prst="rect">
            <a:avLst/>
          </a:prstGeom>
          <a:noFill/>
          <a:ln>
            <a:noFill/>
          </a:ln>
        </p:spPr>
      </p:pic>
      <p:sp>
        <p:nvSpPr>
          <p:cNvPr id="257" name="Google Shape;257;p32"/>
          <p:cNvSpPr txBox="1"/>
          <p:nvPr/>
        </p:nvSpPr>
        <p:spPr>
          <a:xfrm>
            <a:off x="-13927" y="6283502"/>
            <a:ext cx="3046639"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https://www.nkytribune.com/</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3"/>
          <p:cNvSpPr txBox="1"/>
          <p:nvPr/>
        </p:nvSpPr>
        <p:spPr>
          <a:xfrm>
            <a:off x="6763657" y="0"/>
            <a:ext cx="5428342" cy="7232749"/>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400"/>
              <a:buFont typeface="Noto Sans Symbols"/>
              <a:buChar char="⮚"/>
            </a:pPr>
            <a:r>
              <a:rPr lang="en-US" sz="2400" b="1">
                <a:solidFill>
                  <a:schemeClr val="dk1"/>
                </a:solidFill>
                <a:latin typeface="Century Gothic"/>
                <a:ea typeface="Century Gothic"/>
                <a:cs typeface="Century Gothic"/>
                <a:sym typeface="Century Gothic"/>
              </a:rPr>
              <a:t>5.</a:t>
            </a:r>
            <a:r>
              <a:rPr lang="en-US" sz="2400">
                <a:solidFill>
                  <a:schemeClr val="dk1"/>
                </a:solidFill>
                <a:latin typeface="Century Gothic"/>
                <a:ea typeface="Century Gothic"/>
                <a:cs typeface="Century Gothic"/>
                <a:sym typeface="Century Gothic"/>
              </a:rPr>
              <a:t> </a:t>
            </a:r>
            <a:r>
              <a:rPr lang="en-US" sz="2800" b="1">
                <a:solidFill>
                  <a:schemeClr val="dk1"/>
                </a:solidFill>
                <a:latin typeface="Century Gothic"/>
                <a:ea typeface="Century Gothic"/>
                <a:cs typeface="Century Gothic"/>
                <a:sym typeface="Century Gothic"/>
              </a:rPr>
              <a:t>Post-flight Services</a:t>
            </a:r>
            <a:endParaRPr/>
          </a:p>
          <a:p>
            <a:pPr marL="0" marR="0" lvl="0" indent="0" algn="l" rtl="0">
              <a:spcBef>
                <a:spcPts val="0"/>
              </a:spcBef>
              <a:spcAft>
                <a:spcPts val="0"/>
              </a:spcAft>
              <a:buNone/>
            </a:pPr>
            <a:endParaRPr sz="280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Remain stationed at the emergency exits</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Monitor the airplane and passenger cabin</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Assist any special needs passengers and small children</a:t>
            </a:r>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400">
                <a:solidFill>
                  <a:schemeClr val="dk1"/>
                </a:solidFill>
                <a:latin typeface="Century Gothic"/>
                <a:ea typeface="Century Gothic"/>
                <a:cs typeface="Century Gothic"/>
                <a:sym typeface="Century Gothic"/>
              </a:rPr>
              <a:t>Disembark</a:t>
            </a:r>
            <a:endParaRPr/>
          </a:p>
          <a:p>
            <a:pPr marL="0" marR="0" lvl="0" indent="0" algn="l" rtl="0">
              <a:spcBef>
                <a:spcPts val="0"/>
              </a:spcBef>
              <a:spcAft>
                <a:spcPts val="0"/>
              </a:spcAft>
              <a:buNone/>
            </a:pPr>
            <a:r>
              <a:rPr lang="en-US" sz="2400">
                <a:solidFill>
                  <a:schemeClr val="dk1"/>
                </a:solidFill>
                <a:latin typeface="Century Gothic"/>
                <a:ea typeface="Century Gothic"/>
                <a:cs typeface="Century Gothic"/>
                <a:sym typeface="Century Gothic"/>
              </a:rPr>
              <a:t>Get off</a:t>
            </a:r>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p:txBody>
      </p:sp>
      <p:sp>
        <p:nvSpPr>
          <p:cNvPr id="263" name="Google Shape;263;p33"/>
          <p:cNvSpPr txBox="1"/>
          <p:nvPr/>
        </p:nvSpPr>
        <p:spPr>
          <a:xfrm>
            <a:off x="6749730" y="20499"/>
            <a:ext cx="5428342" cy="553998"/>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entury Gothic"/>
                <a:ea typeface="Century Gothic"/>
                <a:cs typeface="Century Gothic"/>
                <a:sym typeface="Century Gothic"/>
              </a:rPr>
              <a:t>Cabin Crew’s Responsibility</a:t>
            </a:r>
            <a:endParaRPr/>
          </a:p>
        </p:txBody>
      </p:sp>
      <p:pic>
        <p:nvPicPr>
          <p:cNvPr id="264" name="Google Shape;264;p33"/>
          <p:cNvPicPr preferRelativeResize="0"/>
          <p:nvPr/>
        </p:nvPicPr>
        <p:blipFill rotWithShape="1">
          <a:blip r:embed="rId3">
            <a:alphaModFix/>
          </a:blip>
          <a:srcRect/>
          <a:stretch/>
        </p:blipFill>
        <p:spPr>
          <a:xfrm>
            <a:off x="573587" y="20499"/>
            <a:ext cx="5674540" cy="6858000"/>
          </a:xfrm>
          <a:prstGeom prst="rect">
            <a:avLst/>
          </a:prstGeom>
          <a:noFill/>
          <a:ln>
            <a:noFill/>
          </a:ln>
        </p:spPr>
      </p:pic>
      <p:sp>
        <p:nvSpPr>
          <p:cNvPr id="265" name="Google Shape;265;p33"/>
          <p:cNvSpPr txBox="1"/>
          <p:nvPr/>
        </p:nvSpPr>
        <p:spPr>
          <a:xfrm>
            <a:off x="696685" y="6591280"/>
            <a:ext cx="2061029"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lt1"/>
                </a:solidFill>
                <a:latin typeface="Calibri"/>
                <a:ea typeface="Calibri"/>
                <a:cs typeface="Calibri"/>
                <a:sym typeface="Calibri"/>
              </a:rPr>
              <a:t>https://www.pinterest.com/</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4"/>
          <p:cNvSpPr txBox="1"/>
          <p:nvPr/>
        </p:nvSpPr>
        <p:spPr>
          <a:xfrm>
            <a:off x="6096000" y="0"/>
            <a:ext cx="6095999" cy="6863417"/>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400">
                <a:solidFill>
                  <a:schemeClr val="dk1"/>
                </a:solidFill>
                <a:latin typeface="Century Gothic"/>
                <a:ea typeface="Century Gothic"/>
                <a:cs typeface="Century Gothic"/>
                <a:sym typeface="Century Gothic"/>
              </a:rPr>
              <a:t>Airlines select cabin crew who suit to competency and airline organizational culture.</a:t>
            </a:r>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Century Gothic"/>
                <a:ea typeface="Century Gothic"/>
                <a:cs typeface="Century Gothic"/>
                <a:sym typeface="Century Gothic"/>
              </a:rPr>
              <a:t>Have the right to work in the country</a:t>
            </a:r>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Century Gothic"/>
                <a:ea typeface="Century Gothic"/>
                <a:cs typeface="Century Gothic"/>
                <a:sym typeface="Century Gothic"/>
              </a:rPr>
              <a:t>Clean criminal record </a:t>
            </a:r>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Century Gothic"/>
                <a:ea typeface="Century Gothic"/>
                <a:cs typeface="Century Gothic"/>
                <a:sym typeface="Century Gothic"/>
              </a:rPr>
              <a:t>Pass an aviation medical examination</a:t>
            </a:r>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Century Gothic"/>
                <a:ea typeface="Century Gothic"/>
                <a:cs typeface="Century Gothic"/>
                <a:sym typeface="Century Gothic"/>
              </a:rPr>
              <a:t>Provide employment and education reference documents</a:t>
            </a:r>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Century Gothic"/>
                <a:ea typeface="Century Gothic"/>
                <a:cs typeface="Century Gothic"/>
                <a:sym typeface="Century Gothic"/>
              </a:rPr>
              <a:t>Have good swimming skills</a:t>
            </a:r>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Century Gothic"/>
                <a:ea typeface="Century Gothic"/>
                <a:cs typeface="Century Gothic"/>
                <a:sym typeface="Century Gothic"/>
              </a:rPr>
              <a:t>Be at least 160cm tall (5 ft. 3 inches)</a:t>
            </a:r>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Century Gothic"/>
                <a:ea typeface="Century Gothic"/>
                <a:cs typeface="Century Gothic"/>
                <a:sym typeface="Century Gothic"/>
              </a:rPr>
              <a:t>Be at least 20 years old</a:t>
            </a:r>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Century Gothic"/>
                <a:ea typeface="Century Gothic"/>
                <a:cs typeface="Century Gothic"/>
                <a:sym typeface="Century Gothic"/>
              </a:rPr>
              <a:t>To be fluent in English</a:t>
            </a:r>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Century Gothic"/>
                <a:ea typeface="Century Gothic"/>
                <a:cs typeface="Century Gothic"/>
                <a:sym typeface="Century Gothic"/>
              </a:rPr>
              <a:t>No visible tattoos or piercing</a:t>
            </a:r>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p:txBody>
      </p:sp>
      <p:sp>
        <p:nvSpPr>
          <p:cNvPr id="271" name="Google Shape;271;p34"/>
          <p:cNvSpPr txBox="1"/>
          <p:nvPr/>
        </p:nvSpPr>
        <p:spPr>
          <a:xfrm>
            <a:off x="6096000" y="20499"/>
            <a:ext cx="6082072" cy="553998"/>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entury Gothic"/>
                <a:ea typeface="Century Gothic"/>
                <a:cs typeface="Century Gothic"/>
                <a:sym typeface="Century Gothic"/>
              </a:rPr>
              <a:t>Requirements on Cabin Crew</a:t>
            </a:r>
            <a:endParaRPr/>
          </a:p>
        </p:txBody>
      </p:sp>
      <p:pic>
        <p:nvPicPr>
          <p:cNvPr id="272" name="Google Shape;272;p34"/>
          <p:cNvPicPr preferRelativeResize="0"/>
          <p:nvPr/>
        </p:nvPicPr>
        <p:blipFill rotWithShape="1">
          <a:blip r:embed="rId3">
            <a:alphaModFix/>
          </a:blip>
          <a:srcRect/>
          <a:stretch/>
        </p:blipFill>
        <p:spPr>
          <a:xfrm>
            <a:off x="0" y="382498"/>
            <a:ext cx="6093003" cy="6093003"/>
          </a:xfrm>
          <a:prstGeom prst="rect">
            <a:avLst/>
          </a:prstGeom>
          <a:noFill/>
          <a:ln>
            <a:noFill/>
          </a:ln>
        </p:spPr>
      </p:pic>
      <p:sp>
        <p:nvSpPr>
          <p:cNvPr id="273" name="Google Shape;273;p34"/>
          <p:cNvSpPr txBox="1"/>
          <p:nvPr/>
        </p:nvSpPr>
        <p:spPr>
          <a:xfrm>
            <a:off x="-2997" y="6468168"/>
            <a:ext cx="261982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https://www.thecut.com/</a:t>
            </a:r>
            <a:endParaRPr/>
          </a:p>
        </p:txBody>
      </p:sp>
      <p:sp>
        <p:nvSpPr>
          <p:cNvPr id="274" name="Google Shape;274;p34"/>
          <p:cNvSpPr txBox="1"/>
          <p:nvPr/>
        </p:nvSpPr>
        <p:spPr>
          <a:xfrm>
            <a:off x="1564013" y="20499"/>
            <a:ext cx="2105637" cy="12618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0000"/>
                </a:solidFill>
                <a:latin typeface="Calibri"/>
                <a:ea typeface="Calibri"/>
                <a:cs typeface="Calibri"/>
                <a:sym typeface="Calibri"/>
              </a:rPr>
              <a:t>Presentable</a:t>
            </a:r>
            <a:endParaRPr/>
          </a:p>
          <a:p>
            <a:pPr marL="0" marR="0" lvl="0" indent="0" algn="l" rtl="0">
              <a:spcBef>
                <a:spcPts val="0"/>
              </a:spcBef>
              <a:spcAft>
                <a:spcPts val="0"/>
              </a:spcAft>
              <a:buNone/>
            </a:pPr>
            <a:endParaRPr sz="1800">
              <a:solidFill>
                <a:srgbClr val="FF0000"/>
              </a:solidFill>
              <a:latin typeface="Calibri"/>
              <a:ea typeface="Calibri"/>
              <a:cs typeface="Calibri"/>
              <a:sym typeface="Calibri"/>
            </a:endParaRPr>
          </a:p>
          <a:p>
            <a:pPr marL="0" marR="0" lvl="0" indent="0" algn="l" rtl="0">
              <a:spcBef>
                <a:spcPts val="0"/>
              </a:spcBef>
              <a:spcAft>
                <a:spcPts val="0"/>
              </a:spcAft>
              <a:buNone/>
            </a:pPr>
            <a:r>
              <a:rPr lang="en-US" sz="4000">
                <a:solidFill>
                  <a:srgbClr val="FF0000"/>
                </a:solidFill>
                <a:latin typeface="Calibri"/>
                <a:ea typeface="Calibri"/>
                <a:cs typeface="Calibri"/>
                <a:sym typeface="Calibri"/>
              </a:rPr>
              <a:t>Safety</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rts of Airpla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216" y="646980"/>
            <a:ext cx="9960864" cy="5805577"/>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eview of Basic Aerodynamics (Part One)"/>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eview of Basic Aerodynamics (Part One)"/>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ow does a plane fly? | Online Aviation Courses - Flightde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7696" y="152400"/>
            <a:ext cx="3194304" cy="1658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251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2 Seat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456" y="585216"/>
            <a:ext cx="11618976" cy="5401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535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irates Boeing 777-300ER First Class overview - Point Hacks N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728" y="182880"/>
            <a:ext cx="9525000" cy="635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7831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TAR AIRWAYS BUSINESS CLASS - Phuket to Doha - Boeing 777-300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585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mirates - The Economy Class cabin features a colour palette of soft 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0" name="Picture 4" descr="ideo .. How did Emirates Airlines adjust its aircraft to provide  additional cargo c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24" y="1"/>
            <a:ext cx="1265529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972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6176" y="749885"/>
            <a:ext cx="10948416" cy="5262979"/>
          </a:xfrm>
          <a:prstGeom prst="rect">
            <a:avLst/>
          </a:prstGeom>
        </p:spPr>
        <p:txBody>
          <a:bodyPr wrap="square">
            <a:spAutoFit/>
          </a:bodyPr>
          <a:lstStyle/>
          <a:p>
            <a:pPr algn="thaiDist" fontAlgn="t">
              <a:lnSpc>
                <a:spcPct val="150000"/>
              </a:lnSpc>
            </a:pPr>
            <a:r>
              <a:rPr lang="en-US" sz="2800" dirty="0">
                <a:latin typeface="Chalkduster" charset="0"/>
                <a:ea typeface="Chalkduster" charset="0"/>
                <a:cs typeface="Chalkduster" charset="0"/>
              </a:rPr>
              <a:t>The course provides knowledge on personality &amp; grooming, good appearance, service mind, personal </a:t>
            </a:r>
            <a:r>
              <a:rPr lang="en-US" sz="2800" dirty="0" smtClean="0">
                <a:latin typeface="Chalkduster" charset="0"/>
                <a:ea typeface="Chalkduster" charset="0"/>
                <a:cs typeface="Chalkduster" charset="0"/>
              </a:rPr>
              <a:t>touch</a:t>
            </a:r>
          </a:p>
          <a:p>
            <a:pPr algn="thaiDist" fontAlgn="t">
              <a:lnSpc>
                <a:spcPct val="150000"/>
              </a:lnSpc>
            </a:pPr>
            <a:r>
              <a:rPr lang="en-US" sz="2800" dirty="0">
                <a:latin typeface="Chalkduster" charset="0"/>
                <a:ea typeface="Chalkduster" charset="0"/>
                <a:cs typeface="Chalkduster" charset="0"/>
              </a:rPr>
              <a:t>P</a:t>
            </a:r>
            <a:r>
              <a:rPr lang="en-US" sz="2800" dirty="0" smtClean="0">
                <a:latin typeface="Chalkduster" charset="0"/>
                <a:ea typeface="Chalkduster" charset="0"/>
                <a:cs typeface="Chalkduster" charset="0"/>
              </a:rPr>
              <a:t>assenger </a:t>
            </a:r>
            <a:r>
              <a:rPr lang="en-US" sz="2800" dirty="0">
                <a:latin typeface="Chalkduster" charset="0"/>
                <a:ea typeface="Chalkduster" charset="0"/>
                <a:cs typeface="Chalkduster" charset="0"/>
              </a:rPr>
              <a:t>handling, </a:t>
            </a:r>
            <a:endParaRPr lang="en-US" sz="2800" dirty="0" smtClean="0">
              <a:latin typeface="Chalkduster" charset="0"/>
              <a:ea typeface="Chalkduster" charset="0"/>
              <a:cs typeface="Chalkduster" charset="0"/>
            </a:endParaRPr>
          </a:p>
          <a:p>
            <a:pPr algn="thaiDist" fontAlgn="t">
              <a:lnSpc>
                <a:spcPct val="150000"/>
              </a:lnSpc>
            </a:pPr>
            <a:r>
              <a:rPr lang="en-US" sz="2800" dirty="0">
                <a:latin typeface="Chalkduster" charset="0"/>
                <a:ea typeface="Chalkduster" charset="0"/>
                <a:cs typeface="Chalkduster" charset="0"/>
              </a:rPr>
              <a:t>I</a:t>
            </a:r>
            <a:r>
              <a:rPr lang="en-US" sz="2800" dirty="0" smtClean="0">
                <a:latin typeface="Chalkduster" charset="0"/>
                <a:ea typeface="Chalkduster" charset="0"/>
                <a:cs typeface="Chalkduster" charset="0"/>
              </a:rPr>
              <a:t>n-flight </a:t>
            </a:r>
            <a:r>
              <a:rPr lang="en-US" sz="2800" dirty="0">
                <a:latin typeface="Chalkduster" charset="0"/>
                <a:ea typeface="Chalkduster" charset="0"/>
                <a:cs typeface="Chalkduster" charset="0"/>
              </a:rPr>
              <a:t>service rules and regulations, </a:t>
            </a:r>
            <a:endParaRPr lang="en-US" sz="2800" dirty="0" smtClean="0">
              <a:latin typeface="Chalkduster" charset="0"/>
              <a:ea typeface="Chalkduster" charset="0"/>
              <a:cs typeface="Chalkduster" charset="0"/>
            </a:endParaRPr>
          </a:p>
          <a:p>
            <a:pPr algn="thaiDist" fontAlgn="t">
              <a:lnSpc>
                <a:spcPct val="150000"/>
              </a:lnSpc>
            </a:pPr>
            <a:r>
              <a:rPr lang="en-US" sz="2800" dirty="0" smtClean="0">
                <a:latin typeface="Chalkduster" charset="0"/>
                <a:ea typeface="Chalkduster" charset="0"/>
                <a:cs typeface="Chalkduster" charset="0"/>
              </a:rPr>
              <a:t>In-flight </a:t>
            </a:r>
            <a:r>
              <a:rPr lang="en-US" sz="2800" dirty="0">
                <a:latin typeface="Chalkduster" charset="0"/>
                <a:ea typeface="Chalkduster" charset="0"/>
                <a:cs typeface="Chalkduster" charset="0"/>
              </a:rPr>
              <a:t>Service Mock-up &amp; Procedure, briefing and assignment. </a:t>
            </a:r>
            <a:endParaRPr lang="en-US" sz="2800" dirty="0" smtClean="0">
              <a:latin typeface="Chalkduster" charset="0"/>
              <a:ea typeface="Chalkduster" charset="0"/>
              <a:cs typeface="Chalkduster" charset="0"/>
            </a:endParaRPr>
          </a:p>
          <a:p>
            <a:pPr algn="thaiDist" fontAlgn="t">
              <a:lnSpc>
                <a:spcPct val="150000"/>
              </a:lnSpc>
            </a:pPr>
            <a:r>
              <a:rPr lang="en-US" sz="2800" dirty="0" smtClean="0">
                <a:latin typeface="Chalkduster" charset="0"/>
                <a:ea typeface="Chalkduster" charset="0"/>
                <a:cs typeface="Chalkduster" charset="0"/>
              </a:rPr>
              <a:t>Cabin </a:t>
            </a:r>
            <a:r>
              <a:rPr lang="en-US" sz="2800" dirty="0">
                <a:latin typeface="Chalkduster" charset="0"/>
                <a:ea typeface="Chalkduster" charset="0"/>
                <a:cs typeface="Chalkduster" charset="0"/>
              </a:rPr>
              <a:t>safety </a:t>
            </a:r>
            <a:r>
              <a:rPr lang="en-US" sz="2800" dirty="0" smtClean="0">
                <a:latin typeface="Chalkduster" charset="0"/>
                <a:ea typeface="Chalkduster" charset="0"/>
                <a:cs typeface="Chalkduster" charset="0"/>
              </a:rPr>
              <a:t>emergency </a:t>
            </a:r>
            <a:r>
              <a:rPr lang="en-US" sz="2800" dirty="0">
                <a:latin typeface="Chalkduster" charset="0"/>
                <a:ea typeface="Chalkduster" charset="0"/>
                <a:cs typeface="Chalkduster" charset="0"/>
              </a:rPr>
              <a:t>equipment and </a:t>
            </a:r>
            <a:r>
              <a:rPr lang="en-US" sz="2800" dirty="0" smtClean="0">
                <a:latin typeface="Chalkduster" charset="0"/>
                <a:ea typeface="Chalkduster" charset="0"/>
                <a:cs typeface="Chalkduster" charset="0"/>
              </a:rPr>
              <a:t>procedure</a:t>
            </a:r>
            <a:endParaRPr lang="en-US" sz="2800" dirty="0">
              <a:effectLst/>
              <a:latin typeface="Chalkduster" charset="0"/>
              <a:ea typeface="Chalkduster" charset="0"/>
              <a:cs typeface="Chalkduster" charset="0"/>
            </a:endParaRPr>
          </a:p>
        </p:txBody>
      </p:sp>
      <p:sp>
        <p:nvSpPr>
          <p:cNvPr id="3" name="TextBox 2"/>
          <p:cNvSpPr txBox="1"/>
          <p:nvPr/>
        </p:nvSpPr>
        <p:spPr>
          <a:xfrm>
            <a:off x="646176" y="231648"/>
            <a:ext cx="4195256" cy="646331"/>
          </a:xfrm>
          <a:prstGeom prst="rect">
            <a:avLst/>
          </a:prstGeom>
          <a:noFill/>
        </p:spPr>
        <p:txBody>
          <a:bodyPr wrap="square" rtlCol="0">
            <a:spAutoFit/>
          </a:bodyPr>
          <a:lstStyle/>
          <a:p>
            <a:pPr algn="ctr"/>
            <a:r>
              <a:rPr lang="en-US" sz="3600" dirty="0" smtClean="0">
                <a:solidFill>
                  <a:srgbClr val="FF0000"/>
                </a:solidFill>
                <a:latin typeface="Chalkduster" charset="0"/>
                <a:ea typeface="Chalkduster" charset="0"/>
                <a:cs typeface="Chalkduster" charset="0"/>
              </a:rPr>
              <a:t>Course Outline</a:t>
            </a:r>
            <a:endParaRPr lang="en-US" sz="3600" dirty="0">
              <a:solidFill>
                <a:srgbClr val="FF0000"/>
              </a:solidFill>
              <a:latin typeface="Chalkduster" charset="0"/>
              <a:ea typeface="Chalkduster" charset="0"/>
              <a:cs typeface="Chalkduster" charset="0"/>
            </a:endParaRPr>
          </a:p>
        </p:txBody>
      </p:sp>
    </p:spTree>
    <p:extLst>
      <p:ext uri="{BB962C8B-B14F-4D97-AF65-F5344CB8AC3E}">
        <p14:creationId xmlns:p14="http://schemas.microsoft.com/office/powerpoint/2010/main" val="1113039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1392" y="512064"/>
            <a:ext cx="7924800" cy="646331"/>
          </a:xfrm>
          <a:prstGeom prst="rect">
            <a:avLst/>
          </a:prstGeom>
          <a:noFill/>
        </p:spPr>
        <p:txBody>
          <a:bodyPr wrap="square" rtlCol="0">
            <a:spAutoFit/>
          </a:bodyPr>
          <a:lstStyle/>
          <a:p>
            <a:r>
              <a:rPr lang="en-US" sz="3600" dirty="0" smtClean="0">
                <a:solidFill>
                  <a:srgbClr val="FF0000"/>
                </a:solidFill>
                <a:latin typeface="Chalkduster" charset="0"/>
                <a:ea typeface="Chalkduster" charset="0"/>
                <a:cs typeface="Chalkduster" charset="0"/>
              </a:rPr>
              <a:t>Learning Outcome</a:t>
            </a:r>
            <a:endParaRPr lang="en-US" sz="3600" dirty="0">
              <a:solidFill>
                <a:srgbClr val="FF0000"/>
              </a:solidFill>
              <a:latin typeface="Chalkduster" charset="0"/>
              <a:ea typeface="Chalkduster" charset="0"/>
              <a:cs typeface="Chalkduster" charset="0"/>
            </a:endParaRPr>
          </a:p>
        </p:txBody>
      </p:sp>
      <p:sp>
        <p:nvSpPr>
          <p:cNvPr id="3" name="TextBox 2"/>
          <p:cNvSpPr txBox="1"/>
          <p:nvPr/>
        </p:nvSpPr>
        <p:spPr>
          <a:xfrm>
            <a:off x="1231392" y="1682496"/>
            <a:ext cx="9460992" cy="2677656"/>
          </a:xfrm>
          <a:prstGeom prst="rect">
            <a:avLst/>
          </a:prstGeom>
          <a:noFill/>
        </p:spPr>
        <p:txBody>
          <a:bodyPr wrap="square" rtlCol="0">
            <a:spAutoFit/>
          </a:bodyPr>
          <a:lstStyle/>
          <a:p>
            <a:r>
              <a:rPr lang="en-US" sz="2800" dirty="0" smtClean="0">
                <a:latin typeface="Chalkduster" charset="0"/>
                <a:ea typeface="Chalkduster" charset="0"/>
                <a:cs typeface="Chalkduster" charset="0"/>
              </a:rPr>
              <a:t>Attendance				10%</a:t>
            </a:r>
          </a:p>
          <a:p>
            <a:r>
              <a:rPr lang="en-US" sz="2800" dirty="0" smtClean="0">
                <a:latin typeface="Chalkduster" charset="0"/>
                <a:ea typeface="Chalkduster" charset="0"/>
                <a:cs typeface="Chalkduster" charset="0"/>
              </a:rPr>
              <a:t>Individual assignment	10%</a:t>
            </a:r>
          </a:p>
          <a:p>
            <a:r>
              <a:rPr lang="en-US" sz="2800" dirty="0" smtClean="0">
                <a:latin typeface="Chalkduster" charset="0"/>
                <a:ea typeface="Chalkduster" charset="0"/>
                <a:cs typeface="Chalkduster" charset="0"/>
              </a:rPr>
              <a:t>Final Project				20%</a:t>
            </a:r>
          </a:p>
          <a:p>
            <a:r>
              <a:rPr lang="en-US" sz="2800" dirty="0" smtClean="0">
                <a:latin typeface="Chalkduster" charset="0"/>
                <a:ea typeface="Chalkduster" charset="0"/>
                <a:cs typeface="Chalkduster" charset="0"/>
              </a:rPr>
              <a:t>Midterm					20%</a:t>
            </a:r>
          </a:p>
          <a:p>
            <a:r>
              <a:rPr lang="en-US" sz="2800" dirty="0" smtClean="0">
                <a:latin typeface="Chalkduster" charset="0"/>
                <a:ea typeface="Chalkduster" charset="0"/>
                <a:cs typeface="Chalkduster" charset="0"/>
              </a:rPr>
              <a:t>Final					30</a:t>
            </a:r>
            <a:r>
              <a:rPr lang="en-US" sz="2800" dirty="0" smtClean="0">
                <a:latin typeface="Chalkduster" charset="0"/>
                <a:ea typeface="Chalkduster" charset="0"/>
                <a:cs typeface="Chalkduster" charset="0"/>
              </a:rPr>
              <a:t>%</a:t>
            </a:r>
          </a:p>
          <a:p>
            <a:r>
              <a:rPr lang="en-US" sz="2800" dirty="0" smtClean="0">
                <a:latin typeface="Chalkduster" charset="0"/>
                <a:ea typeface="Chalkduster" charset="0"/>
                <a:cs typeface="Chalkduster" charset="0"/>
              </a:rPr>
              <a:t>Total 					100%</a:t>
            </a:r>
            <a:endParaRPr lang="en-US" sz="2800" dirty="0">
              <a:latin typeface="Chalkduster" charset="0"/>
              <a:ea typeface="Chalkduster" charset="0"/>
              <a:cs typeface="Chalkduster" charset="0"/>
            </a:endParaRPr>
          </a:p>
        </p:txBody>
      </p:sp>
    </p:spTree>
    <p:extLst>
      <p:ext uri="{BB962C8B-B14F-4D97-AF65-F5344CB8AC3E}">
        <p14:creationId xmlns:p14="http://schemas.microsoft.com/office/powerpoint/2010/main" val="1063842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487680"/>
            <a:ext cx="5913120" cy="523220"/>
          </a:xfrm>
          <a:prstGeom prst="rect">
            <a:avLst/>
          </a:prstGeom>
          <a:noFill/>
        </p:spPr>
        <p:txBody>
          <a:bodyPr wrap="square" rtlCol="0">
            <a:spAutoFit/>
          </a:bodyPr>
          <a:lstStyle/>
          <a:p>
            <a:r>
              <a:rPr lang="en-US" sz="2800" smtClean="0">
                <a:solidFill>
                  <a:srgbClr val="FF0000"/>
                </a:solidFill>
                <a:latin typeface="Chalkduster" charset="0"/>
                <a:ea typeface="Chalkduster" charset="0"/>
                <a:cs typeface="Chalkduster" charset="0"/>
              </a:rPr>
              <a:t>Individual assignment</a:t>
            </a:r>
            <a:endParaRPr lang="en-US" sz="2800">
              <a:solidFill>
                <a:srgbClr val="FF0000"/>
              </a:solidFill>
              <a:latin typeface="Chalkduster" charset="0"/>
              <a:ea typeface="Chalkduster" charset="0"/>
              <a:cs typeface="Chalkduster" charset="0"/>
            </a:endParaRPr>
          </a:p>
        </p:txBody>
      </p:sp>
      <p:sp>
        <p:nvSpPr>
          <p:cNvPr id="3" name="TextBox 2"/>
          <p:cNvSpPr txBox="1"/>
          <p:nvPr/>
        </p:nvSpPr>
        <p:spPr>
          <a:xfrm>
            <a:off x="1511808" y="1402080"/>
            <a:ext cx="8656320" cy="1815882"/>
          </a:xfrm>
          <a:prstGeom prst="rect">
            <a:avLst/>
          </a:prstGeom>
          <a:noFill/>
        </p:spPr>
        <p:txBody>
          <a:bodyPr wrap="square" rtlCol="0">
            <a:spAutoFit/>
          </a:bodyPr>
          <a:lstStyle/>
          <a:p>
            <a:r>
              <a:rPr lang="en-US" sz="2800" dirty="0" smtClean="0">
                <a:latin typeface="Chalkduster" charset="0"/>
                <a:ea typeface="Chalkduster" charset="0"/>
                <a:cs typeface="Chalkduster" charset="0"/>
              </a:rPr>
              <a:t>Choose 1 airline and explain the airline’s cabin crew details; Example</a:t>
            </a:r>
          </a:p>
          <a:p>
            <a:r>
              <a:rPr lang="en-US" sz="2800" dirty="0" smtClean="0">
                <a:latin typeface="Chalkduster" charset="0"/>
                <a:ea typeface="Chalkduster" charset="0"/>
                <a:cs typeface="Chalkduster" charset="0"/>
              </a:rPr>
              <a:t>Their uniform</a:t>
            </a:r>
          </a:p>
          <a:p>
            <a:r>
              <a:rPr lang="en-US" sz="2800" dirty="0" smtClean="0">
                <a:latin typeface="Chalkduster" charset="0"/>
                <a:ea typeface="Chalkduster" charset="0"/>
                <a:cs typeface="Chalkduster" charset="0"/>
              </a:rPr>
              <a:t>Qualification/ requirements</a:t>
            </a:r>
            <a:endParaRPr lang="en-US" sz="2800" dirty="0">
              <a:latin typeface="Chalkduster" charset="0"/>
              <a:ea typeface="Chalkduster" charset="0"/>
              <a:cs typeface="Chalkduster" charset="0"/>
            </a:endParaRPr>
          </a:p>
        </p:txBody>
      </p:sp>
      <p:pic>
        <p:nvPicPr>
          <p:cNvPr id="6146" name="Picture 2" descr="ingapore Airlines : A380 - Los Ange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1248" y="3506248"/>
            <a:ext cx="2247900"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235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6"/>
          <p:cNvSpPr txBox="1"/>
          <p:nvPr/>
        </p:nvSpPr>
        <p:spPr>
          <a:xfrm>
            <a:off x="6651812" y="0"/>
            <a:ext cx="5540187" cy="5324494"/>
          </a:xfrm>
          <a:prstGeom prst="rect">
            <a:avLst/>
          </a:prstGeom>
          <a:solidFill>
            <a:srgbClr val="9900FF">
              <a:alpha val="14117"/>
            </a:srgbClr>
          </a:solidFill>
          <a:ln>
            <a:noFill/>
          </a:ln>
        </p:spPr>
        <p:txBody>
          <a:bodyPr spcFirstLastPara="1" wrap="square" lIns="91425" tIns="45700" rIns="91425" bIns="45700" anchor="t" anchorCtr="0">
            <a:spAutoFit/>
          </a:bodyPr>
          <a:lstStyle/>
          <a:p>
            <a:pPr marL="457200" marR="0" lvl="0" indent="-368300" algn="l" rtl="0">
              <a:spcBef>
                <a:spcPts val="0"/>
              </a:spcBef>
              <a:spcAft>
                <a:spcPts val="0"/>
              </a:spcAft>
              <a:buClr>
                <a:schemeClr val="dk1"/>
              </a:buClr>
              <a:buSzPts val="1400"/>
              <a:buFont typeface="Noto Sans Symbols"/>
              <a:buNone/>
            </a:pPr>
            <a:endParaRPr sz="1400" dirty="0">
              <a:solidFill>
                <a:schemeClr val="dk1"/>
              </a:solidFill>
              <a:latin typeface="Century Gothic"/>
              <a:ea typeface="Century Gothic"/>
              <a:cs typeface="Century Gothic"/>
              <a:sym typeface="Century Gothic"/>
            </a:endParaRPr>
          </a:p>
          <a:p>
            <a:pPr marL="457200" marR="0" lvl="0" indent="-279400" algn="l" rtl="0">
              <a:spcBef>
                <a:spcPts val="0"/>
              </a:spcBef>
              <a:spcAft>
                <a:spcPts val="0"/>
              </a:spcAft>
              <a:buClr>
                <a:schemeClr val="dk1"/>
              </a:buClr>
              <a:buSzPts val="2800"/>
              <a:buFont typeface="Noto Sans Symbols"/>
              <a:buNone/>
            </a:pPr>
            <a:endParaRPr sz="28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accent1"/>
              </a:buClr>
              <a:buSzPts val="3600"/>
              <a:buFont typeface="Noto Sans Symbols"/>
              <a:buChar char="⮚"/>
            </a:pPr>
            <a:r>
              <a:rPr lang="en-US" sz="3600" b="1" dirty="0">
                <a:solidFill>
                  <a:schemeClr val="accent1"/>
                </a:solidFill>
                <a:latin typeface="Century Gothic"/>
                <a:ea typeface="Century Gothic"/>
                <a:cs typeface="Century Gothic"/>
                <a:sym typeface="Century Gothic"/>
              </a:rPr>
              <a:t>1912</a:t>
            </a:r>
            <a:endParaRPr b="1" dirty="0"/>
          </a:p>
          <a:p>
            <a:pPr marL="0" marR="0" lvl="0" indent="0" algn="l" rtl="0">
              <a:spcBef>
                <a:spcPts val="0"/>
              </a:spcBef>
              <a:spcAft>
                <a:spcPts val="0"/>
              </a:spcAft>
              <a:buNone/>
            </a:pPr>
            <a:endParaRPr sz="3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The very first flight attendant was a German whose name is Heinrich </a:t>
            </a:r>
            <a:r>
              <a:rPr lang="en-US" sz="2800" dirty="0" err="1">
                <a:solidFill>
                  <a:schemeClr val="dk1"/>
                </a:solidFill>
                <a:latin typeface="Century Gothic"/>
                <a:ea typeface="Century Gothic"/>
                <a:cs typeface="Century Gothic"/>
                <a:sym typeface="Century Gothic"/>
              </a:rPr>
              <a:t>Kubis</a:t>
            </a:r>
            <a:r>
              <a:rPr lang="en-US" sz="3600" dirty="0">
                <a:solidFill>
                  <a:schemeClr val="dk1"/>
                </a:solidFill>
                <a:latin typeface="Century Gothic"/>
                <a:ea typeface="Century Gothic"/>
                <a:cs typeface="Century Gothic"/>
                <a:sym typeface="Century Gothic"/>
              </a:rPr>
              <a:t>. </a:t>
            </a:r>
            <a:endParaRPr dirty="0"/>
          </a:p>
          <a:p>
            <a:pPr marL="0" marR="0" lvl="0" indent="0" algn="l" rtl="0">
              <a:spcBef>
                <a:spcPts val="0"/>
              </a:spcBef>
              <a:spcAft>
                <a:spcPts val="0"/>
              </a:spcAft>
              <a:buNone/>
            </a:pPr>
            <a:endParaRPr sz="3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He started working on the </a:t>
            </a:r>
            <a:r>
              <a:rPr lang="en-US" sz="2800" dirty="0">
                <a:solidFill>
                  <a:srgbClr val="FF0000"/>
                </a:solidFill>
                <a:latin typeface="Century Gothic"/>
                <a:ea typeface="Century Gothic"/>
                <a:cs typeface="Century Gothic"/>
                <a:sym typeface="Century Gothic"/>
              </a:rPr>
              <a:t>airship</a:t>
            </a:r>
            <a:r>
              <a:rPr lang="en-US" sz="2800" dirty="0">
                <a:solidFill>
                  <a:schemeClr val="dk1"/>
                </a:solidFill>
                <a:latin typeface="Century Gothic"/>
                <a:ea typeface="Century Gothic"/>
                <a:cs typeface="Century Gothic"/>
                <a:sym typeface="Century Gothic"/>
              </a:rPr>
              <a:t> DELAG Zeppelin LZ-10</a:t>
            </a:r>
            <a:r>
              <a:rPr lang="en-US" sz="3600" dirty="0">
                <a:solidFill>
                  <a:schemeClr val="dk1"/>
                </a:solidFill>
                <a:latin typeface="Century Gothic"/>
                <a:ea typeface="Century Gothic"/>
                <a:cs typeface="Century Gothic"/>
                <a:sym typeface="Century Gothic"/>
              </a:rPr>
              <a:t>.</a:t>
            </a:r>
            <a:endParaRPr dirty="0"/>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pic>
        <p:nvPicPr>
          <p:cNvPr id="109" name="Google Shape;109;p16"/>
          <p:cNvPicPr preferRelativeResize="0"/>
          <p:nvPr/>
        </p:nvPicPr>
        <p:blipFill rotWithShape="1">
          <a:blip r:embed="rId3">
            <a:alphaModFix/>
          </a:blip>
          <a:srcRect/>
          <a:stretch/>
        </p:blipFill>
        <p:spPr>
          <a:xfrm>
            <a:off x="20170" y="0"/>
            <a:ext cx="6157518" cy="3346990"/>
          </a:xfrm>
          <a:prstGeom prst="rect">
            <a:avLst/>
          </a:prstGeom>
          <a:noFill/>
          <a:ln>
            <a:noFill/>
          </a:ln>
        </p:spPr>
      </p:pic>
      <p:sp>
        <p:nvSpPr>
          <p:cNvPr id="110" name="Google Shape;110;p16"/>
          <p:cNvSpPr txBox="1"/>
          <p:nvPr/>
        </p:nvSpPr>
        <p:spPr>
          <a:xfrm>
            <a:off x="20170" y="3346990"/>
            <a:ext cx="29130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https://www.wegointer.com/</a:t>
            </a:r>
            <a:endParaRPr/>
          </a:p>
        </p:txBody>
      </p:sp>
      <p:sp>
        <p:nvSpPr>
          <p:cNvPr id="112" name="Google Shape;112;p16"/>
          <p:cNvSpPr txBox="1"/>
          <p:nvPr/>
        </p:nvSpPr>
        <p:spPr>
          <a:xfrm>
            <a:off x="20170" y="6488667"/>
            <a:ext cx="615751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https://www.outdooractive.com/</a:t>
            </a:r>
            <a:endParaRPr/>
          </a:p>
        </p:txBody>
      </p:sp>
      <p:sp>
        <p:nvSpPr>
          <p:cNvPr id="113" name="Google Shape;113;p16"/>
          <p:cNvSpPr txBox="1"/>
          <p:nvPr/>
        </p:nvSpPr>
        <p:spPr>
          <a:xfrm>
            <a:off x="6651812" y="0"/>
            <a:ext cx="5520018" cy="58477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entury Gothic"/>
                <a:ea typeface="Century Gothic"/>
                <a:cs typeface="Century Gothic"/>
                <a:sym typeface="Century Gothic"/>
              </a:rPr>
              <a:t>History of Cabin Crew</a:t>
            </a:r>
            <a:endParaRPr/>
          </a:p>
        </p:txBody>
      </p:sp>
      <p:sp>
        <p:nvSpPr>
          <p:cNvPr id="114" name="Google Shape;114;p16"/>
          <p:cNvSpPr txBox="1"/>
          <p:nvPr/>
        </p:nvSpPr>
        <p:spPr>
          <a:xfrm>
            <a:off x="9341678" y="705534"/>
            <a:ext cx="20574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1903 The Wright Brothers </a:t>
            </a:r>
            <a:endParaRPr/>
          </a:p>
        </p:txBody>
      </p:sp>
      <p:pic>
        <p:nvPicPr>
          <p:cNvPr id="1026" name="Picture 2" descr="https://f.ptcdn.info/384/009/000/1378489391-AirshipBod-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70" y="3331916"/>
            <a:ext cx="6157518" cy="3171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7"/>
          <p:cNvSpPr txBox="1"/>
          <p:nvPr/>
        </p:nvSpPr>
        <p:spPr>
          <a:xfrm>
            <a:off x="6661897" y="1"/>
            <a:ext cx="5530103" cy="4770496"/>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accent1"/>
              </a:buClr>
              <a:buSzPts val="3600"/>
              <a:buFont typeface="Noto Sans Symbols"/>
              <a:buChar char="⮚"/>
            </a:pPr>
            <a:r>
              <a:rPr lang="en-US" sz="3600" b="1" dirty="0">
                <a:solidFill>
                  <a:schemeClr val="accent1"/>
                </a:solidFill>
                <a:latin typeface="Century Gothic"/>
                <a:ea typeface="Century Gothic"/>
                <a:cs typeface="Century Gothic"/>
                <a:sym typeface="Century Gothic"/>
              </a:rPr>
              <a:t>1920s</a:t>
            </a:r>
            <a:endParaRPr b="1" dirty="0"/>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After the WW I was ended in 1919, military airplanes were </a:t>
            </a:r>
            <a:r>
              <a:rPr lang="en-US" sz="2800" dirty="0">
                <a:solidFill>
                  <a:srgbClr val="FF0000"/>
                </a:solidFill>
                <a:latin typeface="Century Gothic"/>
                <a:ea typeface="Century Gothic"/>
                <a:cs typeface="Century Gothic"/>
                <a:sym typeface="Century Gothic"/>
              </a:rPr>
              <a:t>turned</a:t>
            </a:r>
            <a:r>
              <a:rPr lang="en-US" sz="2800" dirty="0">
                <a:solidFill>
                  <a:schemeClr val="dk1"/>
                </a:solidFill>
                <a:latin typeface="Century Gothic"/>
                <a:ea typeface="Century Gothic"/>
                <a:cs typeface="Century Gothic"/>
                <a:sym typeface="Century Gothic"/>
              </a:rPr>
              <a:t> to be civilian planes for commercial air transportation.</a:t>
            </a:r>
            <a:endParaRPr sz="2800" dirty="0"/>
          </a:p>
          <a:p>
            <a:pPr marL="0" marR="0" lvl="0" indent="0" algn="l" rtl="0">
              <a:spcBef>
                <a:spcPts val="0"/>
              </a:spcBef>
              <a:spcAft>
                <a:spcPts val="0"/>
              </a:spcAft>
              <a:buNone/>
            </a:pPr>
            <a:endParaRPr sz="2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Airlines employed stewards to serve food, load and unloa</a:t>
            </a:r>
            <a:r>
              <a:rPr lang="en-US" sz="3600" dirty="0">
                <a:solidFill>
                  <a:schemeClr val="dk1"/>
                </a:solidFill>
                <a:latin typeface="Century Gothic"/>
                <a:ea typeface="Century Gothic"/>
                <a:cs typeface="Century Gothic"/>
                <a:sym typeface="Century Gothic"/>
              </a:rPr>
              <a:t>d.</a:t>
            </a:r>
            <a:endParaRPr sz="20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p:txBody>
      </p:sp>
      <p:pic>
        <p:nvPicPr>
          <p:cNvPr id="120" name="Google Shape;120;p17"/>
          <p:cNvPicPr preferRelativeResize="0"/>
          <p:nvPr/>
        </p:nvPicPr>
        <p:blipFill rotWithShape="1">
          <a:blip r:embed="rId3">
            <a:alphaModFix/>
          </a:blip>
          <a:srcRect/>
          <a:stretch/>
        </p:blipFill>
        <p:spPr>
          <a:xfrm>
            <a:off x="0" y="1205893"/>
            <a:ext cx="6664969" cy="4446213"/>
          </a:xfrm>
          <a:prstGeom prst="rect">
            <a:avLst/>
          </a:prstGeom>
          <a:noFill/>
          <a:ln>
            <a:noFill/>
          </a:ln>
        </p:spPr>
      </p:pic>
      <p:sp>
        <p:nvSpPr>
          <p:cNvPr id="121" name="Google Shape;121;p17"/>
          <p:cNvSpPr txBox="1"/>
          <p:nvPr/>
        </p:nvSpPr>
        <p:spPr>
          <a:xfrm>
            <a:off x="0" y="5698374"/>
            <a:ext cx="4025153" cy="3729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https://confessionsofatrolleydolly.com/</a:t>
            </a:r>
            <a:endParaRPr/>
          </a:p>
        </p:txBody>
      </p:sp>
      <p:sp>
        <p:nvSpPr>
          <p:cNvPr id="122" name="Google Shape;122;p17"/>
          <p:cNvSpPr txBox="1"/>
          <p:nvPr/>
        </p:nvSpPr>
        <p:spPr>
          <a:xfrm>
            <a:off x="10492514" y="3028889"/>
            <a:ext cx="1190171"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Calibri"/>
                <a:ea typeface="Calibri"/>
                <a:cs typeface="Calibri"/>
                <a:sym typeface="Calibri"/>
              </a:rPr>
              <a:t>change </a:t>
            </a:r>
            <a:endParaRPr/>
          </a:p>
        </p:txBody>
      </p:sp>
      <p:sp>
        <p:nvSpPr>
          <p:cNvPr id="123" name="Google Shape;123;p17"/>
          <p:cNvSpPr txBox="1"/>
          <p:nvPr/>
        </p:nvSpPr>
        <p:spPr>
          <a:xfrm>
            <a:off x="8557318" y="209663"/>
            <a:ext cx="1190171"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FF0000"/>
                </a:solidFill>
                <a:latin typeface="Calibri"/>
                <a:ea typeface="Calibri"/>
                <a:cs typeface="Calibri"/>
                <a:sym typeface="Calibri"/>
              </a:rPr>
              <a:t>decade </a:t>
            </a:r>
            <a:endParaRPr dirty="0"/>
          </a:p>
        </p:txBody>
      </p:sp>
      <p:sp>
        <p:nvSpPr>
          <p:cNvPr id="124" name="Google Shape;124;p17"/>
          <p:cNvSpPr txBox="1"/>
          <p:nvPr/>
        </p:nvSpPr>
        <p:spPr>
          <a:xfrm>
            <a:off x="10374659" y="609773"/>
            <a:ext cx="1190171"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Calibri"/>
                <a:ea typeface="Calibri"/>
                <a:cs typeface="Calibri"/>
                <a:sym typeface="Calibri"/>
              </a:rPr>
              <a:t>change </a:t>
            </a:r>
            <a:endParaRPr/>
          </a:p>
        </p:txBody>
      </p:sp>
      <p:sp>
        <p:nvSpPr>
          <p:cNvPr id="125" name="Google Shape;125;p17"/>
          <p:cNvSpPr txBox="1"/>
          <p:nvPr/>
        </p:nvSpPr>
        <p:spPr>
          <a:xfrm>
            <a:off x="3064229" y="1154390"/>
            <a:ext cx="1519531"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Calibri"/>
                <a:ea typeface="Calibri"/>
                <a:cs typeface="Calibri"/>
                <a:sym typeface="Calibri"/>
              </a:rPr>
              <a:t>Cabin boy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8"/>
          <p:cNvSpPr txBox="1"/>
          <p:nvPr/>
        </p:nvSpPr>
        <p:spPr>
          <a:xfrm>
            <a:off x="5737412" y="0"/>
            <a:ext cx="6454589" cy="5632271"/>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accent1"/>
              </a:buClr>
              <a:buSzPts val="3600"/>
              <a:buFont typeface="Noto Sans Symbols"/>
              <a:buChar char="⮚"/>
            </a:pPr>
            <a:r>
              <a:rPr lang="en-US" sz="3600" b="1" dirty="0">
                <a:solidFill>
                  <a:schemeClr val="accent1"/>
                </a:solidFill>
                <a:latin typeface="Century Gothic"/>
                <a:ea typeface="Century Gothic"/>
                <a:cs typeface="Century Gothic"/>
                <a:sym typeface="Century Gothic"/>
              </a:rPr>
              <a:t>1930s </a:t>
            </a:r>
            <a:r>
              <a:rPr lang="en-US" sz="3600" dirty="0">
                <a:solidFill>
                  <a:schemeClr val="accent1"/>
                </a:solidFill>
                <a:latin typeface="Century Gothic"/>
                <a:ea typeface="Century Gothic"/>
                <a:cs typeface="Century Gothic"/>
                <a:sym typeface="Century Gothic"/>
              </a:rPr>
              <a:t>    airsick</a:t>
            </a:r>
            <a:endParaRPr dirty="0"/>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United Airlines employed, </a:t>
            </a:r>
            <a:r>
              <a:rPr lang="en-US" sz="2800" b="1" dirty="0">
                <a:solidFill>
                  <a:srgbClr val="FF0000"/>
                </a:solidFill>
                <a:latin typeface="Century Gothic"/>
                <a:ea typeface="Century Gothic"/>
                <a:cs typeface="Century Gothic"/>
                <a:sym typeface="Century Gothic"/>
              </a:rPr>
              <a:t>Ellen Church,</a:t>
            </a:r>
            <a:r>
              <a:rPr lang="en-US" sz="2800" dirty="0">
                <a:solidFill>
                  <a:schemeClr val="dk1"/>
                </a:solidFill>
                <a:latin typeface="Century Gothic"/>
                <a:ea typeface="Century Gothic"/>
                <a:cs typeface="Century Gothic"/>
                <a:sym typeface="Century Gothic"/>
              </a:rPr>
              <a:t> the first female flight attendant who was a registered nurse. </a:t>
            </a:r>
            <a:endParaRPr sz="2800" dirty="0"/>
          </a:p>
          <a:p>
            <a:pPr marL="0" marR="0" lvl="0" indent="0" algn="l" rtl="0">
              <a:spcBef>
                <a:spcPts val="0"/>
              </a:spcBef>
              <a:spcAft>
                <a:spcPts val="0"/>
              </a:spcAft>
              <a:buNone/>
            </a:pPr>
            <a:endParaRPr sz="2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Airlines put nurses on the plane to look after passengers in </a:t>
            </a:r>
            <a:r>
              <a:rPr lang="en-US" sz="2800" dirty="0">
                <a:solidFill>
                  <a:srgbClr val="FF0000"/>
                </a:solidFill>
                <a:latin typeface="Century Gothic"/>
                <a:ea typeface="Century Gothic"/>
                <a:cs typeface="Century Gothic"/>
                <a:sym typeface="Century Gothic"/>
              </a:rPr>
              <a:t>unpressurized </a:t>
            </a:r>
            <a:r>
              <a:rPr lang="en-US" sz="2800" dirty="0" smtClean="0">
                <a:solidFill>
                  <a:schemeClr val="dk1"/>
                </a:solidFill>
                <a:latin typeface="Century Gothic"/>
                <a:ea typeface="Century Gothic"/>
                <a:cs typeface="Century Gothic"/>
                <a:sym typeface="Century Gothic"/>
              </a:rPr>
              <a:t>and </a:t>
            </a:r>
            <a:r>
              <a:rPr lang="en-US" sz="2800" dirty="0">
                <a:solidFill>
                  <a:schemeClr val="dk1"/>
                </a:solidFill>
                <a:latin typeface="Century Gothic"/>
                <a:ea typeface="Century Gothic"/>
                <a:cs typeface="Century Gothic"/>
                <a:sym typeface="Century Gothic"/>
              </a:rPr>
              <a:t>uncomfortable passenger cabin.</a:t>
            </a:r>
            <a:endParaRPr sz="2800" dirty="0"/>
          </a:p>
          <a:p>
            <a:pPr marL="0" marR="0" lvl="0" indent="0" algn="l" rtl="0">
              <a:spcBef>
                <a:spcPts val="0"/>
              </a:spcBef>
              <a:spcAft>
                <a:spcPts val="0"/>
              </a:spcAft>
              <a:buNone/>
            </a:pPr>
            <a:endParaRPr sz="2800" dirty="0">
              <a:solidFill>
                <a:srgbClr val="4D5156"/>
              </a:solidFill>
              <a:latin typeface="arial"/>
              <a:ea typeface="arial"/>
              <a:cs typeface="arial"/>
              <a:sym typeface="arial"/>
            </a:endParaRPr>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p:txBody>
      </p:sp>
      <p:pic>
        <p:nvPicPr>
          <p:cNvPr id="131" name="Google Shape;131;p18"/>
          <p:cNvPicPr preferRelativeResize="0"/>
          <p:nvPr/>
        </p:nvPicPr>
        <p:blipFill rotWithShape="1">
          <a:blip r:embed="rId3">
            <a:alphaModFix/>
          </a:blip>
          <a:srcRect/>
          <a:stretch/>
        </p:blipFill>
        <p:spPr>
          <a:xfrm>
            <a:off x="0" y="0"/>
            <a:ext cx="5737412" cy="6858000"/>
          </a:xfrm>
          <a:prstGeom prst="rect">
            <a:avLst/>
          </a:prstGeom>
          <a:noFill/>
          <a:ln>
            <a:noFill/>
          </a:ln>
        </p:spPr>
      </p:pic>
      <p:sp>
        <p:nvSpPr>
          <p:cNvPr id="132" name="Google Shape;132;p18"/>
          <p:cNvSpPr txBox="1"/>
          <p:nvPr/>
        </p:nvSpPr>
        <p:spPr>
          <a:xfrm>
            <a:off x="0" y="6488667"/>
            <a:ext cx="256838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https://twitter.com/</a:t>
            </a:r>
            <a:endParaRPr/>
          </a:p>
        </p:txBody>
      </p:sp>
      <p:sp>
        <p:nvSpPr>
          <p:cNvPr id="133" name="Google Shape;133;p18"/>
          <p:cNvSpPr txBox="1"/>
          <p:nvPr/>
        </p:nvSpPr>
        <p:spPr>
          <a:xfrm>
            <a:off x="0" y="5473005"/>
            <a:ext cx="627708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a:solidFill>
                  <a:srgbClr val="4D5156"/>
                </a:solidFill>
                <a:latin typeface="arial"/>
                <a:ea typeface="arial"/>
                <a:cs typeface="arial"/>
                <a:sym typeface="arial"/>
              </a:rPr>
              <a:t>a process in which conditioned air is pumped into the </a:t>
            </a:r>
            <a:r>
              <a:rPr lang="en-US" sz="1800" b="1" i="0">
                <a:solidFill>
                  <a:srgbClr val="5F6368"/>
                </a:solidFill>
                <a:latin typeface="arial"/>
                <a:ea typeface="arial"/>
                <a:cs typeface="arial"/>
                <a:sym typeface="arial"/>
              </a:rPr>
              <a:t>cabin</a:t>
            </a:r>
            <a:r>
              <a:rPr lang="en-US" sz="1800" b="0" i="0">
                <a:solidFill>
                  <a:srgbClr val="4D5156"/>
                </a:solidFill>
                <a:latin typeface="arial"/>
                <a:ea typeface="arial"/>
                <a:cs typeface="arial"/>
                <a:sym typeface="arial"/>
              </a:rPr>
              <a:t> of an aircraft or spacecraft in order to create a safe and comfortable environment. </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9"/>
          <p:cNvSpPr txBox="1"/>
          <p:nvPr/>
        </p:nvSpPr>
        <p:spPr>
          <a:xfrm>
            <a:off x="5737412" y="56137"/>
            <a:ext cx="6454588" cy="4955162"/>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accent1"/>
              </a:buClr>
              <a:buSzPts val="3600"/>
              <a:buFont typeface="Noto Sans Symbols"/>
              <a:buChar char="⮚"/>
            </a:pPr>
            <a:r>
              <a:rPr lang="en-US" sz="3600" b="1" dirty="0">
                <a:solidFill>
                  <a:schemeClr val="accent1"/>
                </a:solidFill>
                <a:latin typeface="Century Gothic"/>
                <a:ea typeface="Century Gothic"/>
                <a:cs typeface="Century Gothic"/>
                <a:sym typeface="Century Gothic"/>
              </a:rPr>
              <a:t>1940s</a:t>
            </a:r>
            <a:endParaRPr b="1" dirty="0"/>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During the WW II (1939-1945) nurses were called to join the armed forces and airlines employed young women who are not nurses to work as flight attendants. Their tasks include both safety and service on board</a:t>
            </a:r>
            <a:r>
              <a:rPr lang="en-US" sz="3600" dirty="0">
                <a:solidFill>
                  <a:schemeClr val="dk1"/>
                </a:solidFill>
                <a:latin typeface="Century Gothic"/>
                <a:ea typeface="Century Gothic"/>
                <a:cs typeface="Century Gothic"/>
                <a:sym typeface="Century Gothic"/>
              </a:rPr>
              <a:t>.</a:t>
            </a:r>
            <a:endParaRPr dirty="0"/>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p:txBody>
      </p:sp>
      <p:pic>
        <p:nvPicPr>
          <p:cNvPr id="139" name="Google Shape;139;p19"/>
          <p:cNvPicPr preferRelativeResize="0"/>
          <p:nvPr/>
        </p:nvPicPr>
        <p:blipFill rotWithShape="1">
          <a:blip r:embed="rId3">
            <a:alphaModFix/>
          </a:blip>
          <a:srcRect l="9093"/>
          <a:stretch/>
        </p:blipFill>
        <p:spPr>
          <a:xfrm>
            <a:off x="0" y="-1"/>
            <a:ext cx="5737412" cy="6857999"/>
          </a:xfrm>
          <a:prstGeom prst="rect">
            <a:avLst/>
          </a:prstGeom>
          <a:noFill/>
          <a:ln>
            <a:noFill/>
          </a:ln>
        </p:spPr>
      </p:pic>
      <p:sp>
        <p:nvSpPr>
          <p:cNvPr id="140" name="Google Shape;140;p19"/>
          <p:cNvSpPr txBox="1"/>
          <p:nvPr/>
        </p:nvSpPr>
        <p:spPr>
          <a:xfrm>
            <a:off x="0" y="6488666"/>
            <a:ext cx="298524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https://www.pinterest.com/</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TotalTime>
  <Words>955</Words>
  <Application>Microsoft Macintosh PowerPoint</Application>
  <PresentationFormat>Widescreen</PresentationFormat>
  <Paragraphs>299</Paragraphs>
  <Slides>29</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arial</vt:lpstr>
      <vt:lpstr>Calibri</vt:lpstr>
      <vt:lpstr>Century Gothic</vt:lpstr>
      <vt:lpstr>Chalkduster</vt:lpstr>
      <vt:lpstr>Noto Sans Symbols</vt:lpstr>
      <vt:lpstr>Office Theme</vt:lpstr>
      <vt:lpstr>Introduction to Cabin Crew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Cabin Crew</dc:title>
  <cp:lastModifiedBy>Microsoft Office User</cp:lastModifiedBy>
  <cp:revision>8</cp:revision>
  <dcterms:modified xsi:type="dcterms:W3CDTF">2023-08-01T13:27:32Z</dcterms:modified>
</cp:coreProperties>
</file>