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37" r:id="rId3"/>
    <p:sldId id="338" r:id="rId4"/>
    <p:sldId id="340" r:id="rId5"/>
    <p:sldId id="339" r:id="rId6"/>
    <p:sldId id="341" r:id="rId7"/>
    <p:sldId id="342" r:id="rId8"/>
    <p:sldId id="343" r:id="rId9"/>
    <p:sldId id="257" r:id="rId10"/>
    <p:sldId id="344" r:id="rId11"/>
    <p:sldId id="272" r:id="rId12"/>
    <p:sldId id="326" r:id="rId13"/>
    <p:sldId id="336" r:id="rId14"/>
    <p:sldId id="327" r:id="rId15"/>
    <p:sldId id="328" r:id="rId16"/>
    <p:sldId id="330" r:id="rId17"/>
    <p:sldId id="331" r:id="rId18"/>
    <p:sldId id="332" r:id="rId19"/>
    <p:sldId id="333" r:id="rId20"/>
    <p:sldId id="335" r:id="rId21"/>
    <p:sldId id="334" r:id="rId22"/>
    <p:sldId id="26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9" autoAdjust="0"/>
    <p:restoredTop sz="73273" autoAdjust="0"/>
  </p:normalViewPr>
  <p:slideViewPr>
    <p:cSldViewPr snapToGrid="0">
      <p:cViewPr varScale="1">
        <p:scale>
          <a:sx n="67" d="100"/>
          <a:sy n="67" d="100"/>
        </p:scale>
        <p:origin x="24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h-TH"/>
          </a:p>
        </p:txBody>
      </p:sp>
      <p:sp>
        <p:nvSpPr>
          <p:cNvPr id="3" name="ตัวแทนวันที่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3E87C-1404-4D05-832D-B65658CF83F5}" type="datetimeFigureOut">
              <a:rPr lang="th-TH" smtClean="0"/>
              <a:t>25/02/66</a:t>
            </a:fld>
            <a:endParaRPr lang="th-TH"/>
          </a:p>
        </p:txBody>
      </p:sp>
      <p:sp>
        <p:nvSpPr>
          <p:cNvPr id="4" name="ตัวแทนรูปบนสไลด์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แทนบันทึกย่อ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6" name="ตัวแทนท้ายกระดา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h-TH"/>
          </a:p>
        </p:txBody>
      </p:sp>
      <p:sp>
        <p:nvSpPr>
          <p:cNvPr id="7" name="ตัวแทนหมายเลขสไลด์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89D01E-93A3-4D89-9DA2-42868B01C86D}" type="slidenum">
              <a:rPr lang="th-TH" smtClean="0"/>
              <a:t>‹#›</a:t>
            </a:fld>
            <a:endParaRPr lang="th-TH"/>
          </a:p>
        </p:txBody>
      </p:sp>
    </p:spTree>
    <p:extLst>
      <p:ext uri="{BB962C8B-B14F-4D97-AF65-F5344CB8AC3E}">
        <p14:creationId xmlns:p14="http://schemas.microsoft.com/office/powerpoint/2010/main" val="3723239201"/>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สไลด์ 3"/>
          <p:cNvSpPr>
            <a:spLocks noGrp="1"/>
          </p:cNvSpPr>
          <p:nvPr>
            <p:ph type="sldNum" sz="quarter" idx="5"/>
          </p:nvPr>
        </p:nvSpPr>
        <p:spPr/>
        <p:txBody>
          <a:bodyPr/>
          <a:lstStyle/>
          <a:p>
            <a:fld id="{0389D01E-93A3-4D89-9DA2-42868B01C86D}" type="slidenum">
              <a:rPr lang="th-TH" smtClean="0"/>
              <a:t>5</a:t>
            </a:fld>
            <a:endParaRPr lang="th-TH"/>
          </a:p>
        </p:txBody>
      </p:sp>
    </p:spTree>
    <p:extLst>
      <p:ext uri="{BB962C8B-B14F-4D97-AF65-F5344CB8AC3E}">
        <p14:creationId xmlns:p14="http://schemas.microsoft.com/office/powerpoint/2010/main" val="3543984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สไลด์ 3"/>
          <p:cNvSpPr>
            <a:spLocks noGrp="1"/>
          </p:cNvSpPr>
          <p:nvPr>
            <p:ph type="sldNum" sz="quarter" idx="5"/>
          </p:nvPr>
        </p:nvSpPr>
        <p:spPr/>
        <p:txBody>
          <a:bodyPr/>
          <a:lstStyle/>
          <a:p>
            <a:fld id="{0389D01E-93A3-4D89-9DA2-42868B01C86D}" type="slidenum">
              <a:rPr lang="th-TH" smtClean="0"/>
              <a:t>6</a:t>
            </a:fld>
            <a:endParaRPr lang="th-TH"/>
          </a:p>
        </p:txBody>
      </p:sp>
    </p:spTree>
    <p:extLst>
      <p:ext uri="{BB962C8B-B14F-4D97-AF65-F5344CB8AC3E}">
        <p14:creationId xmlns:p14="http://schemas.microsoft.com/office/powerpoint/2010/main" val="4255797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สไลด์ 3"/>
          <p:cNvSpPr>
            <a:spLocks noGrp="1"/>
          </p:cNvSpPr>
          <p:nvPr>
            <p:ph type="sldNum" sz="quarter" idx="5"/>
          </p:nvPr>
        </p:nvSpPr>
        <p:spPr/>
        <p:txBody>
          <a:bodyPr/>
          <a:lstStyle/>
          <a:p>
            <a:fld id="{0389D01E-93A3-4D89-9DA2-42868B01C86D}" type="slidenum">
              <a:rPr lang="th-TH" smtClean="0"/>
              <a:t>7</a:t>
            </a:fld>
            <a:endParaRPr lang="th-TH"/>
          </a:p>
        </p:txBody>
      </p:sp>
    </p:spTree>
    <p:extLst>
      <p:ext uri="{BB962C8B-B14F-4D97-AF65-F5344CB8AC3E}">
        <p14:creationId xmlns:p14="http://schemas.microsoft.com/office/powerpoint/2010/main" val="47678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สไลด์ 3"/>
          <p:cNvSpPr>
            <a:spLocks noGrp="1"/>
          </p:cNvSpPr>
          <p:nvPr>
            <p:ph type="sldNum" sz="quarter" idx="5"/>
          </p:nvPr>
        </p:nvSpPr>
        <p:spPr/>
        <p:txBody>
          <a:bodyPr/>
          <a:lstStyle/>
          <a:p>
            <a:fld id="{0389D01E-93A3-4D89-9DA2-42868B01C86D}" type="slidenum">
              <a:rPr lang="th-TH" smtClean="0"/>
              <a:t>8</a:t>
            </a:fld>
            <a:endParaRPr lang="th-TH"/>
          </a:p>
        </p:txBody>
      </p:sp>
    </p:spTree>
    <p:extLst>
      <p:ext uri="{BB962C8B-B14F-4D97-AF65-F5344CB8AC3E}">
        <p14:creationId xmlns:p14="http://schemas.microsoft.com/office/powerpoint/2010/main" val="214890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สไลด์ 3"/>
          <p:cNvSpPr>
            <a:spLocks noGrp="1"/>
          </p:cNvSpPr>
          <p:nvPr>
            <p:ph type="sldNum" sz="quarter" idx="5"/>
          </p:nvPr>
        </p:nvSpPr>
        <p:spPr/>
        <p:txBody>
          <a:bodyPr/>
          <a:lstStyle/>
          <a:p>
            <a:fld id="{60DE7898-9904-4060-99E7-3006BA9E1F1A}" type="slidenum">
              <a:rPr lang="th-TH" smtClean="0"/>
              <a:t>17</a:t>
            </a:fld>
            <a:endParaRPr lang="th-TH"/>
          </a:p>
        </p:txBody>
      </p:sp>
    </p:spTree>
    <p:extLst>
      <p:ext uri="{BB962C8B-B14F-4D97-AF65-F5344CB8AC3E}">
        <p14:creationId xmlns:p14="http://schemas.microsoft.com/office/powerpoint/2010/main" val="4085842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pPr marL="0" indent="0">
              <a:buNone/>
            </a:pPr>
            <a:endParaRPr lang="th-TH" dirty="0"/>
          </a:p>
        </p:txBody>
      </p:sp>
      <p:sp>
        <p:nvSpPr>
          <p:cNvPr id="4" name="ตัวแทนหมายเลขสไลด์ 3"/>
          <p:cNvSpPr>
            <a:spLocks noGrp="1"/>
          </p:cNvSpPr>
          <p:nvPr>
            <p:ph type="sldNum" sz="quarter" idx="5"/>
          </p:nvPr>
        </p:nvSpPr>
        <p:spPr/>
        <p:txBody>
          <a:bodyPr/>
          <a:lstStyle/>
          <a:p>
            <a:fld id="{0389D01E-93A3-4D89-9DA2-42868B01C86D}" type="slidenum">
              <a:rPr lang="th-TH" smtClean="0"/>
              <a:t>21</a:t>
            </a:fld>
            <a:endParaRPr lang="th-TH"/>
          </a:p>
        </p:txBody>
      </p:sp>
    </p:spTree>
    <p:extLst>
      <p:ext uri="{BB962C8B-B14F-4D97-AF65-F5344CB8AC3E}">
        <p14:creationId xmlns:p14="http://schemas.microsoft.com/office/powerpoint/2010/main" val="2787405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สไลด์ 3"/>
          <p:cNvSpPr>
            <a:spLocks noGrp="1"/>
          </p:cNvSpPr>
          <p:nvPr>
            <p:ph type="sldNum" sz="quarter" idx="5"/>
          </p:nvPr>
        </p:nvSpPr>
        <p:spPr/>
        <p:txBody>
          <a:bodyPr/>
          <a:lstStyle/>
          <a:p>
            <a:fld id="{60DE7898-9904-4060-99E7-3006BA9E1F1A}" type="slidenum">
              <a:rPr lang="th-TH" smtClean="0"/>
              <a:t>22</a:t>
            </a:fld>
            <a:endParaRPr lang="th-TH"/>
          </a:p>
        </p:txBody>
      </p:sp>
    </p:spTree>
    <p:extLst>
      <p:ext uri="{BB962C8B-B14F-4D97-AF65-F5344CB8AC3E}">
        <p14:creationId xmlns:p14="http://schemas.microsoft.com/office/powerpoint/2010/main" val="3012897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6B63DB14-E56A-4FAC-A3C8-03F06CB6914D}" type="datetimeFigureOut">
              <a:rPr lang="th-TH" smtClean="0"/>
              <a:t>25/02/66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352858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6B63DB14-E56A-4FAC-A3C8-03F06CB6914D}" type="datetimeFigureOut">
              <a:rPr lang="th-TH" smtClean="0"/>
              <a:t>25/02/66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166462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6B63DB14-E56A-4FAC-A3C8-03F06CB6914D}" type="datetimeFigureOut">
              <a:rPr lang="th-TH" smtClean="0"/>
              <a:t>25/02/66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39821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6B63DB14-E56A-4FAC-A3C8-03F06CB6914D}" type="datetimeFigureOut">
              <a:rPr lang="th-TH" smtClean="0"/>
              <a:t>25/02/66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103506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6B63DB14-E56A-4FAC-A3C8-03F06CB6914D}" type="datetimeFigureOut">
              <a:rPr lang="th-TH" smtClean="0"/>
              <a:t>25/02/66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342414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6B63DB14-E56A-4FAC-A3C8-03F06CB6914D}" type="datetimeFigureOut">
              <a:rPr lang="th-TH" smtClean="0"/>
              <a:t>25/02/66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354647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629842" y="2505075"/>
            <a:ext cx="3868340" cy="368458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4629150" y="2505075"/>
            <a:ext cx="3887391" cy="368458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6B63DB14-E56A-4FAC-A3C8-03F06CB6914D}" type="datetimeFigureOut">
              <a:rPr lang="th-TH" smtClean="0"/>
              <a:t>25/02/66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379546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6B63DB14-E56A-4FAC-A3C8-03F06CB6914D}" type="datetimeFigureOut">
              <a:rPr lang="th-TH" smtClean="0"/>
              <a:t>25/02/66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225501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3DB14-E56A-4FAC-A3C8-03F06CB6914D}" type="datetimeFigureOut">
              <a:rPr lang="th-TH" smtClean="0"/>
              <a:t>25/02/66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1035992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6B63DB14-E56A-4FAC-A3C8-03F06CB6914D}" type="datetimeFigureOut">
              <a:rPr lang="th-TH" smtClean="0"/>
              <a:t>25/02/66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6699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6B63DB14-E56A-4FAC-A3C8-03F06CB6914D}" type="datetimeFigureOut">
              <a:rPr lang="th-TH" smtClean="0"/>
              <a:t>25/02/66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98D4D40A-7023-449E-9E48-90EABEA07084}" type="slidenum">
              <a:rPr lang="th-TH" smtClean="0"/>
              <a:t>‹#›</a:t>
            </a:fld>
            <a:endParaRPr lang="th-TH"/>
          </a:p>
        </p:txBody>
      </p:sp>
    </p:spTree>
    <p:extLst>
      <p:ext uri="{BB962C8B-B14F-4D97-AF65-F5344CB8AC3E}">
        <p14:creationId xmlns:p14="http://schemas.microsoft.com/office/powerpoint/2010/main" val="1235133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3DB14-E56A-4FAC-A3C8-03F06CB6914D}" type="datetimeFigureOut">
              <a:rPr lang="th-TH" smtClean="0"/>
              <a:t>25/02/66</a:t>
            </a:fld>
            <a:endParaRPr lang="th-TH"/>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4D40A-7023-449E-9E48-90EABEA07084}" type="slidenum">
              <a:rPr lang="th-TH" smtClean="0"/>
              <a:t>‹#›</a:t>
            </a:fld>
            <a:endParaRPr lang="th-TH"/>
          </a:p>
        </p:txBody>
      </p:sp>
    </p:spTree>
    <p:extLst>
      <p:ext uri="{BB962C8B-B14F-4D97-AF65-F5344CB8AC3E}">
        <p14:creationId xmlns:p14="http://schemas.microsoft.com/office/powerpoint/2010/main" val="1098861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BC4DFA02-A0B0-49E0-CBCB-269F34650198}"/>
              </a:ext>
            </a:extLst>
          </p:cNvPr>
          <p:cNvSpPr>
            <a:spLocks noGrp="1"/>
          </p:cNvSpPr>
          <p:nvPr>
            <p:ph type="ctrTitle"/>
          </p:nvPr>
        </p:nvSpPr>
        <p:spPr>
          <a:xfrm>
            <a:off x="1143000" y="1699022"/>
            <a:ext cx="6858000" cy="1241822"/>
          </a:xfrm>
        </p:spPr>
        <p:txBody>
          <a:bodyPr>
            <a:normAutofit/>
          </a:bodyPr>
          <a:lstStyle/>
          <a:p>
            <a:r>
              <a:rPr lang="en-US" sz="3600" b="1" dirty="0">
                <a:latin typeface="+mn-lt"/>
              </a:rPr>
              <a:t>EHL1202 English for Hotel and Lodging 2</a:t>
            </a:r>
            <a:endParaRPr lang="th-TH" sz="8000" b="1" dirty="0">
              <a:latin typeface="+mn-lt"/>
            </a:endParaRPr>
          </a:p>
        </p:txBody>
      </p:sp>
      <p:sp>
        <p:nvSpPr>
          <p:cNvPr id="3" name="ชื่อเรื่องรอง 2">
            <a:extLst>
              <a:ext uri="{FF2B5EF4-FFF2-40B4-BE49-F238E27FC236}">
                <a16:creationId xmlns:a16="http://schemas.microsoft.com/office/drawing/2014/main" xmlns="" id="{A98279A5-D5FA-4DE3-94B6-DB9DE7C7048C}"/>
              </a:ext>
            </a:extLst>
          </p:cNvPr>
          <p:cNvSpPr>
            <a:spLocks noGrp="1"/>
          </p:cNvSpPr>
          <p:nvPr>
            <p:ph type="subTitle" idx="1"/>
          </p:nvPr>
        </p:nvSpPr>
        <p:spPr>
          <a:xfrm>
            <a:off x="1143000" y="3606403"/>
            <a:ext cx="6858000" cy="3105150"/>
          </a:xfrm>
        </p:spPr>
        <p:txBody>
          <a:bodyPr>
            <a:normAutofit/>
          </a:bodyPr>
          <a:lstStyle/>
          <a:p>
            <a:r>
              <a:rPr lang="en-US" sz="4200" b="1" dirty="0">
                <a:solidFill>
                  <a:schemeClr val="accent4"/>
                </a:solidFill>
                <a:ea typeface="Times New Roman" panose="02020603050405020304" pitchFamily="18" charset="0"/>
                <a:cs typeface="Angsana New" panose="02020603050405020304" pitchFamily="18" charset="-34"/>
              </a:rPr>
              <a:t>Unit 6 Tourist information</a:t>
            </a:r>
          </a:p>
          <a:p>
            <a:pPr marL="257175" indent="-257175">
              <a:buFont typeface="TH Niramit AS"/>
              <a:buChar char="-"/>
            </a:pPr>
            <a:r>
              <a:rPr lang="en-US" sz="2800" b="1" dirty="0">
                <a:latin typeface="+mn-lt"/>
              </a:rPr>
              <a:t>Describing Place of Interest </a:t>
            </a:r>
          </a:p>
          <a:p>
            <a:pPr marL="257175" indent="-257175">
              <a:buFont typeface="TH Niramit AS"/>
              <a:buChar char="-"/>
            </a:pPr>
            <a:r>
              <a:rPr lang="en-US" sz="2800" b="1" dirty="0">
                <a:solidFill>
                  <a:srgbClr val="000000"/>
                </a:solidFill>
                <a:ea typeface="Times New Roman" panose="02020603050405020304" pitchFamily="18" charset="0"/>
                <a:cs typeface="Angsana New" panose="02020603050405020304" pitchFamily="18" charset="-34"/>
              </a:rPr>
              <a:t>Tour Program suggestion</a:t>
            </a:r>
          </a:p>
          <a:p>
            <a:pPr marL="257175" indent="-257175">
              <a:buFont typeface="TH Niramit AS"/>
              <a:buChar char="-"/>
            </a:pPr>
            <a:r>
              <a:rPr lang="en-US" sz="2800" b="1" dirty="0">
                <a:solidFill>
                  <a:srgbClr val="000000"/>
                </a:solidFill>
                <a:ea typeface="Times New Roman" panose="02020603050405020304" pitchFamily="18" charset="0"/>
                <a:cs typeface="Angsana New" panose="02020603050405020304" pitchFamily="18" charset="-34"/>
              </a:rPr>
              <a:t>Give Direction</a:t>
            </a:r>
            <a:endParaRPr lang="en-US" sz="2800" b="1" dirty="0">
              <a:ea typeface="Times New Roman" panose="02020603050405020304" pitchFamily="18" charset="0"/>
              <a:cs typeface="Angsana New" panose="02020603050405020304" pitchFamily="18" charset="-34"/>
            </a:endParaRPr>
          </a:p>
          <a:p>
            <a:endParaRPr lang="th-TH" sz="2800" b="1" dirty="0"/>
          </a:p>
        </p:txBody>
      </p:sp>
    </p:spTree>
    <p:extLst>
      <p:ext uri="{BB962C8B-B14F-4D97-AF65-F5344CB8AC3E}">
        <p14:creationId xmlns:p14="http://schemas.microsoft.com/office/powerpoint/2010/main" val="216183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3AFD8081-1678-3857-D680-E2AA13E946C2}"/>
              </a:ext>
            </a:extLst>
          </p:cNvPr>
          <p:cNvSpPr>
            <a:spLocks noGrp="1"/>
          </p:cNvSpPr>
          <p:nvPr>
            <p:ph type="title"/>
          </p:nvPr>
        </p:nvSpPr>
        <p:spPr>
          <a:xfrm>
            <a:off x="628650" y="365127"/>
            <a:ext cx="7886700" cy="763282"/>
          </a:xfrm>
          <a:solidFill>
            <a:srgbClr val="FFC000"/>
          </a:solidFill>
        </p:spPr>
        <p:txBody>
          <a:bodyPr>
            <a:normAutofit/>
          </a:bodyPr>
          <a:lstStyle/>
          <a:p>
            <a:r>
              <a:rPr lang="en-US" sz="2400" b="1" dirty="0">
                <a:latin typeface="+mn-lt"/>
              </a:rPr>
              <a:t>Which of these attractions do you have in your city or town?</a:t>
            </a:r>
            <a:endParaRPr lang="th-TH" sz="2400" b="1" dirty="0">
              <a:latin typeface="+mn-lt"/>
            </a:endParaRPr>
          </a:p>
        </p:txBody>
      </p:sp>
      <p:sp>
        <p:nvSpPr>
          <p:cNvPr id="3" name="ตัวแทนเนื้อหา 2">
            <a:extLst>
              <a:ext uri="{FF2B5EF4-FFF2-40B4-BE49-F238E27FC236}">
                <a16:creationId xmlns:a16="http://schemas.microsoft.com/office/drawing/2014/main" xmlns="" id="{ADB26F52-CCE2-3870-6C0C-2E94237D694C}"/>
              </a:ext>
            </a:extLst>
          </p:cNvPr>
          <p:cNvSpPr>
            <a:spLocks noGrp="1"/>
          </p:cNvSpPr>
          <p:nvPr>
            <p:ph idx="1"/>
          </p:nvPr>
        </p:nvSpPr>
        <p:spPr>
          <a:xfrm>
            <a:off x="628650" y="1420238"/>
            <a:ext cx="7886700" cy="5072635"/>
          </a:xfrm>
        </p:spPr>
        <p:txBody>
          <a:bodyPr>
            <a:normAutofit fontScale="92500" lnSpcReduction="20000"/>
          </a:bodyPr>
          <a:lstStyle/>
          <a:p>
            <a:pPr marL="0" marR="0" lvl="0" indent="0" algn="thaiDist" defTabSz="685800" rtl="0" eaLnBrk="1" fontAlgn="auto" latinLnBrk="0" hangingPunct="1">
              <a:lnSpc>
                <a:spcPct val="110000"/>
              </a:lnSpc>
              <a:spcBef>
                <a:spcPts val="675"/>
              </a:spcBef>
              <a:spcAft>
                <a:spcPts val="0"/>
              </a:spcAft>
              <a:buClr>
                <a:prstClr val="black">
                  <a:lumMod val="85000"/>
                  <a:lumOff val="15000"/>
                </a:prstClr>
              </a:buClr>
              <a:buSz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rPr>
              <a:t>Example: </a:t>
            </a:r>
            <a:r>
              <a:rPr kumimoji="0" lang="en-US" sz="2400" b="1" i="0" u="none" strike="noStrike" kern="1200" cap="none" spc="0" normalizeH="0" baseline="0" noProof="0" dirty="0">
                <a:ln>
                  <a:noFill/>
                </a:ln>
                <a:solidFill>
                  <a:schemeClr val="accent1"/>
                </a:solidFill>
                <a:effectLst/>
                <a:uLnTx/>
                <a:uFillTx/>
                <a:latin typeface="Calibri" panose="020F0502020204030204" pitchFamily="34" charset="0"/>
                <a:cs typeface="Calibri" panose="020F0502020204030204" pitchFamily="34" charset="0"/>
              </a:rPr>
              <a:t>Temple of the Emerald Buddha (Wat Phra Kaew)</a:t>
            </a:r>
          </a:p>
          <a:p>
            <a:pPr marL="0" marR="0" lvl="0" indent="0" algn="thaiDist" defTabSz="685800" rtl="0" eaLnBrk="1" fontAlgn="auto" latinLnBrk="0" hangingPunct="1">
              <a:lnSpc>
                <a:spcPct val="110000"/>
              </a:lnSpc>
              <a:spcBef>
                <a:spcPts val="675"/>
              </a:spcBef>
              <a:spcAft>
                <a:spcPts val="0"/>
              </a:spcAft>
              <a:buClr>
                <a:prstClr val="black">
                  <a:lumMod val="85000"/>
                  <a:lumOff val="15000"/>
                </a:prstClr>
              </a:buClr>
              <a:buSz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Also known as the Temple of the Emerald Buddha, Wat Phra Kaew is situated by the banks of the Chao Phraya River that snakes its way through the middle of Bangkok. Located on the grounds of the Grand Palace, the temple is one of the city's most popular attractions, and is cantered around the treasured artefact of the Emerald Buddha. </a:t>
            </a:r>
          </a:p>
          <a:p>
            <a:pPr marL="0" marR="0" lvl="0" indent="0" algn="thaiDist" defTabSz="685800" rtl="0" eaLnBrk="1" fontAlgn="auto" latinLnBrk="0" hangingPunct="1">
              <a:lnSpc>
                <a:spcPct val="110000"/>
              </a:lnSpc>
              <a:spcBef>
                <a:spcPts val="675"/>
              </a:spcBef>
              <a:spcAft>
                <a:spcPts val="0"/>
              </a:spcAft>
              <a:buClr>
                <a:prstClr val="black">
                  <a:lumMod val="85000"/>
                  <a:lumOff val="15000"/>
                </a:prstClr>
              </a:buClr>
              <a:buSz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Carved from a single block of jade, the Buddha measures just 66 centimeters tall and has made its way from temple to temple over its lifetime. It was first discovered in 1464 and is now housed in the radiant gold-dipped building on the palace grounds. </a:t>
            </a:r>
          </a:p>
          <a:p>
            <a:pPr marL="0" marR="0" lvl="0" indent="0" algn="thaiDist" defTabSz="685800" rtl="0" eaLnBrk="1" fontAlgn="auto" latinLnBrk="0" hangingPunct="1">
              <a:lnSpc>
                <a:spcPct val="110000"/>
              </a:lnSpc>
              <a:spcBef>
                <a:spcPts val="675"/>
              </a:spcBef>
              <a:spcAft>
                <a:spcPts val="0"/>
              </a:spcAft>
              <a:buClr>
                <a:prstClr val="black">
                  <a:lumMod val="85000"/>
                  <a:lumOff val="15000"/>
                </a:prstClr>
              </a:buClr>
              <a:buSz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Visitors aren't permitted to take photos of the Buddha and you need to wear fairly modest attire that covers your shoulders, and long trousers (sweatpants and sweatshirts are off limits, too). You'll have to be wearing closed shoes to enter the Grand Palace as well. </a:t>
            </a:r>
            <a:endParaRPr lang="th-TH" sz="3200" dirty="0">
              <a:latin typeface="Calibri" panose="020F0502020204030204" pitchFamily="34" charset="0"/>
            </a:endParaRPr>
          </a:p>
        </p:txBody>
      </p:sp>
    </p:spTree>
    <p:extLst>
      <p:ext uri="{BB962C8B-B14F-4D97-AF65-F5344CB8AC3E}">
        <p14:creationId xmlns:p14="http://schemas.microsoft.com/office/powerpoint/2010/main" val="235854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DB1FF9-EA13-45C5-9349-1FE83C4AFF3F}"/>
              </a:ext>
            </a:extLst>
          </p:cNvPr>
          <p:cNvSpPr>
            <a:spLocks noGrp="1"/>
          </p:cNvSpPr>
          <p:nvPr>
            <p:ph type="title"/>
          </p:nvPr>
        </p:nvSpPr>
        <p:spPr>
          <a:xfrm>
            <a:off x="498764" y="223867"/>
            <a:ext cx="8217219" cy="1835302"/>
          </a:xfrm>
          <a:solidFill>
            <a:srgbClr val="FFC000"/>
          </a:solidFill>
          <a:ln>
            <a:noFill/>
          </a:ln>
        </p:spPr>
        <p:style>
          <a:lnRef idx="2">
            <a:schemeClr val="accent2"/>
          </a:lnRef>
          <a:fillRef idx="1">
            <a:schemeClr val="lt1"/>
          </a:fillRef>
          <a:effectRef idx="0">
            <a:schemeClr val="accent2"/>
          </a:effectRef>
          <a:fontRef idx="minor">
            <a:schemeClr val="dk1"/>
          </a:fontRef>
        </p:style>
        <p:txBody>
          <a:bodyPr>
            <a:normAutofit/>
          </a:bodyPr>
          <a:lstStyle/>
          <a:p>
            <a:r>
              <a:rPr lang="en-US" sz="2400" b="1" dirty="0"/>
              <a:t>Where do guests at your hotel want to visit?</a:t>
            </a:r>
            <a:br>
              <a:rPr lang="en-US" sz="2400" b="1" dirty="0"/>
            </a:br>
            <a:r>
              <a:rPr lang="en-US" sz="2400" b="1" dirty="0"/>
              <a:t>What places do you recommend to guests?</a:t>
            </a:r>
            <a:br>
              <a:rPr lang="en-US" sz="2400" b="1" dirty="0"/>
            </a:br>
            <a:r>
              <a:rPr lang="en-US" sz="2400" b="1" dirty="0"/>
              <a:t>Do you know how many of these famous sites are in Bangkok/ Thailand?</a:t>
            </a:r>
          </a:p>
        </p:txBody>
      </p:sp>
      <p:sp>
        <p:nvSpPr>
          <p:cNvPr id="3" name="Content Placeholder 2">
            <a:extLst>
              <a:ext uri="{FF2B5EF4-FFF2-40B4-BE49-F238E27FC236}">
                <a16:creationId xmlns:a16="http://schemas.microsoft.com/office/drawing/2014/main" xmlns="" id="{93621775-0C87-49CF-9CD7-E69B9563A180}"/>
              </a:ext>
            </a:extLst>
          </p:cNvPr>
          <p:cNvSpPr>
            <a:spLocks noGrp="1"/>
          </p:cNvSpPr>
          <p:nvPr>
            <p:ph idx="1"/>
          </p:nvPr>
        </p:nvSpPr>
        <p:spPr>
          <a:xfrm>
            <a:off x="835473" y="2650787"/>
            <a:ext cx="7543800" cy="2523744"/>
          </a:xfrm>
        </p:spPr>
        <p:txBody>
          <a:bodyPr>
            <a:normAutofit/>
          </a:bodyPr>
          <a:lstStyle/>
          <a:p>
            <a:r>
              <a:rPr lang="en-US" sz="2400" dirty="0"/>
              <a:t>Grand Palace/ Wat Arun/ Ayutthaya</a:t>
            </a:r>
          </a:p>
          <a:p>
            <a:r>
              <a:rPr lang="en-US" sz="2400" dirty="0"/>
              <a:t>Lumpini Park/ Jatujak Sunday Market</a:t>
            </a:r>
          </a:p>
          <a:p>
            <a:r>
              <a:rPr lang="en-US" sz="2400" dirty="0"/>
              <a:t>Koh Samui/ Phuket/ Pattaya/ Chiang Mai</a:t>
            </a:r>
          </a:p>
          <a:p>
            <a:r>
              <a:rPr lang="en-US" sz="2400" dirty="0"/>
              <a:t> The Erawan Falls, Kanchanaburi </a:t>
            </a:r>
          </a:p>
          <a:p>
            <a:r>
              <a:rPr lang="en-US" sz="2400" dirty="0"/>
              <a:t>Sukhothai Historical Park,</a:t>
            </a:r>
          </a:p>
        </p:txBody>
      </p:sp>
    </p:spTree>
    <p:extLst>
      <p:ext uri="{BB962C8B-B14F-4D97-AF65-F5344CB8AC3E}">
        <p14:creationId xmlns:p14="http://schemas.microsoft.com/office/powerpoint/2010/main" val="361442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C49DEFEB-7B4E-E7FA-2B4A-8DE7064823BB}"/>
              </a:ext>
            </a:extLst>
          </p:cNvPr>
          <p:cNvSpPr>
            <a:spLocks noGrp="1"/>
          </p:cNvSpPr>
          <p:nvPr>
            <p:ph type="title"/>
          </p:nvPr>
        </p:nvSpPr>
        <p:spPr>
          <a:xfrm>
            <a:off x="628650" y="365126"/>
            <a:ext cx="7886700" cy="761925"/>
          </a:xfrm>
          <a:solidFill>
            <a:srgbClr val="FFC000"/>
          </a:solidFill>
        </p:spPr>
        <p:txBody>
          <a:bodyPr>
            <a:normAutofit/>
          </a:bodyPr>
          <a:lstStyle/>
          <a:p>
            <a:r>
              <a:rPr lang="en-US" sz="2400" b="1" dirty="0">
                <a:latin typeface="+mn-lt"/>
              </a:rPr>
              <a:t>Speaking Practice</a:t>
            </a:r>
            <a:endParaRPr lang="th-TH" sz="2400" b="1" dirty="0">
              <a:latin typeface="+mn-lt"/>
            </a:endParaRPr>
          </a:p>
        </p:txBody>
      </p:sp>
      <p:sp>
        <p:nvSpPr>
          <p:cNvPr id="3" name="ตัวแทนเนื้อหา 2">
            <a:extLst>
              <a:ext uri="{FF2B5EF4-FFF2-40B4-BE49-F238E27FC236}">
                <a16:creationId xmlns:a16="http://schemas.microsoft.com/office/drawing/2014/main" xmlns="" id="{B4C26593-BAF7-CC77-C355-C5AE2D8D3670}"/>
              </a:ext>
            </a:extLst>
          </p:cNvPr>
          <p:cNvSpPr>
            <a:spLocks noGrp="1"/>
          </p:cNvSpPr>
          <p:nvPr>
            <p:ph idx="1"/>
          </p:nvPr>
        </p:nvSpPr>
        <p:spPr>
          <a:xfrm>
            <a:off x="628650" y="1359657"/>
            <a:ext cx="7886700" cy="511673"/>
          </a:xfrm>
        </p:spPr>
        <p:txBody>
          <a:bodyPr>
            <a:normAutofit/>
          </a:bodyPr>
          <a:lstStyle/>
          <a:p>
            <a:pPr marL="0" indent="0">
              <a:buNone/>
            </a:pPr>
            <a:r>
              <a:rPr lang="en-US" sz="2400" b="1" dirty="0">
                <a:solidFill>
                  <a:srgbClr val="FFC000"/>
                </a:solidFill>
              </a:rPr>
              <a:t>Guest 1:</a:t>
            </a:r>
            <a:endParaRPr lang="th-TH" sz="2400" b="1" dirty="0">
              <a:solidFill>
                <a:srgbClr val="FFC000"/>
              </a:solidFill>
            </a:endParaRPr>
          </a:p>
        </p:txBody>
      </p:sp>
      <p:sp>
        <p:nvSpPr>
          <p:cNvPr id="4" name="กล่องข้อความ 3">
            <a:extLst>
              <a:ext uri="{FF2B5EF4-FFF2-40B4-BE49-F238E27FC236}">
                <a16:creationId xmlns:a16="http://schemas.microsoft.com/office/drawing/2014/main" xmlns="" id="{176756C8-591F-FF9E-68B3-6D3C7B4205D7}"/>
              </a:ext>
            </a:extLst>
          </p:cNvPr>
          <p:cNvSpPr txBox="1"/>
          <p:nvPr/>
        </p:nvSpPr>
        <p:spPr>
          <a:xfrm>
            <a:off x="628651" y="1933815"/>
            <a:ext cx="7886700" cy="707886"/>
          </a:xfrm>
          <a:prstGeom prst="rect">
            <a:avLst/>
          </a:prstGeom>
          <a:noFill/>
        </p:spPr>
        <p:txBody>
          <a:bodyPr wrap="square" rtlCol="0">
            <a:spAutoFit/>
          </a:bodyPr>
          <a:lstStyle/>
          <a:p>
            <a:pPr algn="thaiDist"/>
            <a:r>
              <a:rPr lang="en-US" sz="2000" dirty="0">
                <a:solidFill>
                  <a:srgbClr val="0070C0"/>
                </a:solidFill>
              </a:rPr>
              <a:t>Guest: </a:t>
            </a:r>
            <a:r>
              <a:rPr lang="en-US" sz="2000" dirty="0"/>
              <a:t>Hello can you help me? We’ve a few hours free this afternoon, and we’d like to see some of the sights. What do you suggest we visit? </a:t>
            </a:r>
            <a:endParaRPr lang="th-TH" sz="2000" dirty="0"/>
          </a:p>
        </p:txBody>
      </p:sp>
      <p:sp>
        <p:nvSpPr>
          <p:cNvPr id="7" name="กล่องข้อความ 6">
            <a:extLst>
              <a:ext uri="{FF2B5EF4-FFF2-40B4-BE49-F238E27FC236}">
                <a16:creationId xmlns:a16="http://schemas.microsoft.com/office/drawing/2014/main" xmlns="" id="{D38AE875-BFE7-2712-B24E-10661DC13A34}"/>
              </a:ext>
            </a:extLst>
          </p:cNvPr>
          <p:cNvSpPr txBox="1"/>
          <p:nvPr/>
        </p:nvSpPr>
        <p:spPr>
          <a:xfrm>
            <a:off x="628650" y="2716305"/>
            <a:ext cx="7886700" cy="707886"/>
          </a:xfrm>
          <a:prstGeom prst="rect">
            <a:avLst/>
          </a:prstGeom>
          <a:noFill/>
        </p:spPr>
        <p:txBody>
          <a:bodyPr wrap="square" rtlCol="0">
            <a:spAutoFit/>
          </a:bodyPr>
          <a:lstStyle/>
          <a:p>
            <a:pPr algn="thaiDist"/>
            <a:r>
              <a:rPr lang="en-US" sz="2000" dirty="0">
                <a:solidFill>
                  <a:srgbClr val="00B050"/>
                </a:solidFill>
              </a:rPr>
              <a:t>Employee: </a:t>
            </a:r>
            <a:r>
              <a:rPr lang="en-US" sz="2000" dirty="0"/>
              <a:t>Well, sir, </a:t>
            </a:r>
            <a:r>
              <a:rPr lang="en-US" sz="2000" dirty="0">
                <a:solidFill>
                  <a:srgbClr val="0070C0"/>
                </a:solidFill>
              </a:rPr>
              <a:t>Bangkok</a:t>
            </a:r>
            <a:r>
              <a:rPr lang="en-US" sz="2000" dirty="0"/>
              <a:t> is full of great places to visit – museums, art galleries, concerts, famous building. Do you have any particular interest?</a:t>
            </a:r>
            <a:endParaRPr lang="th-TH" sz="2000" dirty="0"/>
          </a:p>
        </p:txBody>
      </p:sp>
      <p:sp>
        <p:nvSpPr>
          <p:cNvPr id="8" name="กล่องข้อความ 7">
            <a:extLst>
              <a:ext uri="{FF2B5EF4-FFF2-40B4-BE49-F238E27FC236}">
                <a16:creationId xmlns:a16="http://schemas.microsoft.com/office/drawing/2014/main" xmlns="" id="{017F5A18-F2F8-E653-7780-23EAAF4421A9}"/>
              </a:ext>
            </a:extLst>
          </p:cNvPr>
          <p:cNvSpPr txBox="1"/>
          <p:nvPr/>
        </p:nvSpPr>
        <p:spPr>
          <a:xfrm>
            <a:off x="628650" y="3556075"/>
            <a:ext cx="7886700" cy="707886"/>
          </a:xfrm>
          <a:prstGeom prst="rect">
            <a:avLst/>
          </a:prstGeom>
          <a:noFill/>
        </p:spPr>
        <p:txBody>
          <a:bodyPr wrap="square" rtlCol="0">
            <a:spAutoFit/>
          </a:bodyPr>
          <a:lstStyle/>
          <a:p>
            <a:pPr algn="thaiDist"/>
            <a:r>
              <a:rPr lang="en-US" sz="2000" dirty="0">
                <a:solidFill>
                  <a:srgbClr val="0070C0"/>
                </a:solidFill>
              </a:rPr>
              <a:t>Guest: </a:t>
            </a:r>
            <a:r>
              <a:rPr lang="en-US" sz="2000" dirty="0"/>
              <a:t>Well, yes, art. We’d like to visit some of the famous art galleries. And we’d like to do some shopping.</a:t>
            </a:r>
            <a:endParaRPr lang="th-TH" sz="2000" dirty="0"/>
          </a:p>
        </p:txBody>
      </p:sp>
      <p:sp>
        <p:nvSpPr>
          <p:cNvPr id="9" name="กล่องข้อความ 8">
            <a:extLst>
              <a:ext uri="{FF2B5EF4-FFF2-40B4-BE49-F238E27FC236}">
                <a16:creationId xmlns:a16="http://schemas.microsoft.com/office/drawing/2014/main" xmlns="" id="{41E4F7E3-5540-3AD9-89E3-1BD51C5CD8A3}"/>
              </a:ext>
            </a:extLst>
          </p:cNvPr>
          <p:cNvSpPr txBox="1"/>
          <p:nvPr/>
        </p:nvSpPr>
        <p:spPr>
          <a:xfrm>
            <a:off x="628650" y="4359764"/>
            <a:ext cx="7886700" cy="1015663"/>
          </a:xfrm>
          <a:prstGeom prst="rect">
            <a:avLst/>
          </a:prstGeom>
          <a:noFill/>
        </p:spPr>
        <p:txBody>
          <a:bodyPr wrap="square" rtlCol="0">
            <a:spAutoFit/>
          </a:bodyPr>
          <a:lstStyle/>
          <a:p>
            <a:pPr algn="thaiDist"/>
            <a:r>
              <a:rPr lang="en-US" sz="2000" dirty="0">
                <a:solidFill>
                  <a:srgbClr val="00B050"/>
                </a:solidFill>
              </a:rPr>
              <a:t>Employee: </a:t>
            </a:r>
            <a:r>
              <a:rPr lang="en-US" sz="2000" dirty="0"/>
              <a:t>You’ve come to the right place, sir. The Museum of Modern Art is only a few minutes from here. You must see it while you’re here. And the shopping area is very close too. Here, I’ll show you on the map.</a:t>
            </a:r>
            <a:endParaRPr lang="th-TH" sz="2000" dirty="0"/>
          </a:p>
        </p:txBody>
      </p:sp>
      <p:sp>
        <p:nvSpPr>
          <p:cNvPr id="10" name="กล่องข้อความ 9">
            <a:extLst>
              <a:ext uri="{FF2B5EF4-FFF2-40B4-BE49-F238E27FC236}">
                <a16:creationId xmlns:a16="http://schemas.microsoft.com/office/drawing/2014/main" xmlns="" id="{D06A7ADD-7859-1F9B-5F88-98538245C92D}"/>
              </a:ext>
            </a:extLst>
          </p:cNvPr>
          <p:cNvSpPr txBox="1"/>
          <p:nvPr/>
        </p:nvSpPr>
        <p:spPr>
          <a:xfrm>
            <a:off x="628650" y="6138236"/>
            <a:ext cx="7886700" cy="400110"/>
          </a:xfrm>
          <a:prstGeom prst="rect">
            <a:avLst/>
          </a:prstGeom>
          <a:noFill/>
        </p:spPr>
        <p:txBody>
          <a:bodyPr wrap="square" rtlCol="0">
            <a:spAutoFit/>
          </a:bodyPr>
          <a:lstStyle/>
          <a:p>
            <a:pPr algn="thaiDist"/>
            <a:r>
              <a:rPr lang="en-US" sz="2000" dirty="0">
                <a:solidFill>
                  <a:srgbClr val="00B050"/>
                </a:solidFill>
              </a:rPr>
              <a:t>Employee: </a:t>
            </a:r>
            <a:r>
              <a:rPr lang="en-US" sz="2000" dirty="0"/>
              <a:t>You’re welcome.</a:t>
            </a:r>
            <a:endParaRPr lang="th-TH" sz="2000" dirty="0"/>
          </a:p>
        </p:txBody>
      </p:sp>
      <p:sp>
        <p:nvSpPr>
          <p:cNvPr id="11" name="กล่องข้อความ 10">
            <a:extLst>
              <a:ext uri="{FF2B5EF4-FFF2-40B4-BE49-F238E27FC236}">
                <a16:creationId xmlns:a16="http://schemas.microsoft.com/office/drawing/2014/main" xmlns="" id="{A6993344-5244-ACE1-CD31-8F28BF978778}"/>
              </a:ext>
            </a:extLst>
          </p:cNvPr>
          <p:cNvSpPr txBox="1"/>
          <p:nvPr/>
        </p:nvSpPr>
        <p:spPr>
          <a:xfrm>
            <a:off x="628650" y="5510115"/>
            <a:ext cx="7886700" cy="400110"/>
          </a:xfrm>
          <a:prstGeom prst="rect">
            <a:avLst/>
          </a:prstGeom>
          <a:noFill/>
        </p:spPr>
        <p:txBody>
          <a:bodyPr wrap="square" rtlCol="0">
            <a:spAutoFit/>
          </a:bodyPr>
          <a:lstStyle/>
          <a:p>
            <a:pPr algn="thaiDist"/>
            <a:r>
              <a:rPr lang="en-US" sz="2000" dirty="0">
                <a:solidFill>
                  <a:srgbClr val="0070C0"/>
                </a:solidFill>
              </a:rPr>
              <a:t>Guest: </a:t>
            </a:r>
            <a:r>
              <a:rPr lang="en-US" sz="2000" dirty="0"/>
              <a:t>Thank you.</a:t>
            </a:r>
            <a:endParaRPr lang="th-TH" sz="2000" dirty="0"/>
          </a:p>
        </p:txBody>
      </p:sp>
    </p:spTree>
    <p:extLst>
      <p:ext uri="{BB962C8B-B14F-4D97-AF65-F5344CB8AC3E}">
        <p14:creationId xmlns:p14="http://schemas.microsoft.com/office/powerpoint/2010/main" val="125895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รูปภาพ 3">
            <a:extLst>
              <a:ext uri="{FF2B5EF4-FFF2-40B4-BE49-F238E27FC236}">
                <a16:creationId xmlns:a16="http://schemas.microsoft.com/office/drawing/2014/main" xmlns="" id="{B641E4DC-99FB-5DCD-4352-A2B40E46B9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127051"/>
            <a:ext cx="7899705" cy="5582459"/>
          </a:xfrm>
          <a:prstGeom prst="rect">
            <a:avLst/>
          </a:prstGeom>
        </p:spPr>
      </p:pic>
      <p:sp>
        <p:nvSpPr>
          <p:cNvPr id="5" name="ชื่อเรื่อง 1">
            <a:extLst>
              <a:ext uri="{FF2B5EF4-FFF2-40B4-BE49-F238E27FC236}">
                <a16:creationId xmlns:a16="http://schemas.microsoft.com/office/drawing/2014/main" xmlns="" id="{EA526A8A-C5F5-91E4-56CC-FA66672D3BA4}"/>
              </a:ext>
            </a:extLst>
          </p:cNvPr>
          <p:cNvSpPr>
            <a:spLocks noGrp="1"/>
          </p:cNvSpPr>
          <p:nvPr>
            <p:ph type="title"/>
          </p:nvPr>
        </p:nvSpPr>
        <p:spPr>
          <a:xfrm>
            <a:off x="628650" y="365126"/>
            <a:ext cx="7886700" cy="761925"/>
          </a:xfrm>
          <a:solidFill>
            <a:srgbClr val="FFC000"/>
          </a:solidFill>
        </p:spPr>
        <p:txBody>
          <a:bodyPr>
            <a:normAutofit/>
          </a:bodyPr>
          <a:lstStyle/>
          <a:p>
            <a:r>
              <a:rPr lang="en-US" sz="2400" b="1" dirty="0">
                <a:latin typeface="+mn-lt"/>
              </a:rPr>
              <a:t>Speaking Practice</a:t>
            </a:r>
            <a:endParaRPr lang="th-TH" sz="2400" b="1" dirty="0">
              <a:latin typeface="+mn-lt"/>
            </a:endParaRPr>
          </a:p>
        </p:txBody>
      </p:sp>
    </p:spTree>
    <p:extLst>
      <p:ext uri="{BB962C8B-B14F-4D97-AF65-F5344CB8AC3E}">
        <p14:creationId xmlns:p14="http://schemas.microsoft.com/office/powerpoint/2010/main" val="508584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C49DEFEB-7B4E-E7FA-2B4A-8DE7064823BB}"/>
              </a:ext>
            </a:extLst>
          </p:cNvPr>
          <p:cNvSpPr>
            <a:spLocks noGrp="1"/>
          </p:cNvSpPr>
          <p:nvPr>
            <p:ph type="title"/>
          </p:nvPr>
        </p:nvSpPr>
        <p:spPr>
          <a:xfrm>
            <a:off x="628650" y="365126"/>
            <a:ext cx="7886700" cy="761925"/>
          </a:xfrm>
          <a:solidFill>
            <a:srgbClr val="FFC000"/>
          </a:solidFill>
        </p:spPr>
        <p:txBody>
          <a:bodyPr>
            <a:normAutofit/>
          </a:bodyPr>
          <a:lstStyle/>
          <a:p>
            <a:r>
              <a:rPr lang="en-US" sz="2400" b="1" dirty="0">
                <a:latin typeface="+mn-lt"/>
              </a:rPr>
              <a:t>Speaking Practice</a:t>
            </a:r>
            <a:endParaRPr lang="th-TH" sz="2400" b="1" dirty="0">
              <a:latin typeface="+mn-lt"/>
            </a:endParaRPr>
          </a:p>
        </p:txBody>
      </p:sp>
      <p:sp>
        <p:nvSpPr>
          <p:cNvPr id="3" name="ตัวแทนเนื้อหา 2">
            <a:extLst>
              <a:ext uri="{FF2B5EF4-FFF2-40B4-BE49-F238E27FC236}">
                <a16:creationId xmlns:a16="http://schemas.microsoft.com/office/drawing/2014/main" xmlns="" id="{B4C26593-BAF7-CC77-C355-C5AE2D8D3670}"/>
              </a:ext>
            </a:extLst>
          </p:cNvPr>
          <p:cNvSpPr>
            <a:spLocks noGrp="1"/>
          </p:cNvSpPr>
          <p:nvPr>
            <p:ph idx="1"/>
          </p:nvPr>
        </p:nvSpPr>
        <p:spPr>
          <a:xfrm>
            <a:off x="628649" y="1301939"/>
            <a:ext cx="7886700" cy="511673"/>
          </a:xfrm>
        </p:spPr>
        <p:txBody>
          <a:bodyPr>
            <a:normAutofit/>
          </a:bodyPr>
          <a:lstStyle/>
          <a:p>
            <a:pPr marL="0" indent="0">
              <a:buNone/>
            </a:pPr>
            <a:r>
              <a:rPr lang="en-US" sz="2400" b="1" dirty="0">
                <a:solidFill>
                  <a:srgbClr val="FFC000"/>
                </a:solidFill>
              </a:rPr>
              <a:t>Guest 2:</a:t>
            </a:r>
            <a:endParaRPr lang="th-TH" sz="2400" b="1" dirty="0">
              <a:solidFill>
                <a:srgbClr val="FFC000"/>
              </a:solidFill>
            </a:endParaRPr>
          </a:p>
        </p:txBody>
      </p:sp>
      <p:sp>
        <p:nvSpPr>
          <p:cNvPr id="4" name="กล่องข้อความ 3">
            <a:extLst>
              <a:ext uri="{FF2B5EF4-FFF2-40B4-BE49-F238E27FC236}">
                <a16:creationId xmlns:a16="http://schemas.microsoft.com/office/drawing/2014/main" xmlns="" id="{176756C8-591F-FF9E-68B3-6D3C7B4205D7}"/>
              </a:ext>
            </a:extLst>
          </p:cNvPr>
          <p:cNvSpPr txBox="1"/>
          <p:nvPr/>
        </p:nvSpPr>
        <p:spPr>
          <a:xfrm>
            <a:off x="628651" y="1704153"/>
            <a:ext cx="7886690" cy="707886"/>
          </a:xfrm>
          <a:prstGeom prst="rect">
            <a:avLst/>
          </a:prstGeom>
          <a:noFill/>
        </p:spPr>
        <p:txBody>
          <a:bodyPr wrap="square" rtlCol="0">
            <a:spAutoFit/>
          </a:bodyPr>
          <a:lstStyle/>
          <a:p>
            <a:pPr algn="thaiDist"/>
            <a:r>
              <a:rPr lang="en-US" sz="2000" dirty="0">
                <a:solidFill>
                  <a:srgbClr val="0070C0"/>
                </a:solidFill>
              </a:rPr>
              <a:t>Guest: </a:t>
            </a:r>
            <a:r>
              <a:rPr lang="en-US" sz="2000" dirty="0"/>
              <a:t>My husband and I would like to visit the city. Can you recommend some places to go?</a:t>
            </a:r>
            <a:endParaRPr lang="th-TH" sz="2000" dirty="0"/>
          </a:p>
        </p:txBody>
      </p:sp>
      <p:sp>
        <p:nvSpPr>
          <p:cNvPr id="7" name="กล่องข้อความ 6">
            <a:extLst>
              <a:ext uri="{FF2B5EF4-FFF2-40B4-BE49-F238E27FC236}">
                <a16:creationId xmlns:a16="http://schemas.microsoft.com/office/drawing/2014/main" xmlns="" id="{D38AE875-BFE7-2712-B24E-10661DC13A34}"/>
              </a:ext>
            </a:extLst>
          </p:cNvPr>
          <p:cNvSpPr txBox="1"/>
          <p:nvPr/>
        </p:nvSpPr>
        <p:spPr>
          <a:xfrm>
            <a:off x="628645" y="2383184"/>
            <a:ext cx="5356519" cy="2554545"/>
          </a:xfrm>
          <a:prstGeom prst="rect">
            <a:avLst/>
          </a:prstGeom>
          <a:noFill/>
        </p:spPr>
        <p:txBody>
          <a:bodyPr wrap="square" rtlCol="0">
            <a:spAutoFit/>
          </a:bodyPr>
          <a:lstStyle/>
          <a:p>
            <a:pPr algn="thaiDist"/>
            <a:r>
              <a:rPr lang="en-US" sz="2000" dirty="0">
                <a:solidFill>
                  <a:srgbClr val="00B050"/>
                </a:solidFill>
              </a:rPr>
              <a:t>Employee: </a:t>
            </a:r>
            <a:r>
              <a:rPr lang="en-US" sz="2000" dirty="0"/>
              <a:t>Certainly, madam, Bangkok is full of very interesting places to go to. I’ll show you a few here on the brochure. Here’s the Emerald Buddha – you’d like to the trip there. And you shouldn’t miss Mahanakorn Building – the view from the top is one of the best in Bangkok. Or here, look, you could go down to the shopping area, – here you can see it on the map.</a:t>
            </a:r>
            <a:endParaRPr lang="th-TH" sz="2000" dirty="0"/>
          </a:p>
        </p:txBody>
      </p:sp>
      <p:sp>
        <p:nvSpPr>
          <p:cNvPr id="8" name="กล่องข้อความ 7">
            <a:extLst>
              <a:ext uri="{FF2B5EF4-FFF2-40B4-BE49-F238E27FC236}">
                <a16:creationId xmlns:a16="http://schemas.microsoft.com/office/drawing/2014/main" xmlns="" id="{017F5A18-F2F8-E653-7780-23EAAF4421A9}"/>
              </a:ext>
            </a:extLst>
          </p:cNvPr>
          <p:cNvSpPr txBox="1"/>
          <p:nvPr/>
        </p:nvSpPr>
        <p:spPr>
          <a:xfrm>
            <a:off x="628641" y="5948683"/>
            <a:ext cx="7886700" cy="400110"/>
          </a:xfrm>
          <a:prstGeom prst="rect">
            <a:avLst/>
          </a:prstGeom>
          <a:noFill/>
        </p:spPr>
        <p:txBody>
          <a:bodyPr wrap="square" rtlCol="0">
            <a:spAutoFit/>
          </a:bodyPr>
          <a:lstStyle/>
          <a:p>
            <a:r>
              <a:rPr lang="en-US" sz="2000" dirty="0">
                <a:solidFill>
                  <a:srgbClr val="0070C0"/>
                </a:solidFill>
              </a:rPr>
              <a:t>Guest: </a:t>
            </a:r>
            <a:r>
              <a:rPr lang="en-US" sz="2000" dirty="0"/>
              <a:t>Sounds great, thanks.</a:t>
            </a:r>
            <a:endParaRPr lang="th-TH" sz="2000" dirty="0"/>
          </a:p>
        </p:txBody>
      </p:sp>
      <p:sp>
        <p:nvSpPr>
          <p:cNvPr id="9" name="กล่องข้อความ 8">
            <a:extLst>
              <a:ext uri="{FF2B5EF4-FFF2-40B4-BE49-F238E27FC236}">
                <a16:creationId xmlns:a16="http://schemas.microsoft.com/office/drawing/2014/main" xmlns="" id="{41E4F7E3-5540-3AD9-89E3-1BD51C5CD8A3}"/>
              </a:ext>
            </a:extLst>
          </p:cNvPr>
          <p:cNvSpPr txBox="1"/>
          <p:nvPr/>
        </p:nvSpPr>
        <p:spPr>
          <a:xfrm>
            <a:off x="628643" y="5262122"/>
            <a:ext cx="7886699" cy="707886"/>
          </a:xfrm>
          <a:prstGeom prst="rect">
            <a:avLst/>
          </a:prstGeom>
          <a:noFill/>
        </p:spPr>
        <p:txBody>
          <a:bodyPr wrap="square" rtlCol="0">
            <a:spAutoFit/>
          </a:bodyPr>
          <a:lstStyle/>
          <a:p>
            <a:pPr algn="thaiDist"/>
            <a:r>
              <a:rPr lang="en-US" sz="2000" dirty="0">
                <a:solidFill>
                  <a:srgbClr val="00B050"/>
                </a:solidFill>
              </a:rPr>
              <a:t>Employee: </a:t>
            </a:r>
            <a:r>
              <a:rPr lang="en-US" sz="2000" dirty="0"/>
              <a:t>Oh, yes, every day from 09.30 a.m. to midnight. And it is not very far from here.</a:t>
            </a:r>
            <a:endParaRPr lang="th-TH" sz="2000" dirty="0"/>
          </a:p>
        </p:txBody>
      </p:sp>
      <p:sp>
        <p:nvSpPr>
          <p:cNvPr id="10" name="กล่องข้อความ 9">
            <a:extLst>
              <a:ext uri="{FF2B5EF4-FFF2-40B4-BE49-F238E27FC236}">
                <a16:creationId xmlns:a16="http://schemas.microsoft.com/office/drawing/2014/main" xmlns="" id="{D06A7ADD-7859-1F9B-5F88-98538245C92D}"/>
              </a:ext>
            </a:extLst>
          </p:cNvPr>
          <p:cNvSpPr txBox="1"/>
          <p:nvPr/>
        </p:nvSpPr>
        <p:spPr>
          <a:xfrm>
            <a:off x="628641" y="6340568"/>
            <a:ext cx="7886700" cy="400110"/>
          </a:xfrm>
          <a:prstGeom prst="rect">
            <a:avLst/>
          </a:prstGeom>
          <a:noFill/>
        </p:spPr>
        <p:txBody>
          <a:bodyPr wrap="square" rtlCol="0">
            <a:spAutoFit/>
          </a:bodyPr>
          <a:lstStyle/>
          <a:p>
            <a:r>
              <a:rPr lang="en-US" sz="2000" dirty="0">
                <a:solidFill>
                  <a:srgbClr val="00B050"/>
                </a:solidFill>
              </a:rPr>
              <a:t>Employee: </a:t>
            </a:r>
            <a:r>
              <a:rPr lang="en-US" sz="2000" dirty="0"/>
              <a:t>You’re welcome.</a:t>
            </a:r>
            <a:endParaRPr lang="th-TH" sz="2000" dirty="0"/>
          </a:p>
        </p:txBody>
      </p:sp>
      <p:sp>
        <p:nvSpPr>
          <p:cNvPr id="11" name="กล่องข้อความ 10">
            <a:extLst>
              <a:ext uri="{FF2B5EF4-FFF2-40B4-BE49-F238E27FC236}">
                <a16:creationId xmlns:a16="http://schemas.microsoft.com/office/drawing/2014/main" xmlns="" id="{A6993344-5244-ACE1-CD31-8F28BF978778}"/>
              </a:ext>
            </a:extLst>
          </p:cNvPr>
          <p:cNvSpPr txBox="1"/>
          <p:nvPr/>
        </p:nvSpPr>
        <p:spPr>
          <a:xfrm>
            <a:off x="628644" y="4910049"/>
            <a:ext cx="7886700" cy="400110"/>
          </a:xfrm>
          <a:prstGeom prst="rect">
            <a:avLst/>
          </a:prstGeom>
          <a:noFill/>
        </p:spPr>
        <p:txBody>
          <a:bodyPr wrap="square" rtlCol="0">
            <a:spAutoFit/>
          </a:bodyPr>
          <a:lstStyle/>
          <a:p>
            <a:r>
              <a:rPr lang="en-US" sz="2000" dirty="0">
                <a:solidFill>
                  <a:srgbClr val="0070C0"/>
                </a:solidFill>
              </a:rPr>
              <a:t>Guest: </a:t>
            </a:r>
            <a:r>
              <a:rPr lang="en-US" sz="2000" dirty="0"/>
              <a:t>Is Mahanakorn Building open every day?</a:t>
            </a:r>
            <a:endParaRPr lang="th-TH" sz="2000" dirty="0"/>
          </a:p>
        </p:txBody>
      </p:sp>
      <p:pic>
        <p:nvPicPr>
          <p:cNvPr id="1026" name="Picture 2" descr="MahaNakhon Skywalk in Bangkok: Walking on Air - Go To Thailand | Thailand,  Thailand hotel, Rooftop bar bangkok">
            <a:extLst>
              <a:ext uri="{FF2B5EF4-FFF2-40B4-BE49-F238E27FC236}">
                <a16:creationId xmlns:a16="http://schemas.microsoft.com/office/drawing/2014/main" xmlns="" id="{9DB010DD-830B-2544-067F-EDF747FD08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477" y="2192275"/>
            <a:ext cx="2342955" cy="2862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168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C49DEFEB-7B4E-E7FA-2B4A-8DE7064823BB}"/>
              </a:ext>
            </a:extLst>
          </p:cNvPr>
          <p:cNvSpPr>
            <a:spLocks noGrp="1"/>
          </p:cNvSpPr>
          <p:nvPr>
            <p:ph type="title"/>
          </p:nvPr>
        </p:nvSpPr>
        <p:spPr>
          <a:xfrm>
            <a:off x="628650" y="365126"/>
            <a:ext cx="7886700" cy="761925"/>
          </a:xfrm>
          <a:solidFill>
            <a:srgbClr val="FFC000"/>
          </a:solidFill>
        </p:spPr>
        <p:txBody>
          <a:bodyPr>
            <a:normAutofit/>
          </a:bodyPr>
          <a:lstStyle/>
          <a:p>
            <a:r>
              <a:rPr lang="en-US" sz="2400" b="1" dirty="0">
                <a:latin typeface="+mn-lt"/>
              </a:rPr>
              <a:t>Speaking Practice</a:t>
            </a:r>
            <a:endParaRPr lang="th-TH" sz="2400" b="1" dirty="0">
              <a:latin typeface="+mn-lt"/>
            </a:endParaRPr>
          </a:p>
        </p:txBody>
      </p:sp>
      <p:sp>
        <p:nvSpPr>
          <p:cNvPr id="3" name="ตัวแทนเนื้อหา 2">
            <a:extLst>
              <a:ext uri="{FF2B5EF4-FFF2-40B4-BE49-F238E27FC236}">
                <a16:creationId xmlns:a16="http://schemas.microsoft.com/office/drawing/2014/main" xmlns="" id="{B4C26593-BAF7-CC77-C355-C5AE2D8D3670}"/>
              </a:ext>
            </a:extLst>
          </p:cNvPr>
          <p:cNvSpPr>
            <a:spLocks noGrp="1"/>
          </p:cNvSpPr>
          <p:nvPr>
            <p:ph idx="1"/>
          </p:nvPr>
        </p:nvSpPr>
        <p:spPr>
          <a:xfrm>
            <a:off x="628650" y="1359657"/>
            <a:ext cx="7886700" cy="511673"/>
          </a:xfrm>
        </p:spPr>
        <p:txBody>
          <a:bodyPr>
            <a:normAutofit/>
          </a:bodyPr>
          <a:lstStyle/>
          <a:p>
            <a:pPr marL="0" indent="0">
              <a:buNone/>
            </a:pPr>
            <a:r>
              <a:rPr lang="en-US" sz="2400" b="1" dirty="0">
                <a:solidFill>
                  <a:srgbClr val="FFC000"/>
                </a:solidFill>
              </a:rPr>
              <a:t>Guest 3:</a:t>
            </a:r>
            <a:endParaRPr lang="th-TH" sz="2400" b="1" dirty="0">
              <a:solidFill>
                <a:srgbClr val="FFC000"/>
              </a:solidFill>
            </a:endParaRPr>
          </a:p>
        </p:txBody>
      </p:sp>
      <p:sp>
        <p:nvSpPr>
          <p:cNvPr id="4" name="กล่องข้อความ 3">
            <a:extLst>
              <a:ext uri="{FF2B5EF4-FFF2-40B4-BE49-F238E27FC236}">
                <a16:creationId xmlns:a16="http://schemas.microsoft.com/office/drawing/2014/main" xmlns="" id="{176756C8-591F-FF9E-68B3-6D3C7B4205D7}"/>
              </a:ext>
            </a:extLst>
          </p:cNvPr>
          <p:cNvSpPr txBox="1"/>
          <p:nvPr/>
        </p:nvSpPr>
        <p:spPr>
          <a:xfrm>
            <a:off x="628651" y="1933815"/>
            <a:ext cx="7886700" cy="400110"/>
          </a:xfrm>
          <a:prstGeom prst="rect">
            <a:avLst/>
          </a:prstGeom>
          <a:noFill/>
        </p:spPr>
        <p:txBody>
          <a:bodyPr wrap="square" rtlCol="0">
            <a:spAutoFit/>
          </a:bodyPr>
          <a:lstStyle/>
          <a:p>
            <a:pPr algn="thaiDist"/>
            <a:r>
              <a:rPr lang="en-US" sz="2000" dirty="0">
                <a:solidFill>
                  <a:srgbClr val="0070C0"/>
                </a:solidFill>
              </a:rPr>
              <a:t>Guest: </a:t>
            </a:r>
            <a:r>
              <a:rPr lang="en-US" sz="2000" dirty="0"/>
              <a:t>Could you tell me where I’ll find a really good tour of the city?</a:t>
            </a:r>
            <a:endParaRPr lang="th-TH" sz="2000" dirty="0"/>
          </a:p>
        </p:txBody>
      </p:sp>
      <p:sp>
        <p:nvSpPr>
          <p:cNvPr id="7" name="กล่องข้อความ 6">
            <a:extLst>
              <a:ext uri="{FF2B5EF4-FFF2-40B4-BE49-F238E27FC236}">
                <a16:creationId xmlns:a16="http://schemas.microsoft.com/office/drawing/2014/main" xmlns="" id="{D38AE875-BFE7-2712-B24E-10661DC13A34}"/>
              </a:ext>
            </a:extLst>
          </p:cNvPr>
          <p:cNvSpPr txBox="1"/>
          <p:nvPr/>
        </p:nvSpPr>
        <p:spPr>
          <a:xfrm>
            <a:off x="628650" y="2500862"/>
            <a:ext cx="7886700" cy="707886"/>
          </a:xfrm>
          <a:prstGeom prst="rect">
            <a:avLst/>
          </a:prstGeom>
          <a:noFill/>
        </p:spPr>
        <p:txBody>
          <a:bodyPr wrap="square" rtlCol="0">
            <a:spAutoFit/>
          </a:bodyPr>
          <a:lstStyle/>
          <a:p>
            <a:pPr algn="thaiDist"/>
            <a:r>
              <a:rPr lang="en-US" sz="2000" dirty="0">
                <a:solidFill>
                  <a:srgbClr val="00B050"/>
                </a:solidFill>
              </a:rPr>
              <a:t>Employee: </a:t>
            </a:r>
            <a:r>
              <a:rPr lang="en-US" sz="2000" dirty="0"/>
              <a:t>Yes, madam, there are a few here to choose from. Look, I’ll show you the brochure.</a:t>
            </a:r>
            <a:endParaRPr lang="th-TH" sz="2000" dirty="0"/>
          </a:p>
        </p:txBody>
      </p:sp>
      <p:sp>
        <p:nvSpPr>
          <p:cNvPr id="8" name="กล่องข้อความ 7">
            <a:extLst>
              <a:ext uri="{FF2B5EF4-FFF2-40B4-BE49-F238E27FC236}">
                <a16:creationId xmlns:a16="http://schemas.microsoft.com/office/drawing/2014/main" xmlns="" id="{017F5A18-F2F8-E653-7780-23EAAF4421A9}"/>
              </a:ext>
            </a:extLst>
          </p:cNvPr>
          <p:cNvSpPr txBox="1"/>
          <p:nvPr/>
        </p:nvSpPr>
        <p:spPr>
          <a:xfrm>
            <a:off x="628650" y="5251442"/>
            <a:ext cx="7886700" cy="400110"/>
          </a:xfrm>
          <a:prstGeom prst="rect">
            <a:avLst/>
          </a:prstGeom>
          <a:noFill/>
        </p:spPr>
        <p:txBody>
          <a:bodyPr wrap="square" rtlCol="0">
            <a:spAutoFit/>
          </a:bodyPr>
          <a:lstStyle/>
          <a:p>
            <a:r>
              <a:rPr lang="en-US" sz="2000" dirty="0">
                <a:solidFill>
                  <a:srgbClr val="0070C0"/>
                </a:solidFill>
              </a:rPr>
              <a:t>Guest: </a:t>
            </a:r>
            <a:r>
              <a:rPr lang="en-US" sz="2000" dirty="0"/>
              <a:t>Thank you very much.</a:t>
            </a:r>
            <a:endParaRPr lang="th-TH" sz="2000" dirty="0"/>
          </a:p>
        </p:txBody>
      </p:sp>
      <p:sp>
        <p:nvSpPr>
          <p:cNvPr id="9" name="กล่องข้อความ 8">
            <a:extLst>
              <a:ext uri="{FF2B5EF4-FFF2-40B4-BE49-F238E27FC236}">
                <a16:creationId xmlns:a16="http://schemas.microsoft.com/office/drawing/2014/main" xmlns="" id="{41E4F7E3-5540-3AD9-89E3-1BD51C5CD8A3}"/>
              </a:ext>
            </a:extLst>
          </p:cNvPr>
          <p:cNvSpPr txBox="1"/>
          <p:nvPr/>
        </p:nvSpPr>
        <p:spPr>
          <a:xfrm>
            <a:off x="628650" y="4003631"/>
            <a:ext cx="7886700" cy="1015663"/>
          </a:xfrm>
          <a:prstGeom prst="rect">
            <a:avLst/>
          </a:prstGeom>
          <a:noFill/>
        </p:spPr>
        <p:txBody>
          <a:bodyPr wrap="square" rtlCol="0">
            <a:spAutoFit/>
          </a:bodyPr>
          <a:lstStyle/>
          <a:p>
            <a:pPr algn="thaiDist"/>
            <a:r>
              <a:rPr lang="en-US" sz="2000" dirty="0">
                <a:solidFill>
                  <a:srgbClr val="00B050"/>
                </a:solidFill>
              </a:rPr>
              <a:t>Employee: </a:t>
            </a:r>
            <a:r>
              <a:rPr lang="en-US" sz="2000" dirty="0"/>
              <a:t>You’re in luck. There’s a free concert today in Lumpini Park. Why not go to it? I’ll just get you the information. Here is a brochure for you, and here is a list of all the other concerts in the city at the moment.</a:t>
            </a:r>
            <a:endParaRPr lang="th-TH" sz="2000" dirty="0"/>
          </a:p>
        </p:txBody>
      </p:sp>
      <p:sp>
        <p:nvSpPr>
          <p:cNvPr id="10" name="กล่องข้อความ 9">
            <a:extLst>
              <a:ext uri="{FF2B5EF4-FFF2-40B4-BE49-F238E27FC236}">
                <a16:creationId xmlns:a16="http://schemas.microsoft.com/office/drawing/2014/main" xmlns="" id="{D06A7ADD-7859-1F9B-5F88-98538245C92D}"/>
              </a:ext>
            </a:extLst>
          </p:cNvPr>
          <p:cNvSpPr txBox="1"/>
          <p:nvPr/>
        </p:nvSpPr>
        <p:spPr>
          <a:xfrm>
            <a:off x="628650" y="5975774"/>
            <a:ext cx="7886700" cy="400110"/>
          </a:xfrm>
          <a:prstGeom prst="rect">
            <a:avLst/>
          </a:prstGeom>
          <a:noFill/>
        </p:spPr>
        <p:txBody>
          <a:bodyPr wrap="square" rtlCol="0">
            <a:spAutoFit/>
          </a:bodyPr>
          <a:lstStyle/>
          <a:p>
            <a:r>
              <a:rPr lang="en-US" sz="2000" dirty="0">
                <a:solidFill>
                  <a:srgbClr val="00B050"/>
                </a:solidFill>
              </a:rPr>
              <a:t>Employee: </a:t>
            </a:r>
            <a:r>
              <a:rPr lang="en-US" sz="2000" dirty="0"/>
              <a:t>You’re welcome.</a:t>
            </a:r>
            <a:endParaRPr lang="th-TH" sz="2000" dirty="0"/>
          </a:p>
        </p:txBody>
      </p:sp>
      <p:sp>
        <p:nvSpPr>
          <p:cNvPr id="11" name="กล่องข้อความ 10">
            <a:extLst>
              <a:ext uri="{FF2B5EF4-FFF2-40B4-BE49-F238E27FC236}">
                <a16:creationId xmlns:a16="http://schemas.microsoft.com/office/drawing/2014/main" xmlns="" id="{A6993344-5244-ACE1-CD31-8F28BF978778}"/>
              </a:ext>
            </a:extLst>
          </p:cNvPr>
          <p:cNvSpPr txBox="1"/>
          <p:nvPr/>
        </p:nvSpPr>
        <p:spPr>
          <a:xfrm>
            <a:off x="628650" y="3371373"/>
            <a:ext cx="7886700" cy="400110"/>
          </a:xfrm>
          <a:prstGeom prst="rect">
            <a:avLst/>
          </a:prstGeom>
          <a:noFill/>
        </p:spPr>
        <p:txBody>
          <a:bodyPr wrap="square" rtlCol="0">
            <a:spAutoFit/>
          </a:bodyPr>
          <a:lstStyle/>
          <a:p>
            <a:r>
              <a:rPr lang="en-US" sz="2000" dirty="0">
                <a:solidFill>
                  <a:srgbClr val="0070C0"/>
                </a:solidFill>
              </a:rPr>
              <a:t>Guest: </a:t>
            </a:r>
            <a:r>
              <a:rPr lang="en-US" sz="2000" dirty="0"/>
              <a:t>And what about music? I like all kinds of music.</a:t>
            </a:r>
            <a:endParaRPr lang="th-TH" sz="2000" dirty="0"/>
          </a:p>
        </p:txBody>
      </p:sp>
    </p:spTree>
    <p:extLst>
      <p:ext uri="{BB962C8B-B14F-4D97-AF65-F5344CB8AC3E}">
        <p14:creationId xmlns:p14="http://schemas.microsoft.com/office/powerpoint/2010/main" val="3664454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C49DEFEB-7B4E-E7FA-2B4A-8DE7064823BB}"/>
              </a:ext>
            </a:extLst>
          </p:cNvPr>
          <p:cNvSpPr>
            <a:spLocks noGrp="1"/>
          </p:cNvSpPr>
          <p:nvPr>
            <p:ph type="title"/>
          </p:nvPr>
        </p:nvSpPr>
        <p:spPr>
          <a:xfrm>
            <a:off x="628650" y="365126"/>
            <a:ext cx="7886700" cy="761925"/>
          </a:xfrm>
          <a:solidFill>
            <a:srgbClr val="FFC000"/>
          </a:solidFill>
        </p:spPr>
        <p:txBody>
          <a:bodyPr>
            <a:normAutofit/>
          </a:bodyPr>
          <a:lstStyle/>
          <a:p>
            <a:r>
              <a:rPr lang="en-US" sz="2400" b="1" dirty="0">
                <a:latin typeface="+mn-lt"/>
              </a:rPr>
              <a:t>Be clear and polite</a:t>
            </a:r>
            <a:endParaRPr lang="th-TH" sz="2400" b="1" dirty="0">
              <a:latin typeface="+mn-lt"/>
            </a:endParaRPr>
          </a:p>
        </p:txBody>
      </p:sp>
      <p:sp>
        <p:nvSpPr>
          <p:cNvPr id="3" name="ตัวแทนเนื้อหา 2">
            <a:extLst>
              <a:ext uri="{FF2B5EF4-FFF2-40B4-BE49-F238E27FC236}">
                <a16:creationId xmlns:a16="http://schemas.microsoft.com/office/drawing/2014/main" xmlns="" id="{B4C26593-BAF7-CC77-C355-C5AE2D8D3670}"/>
              </a:ext>
            </a:extLst>
          </p:cNvPr>
          <p:cNvSpPr>
            <a:spLocks noGrp="1"/>
          </p:cNvSpPr>
          <p:nvPr>
            <p:ph idx="1"/>
          </p:nvPr>
        </p:nvSpPr>
        <p:spPr>
          <a:xfrm>
            <a:off x="628650" y="1997607"/>
            <a:ext cx="7886700" cy="511673"/>
          </a:xfrm>
        </p:spPr>
        <p:txBody>
          <a:bodyPr>
            <a:normAutofit/>
          </a:bodyPr>
          <a:lstStyle/>
          <a:p>
            <a:pPr marL="0" indent="0">
              <a:buNone/>
            </a:pPr>
            <a:r>
              <a:rPr lang="en-US" sz="2000" dirty="0">
                <a:solidFill>
                  <a:srgbClr val="0070C0"/>
                </a:solidFill>
              </a:rPr>
              <a:t>Bangkok</a:t>
            </a:r>
            <a:r>
              <a:rPr lang="en-US" sz="2000" dirty="0">
                <a:solidFill>
                  <a:srgbClr val="FFC000"/>
                </a:solidFill>
              </a:rPr>
              <a:t> </a:t>
            </a:r>
            <a:r>
              <a:rPr lang="en-US" sz="2000" dirty="0"/>
              <a:t>is full of great places to visit</a:t>
            </a:r>
            <a:endParaRPr lang="th-TH" sz="2000" dirty="0"/>
          </a:p>
        </p:txBody>
      </p:sp>
      <p:sp>
        <p:nvSpPr>
          <p:cNvPr id="4" name="กล่องข้อความ 3">
            <a:extLst>
              <a:ext uri="{FF2B5EF4-FFF2-40B4-BE49-F238E27FC236}">
                <a16:creationId xmlns:a16="http://schemas.microsoft.com/office/drawing/2014/main" xmlns="" id="{176756C8-591F-FF9E-68B3-6D3C7B4205D7}"/>
              </a:ext>
            </a:extLst>
          </p:cNvPr>
          <p:cNvSpPr txBox="1"/>
          <p:nvPr/>
        </p:nvSpPr>
        <p:spPr>
          <a:xfrm>
            <a:off x="628651" y="2571765"/>
            <a:ext cx="7886700" cy="400110"/>
          </a:xfrm>
          <a:prstGeom prst="rect">
            <a:avLst/>
          </a:prstGeom>
          <a:noFill/>
        </p:spPr>
        <p:txBody>
          <a:bodyPr wrap="square" rtlCol="0">
            <a:spAutoFit/>
          </a:bodyPr>
          <a:lstStyle/>
          <a:p>
            <a:pPr algn="thaiDist"/>
            <a:r>
              <a:rPr lang="en-US" sz="2000" dirty="0"/>
              <a:t>You must see it while you are here.</a:t>
            </a:r>
            <a:endParaRPr lang="th-TH" sz="2000" dirty="0"/>
          </a:p>
        </p:txBody>
      </p:sp>
      <p:sp>
        <p:nvSpPr>
          <p:cNvPr id="7" name="กล่องข้อความ 6">
            <a:extLst>
              <a:ext uri="{FF2B5EF4-FFF2-40B4-BE49-F238E27FC236}">
                <a16:creationId xmlns:a16="http://schemas.microsoft.com/office/drawing/2014/main" xmlns="" id="{D38AE875-BFE7-2712-B24E-10661DC13A34}"/>
              </a:ext>
            </a:extLst>
          </p:cNvPr>
          <p:cNvSpPr txBox="1"/>
          <p:nvPr/>
        </p:nvSpPr>
        <p:spPr>
          <a:xfrm>
            <a:off x="628650" y="3263658"/>
            <a:ext cx="7886700" cy="707886"/>
          </a:xfrm>
          <a:prstGeom prst="rect">
            <a:avLst/>
          </a:prstGeom>
          <a:noFill/>
        </p:spPr>
        <p:txBody>
          <a:bodyPr wrap="square" rtlCol="0">
            <a:spAutoFit/>
          </a:bodyPr>
          <a:lstStyle/>
          <a:p>
            <a:pPr algn="thaiDist"/>
            <a:r>
              <a:rPr lang="en-US" sz="2000" dirty="0"/>
              <a:t>You should not miss the Emerald Buddha Temple.</a:t>
            </a:r>
          </a:p>
          <a:p>
            <a:pPr algn="thaiDist"/>
            <a:r>
              <a:rPr lang="en-US" sz="2000" dirty="0"/>
              <a:t> ( e.g. Mahanakorn Building etc.) </a:t>
            </a:r>
            <a:endParaRPr lang="th-TH" sz="2000" dirty="0"/>
          </a:p>
        </p:txBody>
      </p:sp>
      <p:sp>
        <p:nvSpPr>
          <p:cNvPr id="8" name="กล่องข้อความ 7">
            <a:extLst>
              <a:ext uri="{FF2B5EF4-FFF2-40B4-BE49-F238E27FC236}">
                <a16:creationId xmlns:a16="http://schemas.microsoft.com/office/drawing/2014/main" xmlns="" id="{017F5A18-F2F8-E653-7780-23EAAF4421A9}"/>
              </a:ext>
            </a:extLst>
          </p:cNvPr>
          <p:cNvSpPr txBox="1"/>
          <p:nvPr/>
        </p:nvSpPr>
        <p:spPr>
          <a:xfrm>
            <a:off x="628650" y="5463897"/>
            <a:ext cx="7886700" cy="400110"/>
          </a:xfrm>
          <a:prstGeom prst="rect">
            <a:avLst/>
          </a:prstGeom>
          <a:noFill/>
        </p:spPr>
        <p:txBody>
          <a:bodyPr wrap="square" rtlCol="0">
            <a:spAutoFit/>
          </a:bodyPr>
          <a:lstStyle/>
          <a:p>
            <a:r>
              <a:rPr lang="en-US" sz="2000" dirty="0"/>
              <a:t>Why not go to the concert in Lumpini Park.</a:t>
            </a:r>
            <a:endParaRPr lang="th-TH" sz="2000" dirty="0"/>
          </a:p>
        </p:txBody>
      </p:sp>
      <p:sp>
        <p:nvSpPr>
          <p:cNvPr id="9" name="กล่องข้อความ 8">
            <a:extLst>
              <a:ext uri="{FF2B5EF4-FFF2-40B4-BE49-F238E27FC236}">
                <a16:creationId xmlns:a16="http://schemas.microsoft.com/office/drawing/2014/main" xmlns="" id="{41E4F7E3-5540-3AD9-89E3-1BD51C5CD8A3}"/>
              </a:ext>
            </a:extLst>
          </p:cNvPr>
          <p:cNvSpPr txBox="1"/>
          <p:nvPr/>
        </p:nvSpPr>
        <p:spPr>
          <a:xfrm>
            <a:off x="628650" y="4833076"/>
            <a:ext cx="7886700" cy="400110"/>
          </a:xfrm>
          <a:prstGeom prst="rect">
            <a:avLst/>
          </a:prstGeom>
          <a:noFill/>
        </p:spPr>
        <p:txBody>
          <a:bodyPr wrap="square" rtlCol="0">
            <a:spAutoFit/>
          </a:bodyPr>
          <a:lstStyle/>
          <a:p>
            <a:pPr algn="thaiDist"/>
            <a:r>
              <a:rPr lang="en-US" sz="2000" dirty="0"/>
              <a:t>I will show you on this brochure.</a:t>
            </a:r>
            <a:endParaRPr lang="th-TH" sz="2000" dirty="0"/>
          </a:p>
        </p:txBody>
      </p:sp>
      <p:sp>
        <p:nvSpPr>
          <p:cNvPr id="11" name="กล่องข้อความ 10">
            <a:extLst>
              <a:ext uri="{FF2B5EF4-FFF2-40B4-BE49-F238E27FC236}">
                <a16:creationId xmlns:a16="http://schemas.microsoft.com/office/drawing/2014/main" xmlns="" id="{A6993344-5244-ACE1-CD31-8F28BF978778}"/>
              </a:ext>
            </a:extLst>
          </p:cNvPr>
          <p:cNvSpPr txBox="1"/>
          <p:nvPr/>
        </p:nvSpPr>
        <p:spPr>
          <a:xfrm>
            <a:off x="628650" y="4202255"/>
            <a:ext cx="7886700" cy="400110"/>
          </a:xfrm>
          <a:prstGeom prst="rect">
            <a:avLst/>
          </a:prstGeom>
          <a:noFill/>
        </p:spPr>
        <p:txBody>
          <a:bodyPr wrap="square" rtlCol="0">
            <a:spAutoFit/>
          </a:bodyPr>
          <a:lstStyle/>
          <a:p>
            <a:r>
              <a:rPr lang="en-US" sz="2000" dirty="0"/>
              <a:t>You could go down to the …………….. (e.g. department store on …… Road)  </a:t>
            </a:r>
            <a:endParaRPr lang="th-TH" sz="2000" dirty="0"/>
          </a:p>
        </p:txBody>
      </p:sp>
      <p:sp>
        <p:nvSpPr>
          <p:cNvPr id="6" name="กล่องข้อความ 5">
            <a:extLst>
              <a:ext uri="{FF2B5EF4-FFF2-40B4-BE49-F238E27FC236}">
                <a16:creationId xmlns:a16="http://schemas.microsoft.com/office/drawing/2014/main" xmlns="" id="{FF99C88B-7A49-A1A0-13E1-013CF5A97B58}"/>
              </a:ext>
            </a:extLst>
          </p:cNvPr>
          <p:cNvSpPr txBox="1"/>
          <p:nvPr/>
        </p:nvSpPr>
        <p:spPr>
          <a:xfrm>
            <a:off x="628650" y="1376763"/>
            <a:ext cx="5857210" cy="400110"/>
          </a:xfrm>
          <a:prstGeom prst="rect">
            <a:avLst/>
          </a:prstGeom>
          <a:noFill/>
        </p:spPr>
        <p:txBody>
          <a:bodyPr wrap="square">
            <a:spAutoFit/>
          </a:bodyPr>
          <a:lstStyle/>
          <a:p>
            <a:r>
              <a:rPr lang="en-US" sz="2000" b="1" dirty="0"/>
              <a:t>Useful sentences for suggesting places to visit.</a:t>
            </a:r>
            <a:endParaRPr lang="th-TH" sz="2000" dirty="0"/>
          </a:p>
        </p:txBody>
      </p:sp>
    </p:spTree>
    <p:extLst>
      <p:ext uri="{BB962C8B-B14F-4D97-AF65-F5344CB8AC3E}">
        <p14:creationId xmlns:p14="http://schemas.microsoft.com/office/powerpoint/2010/main" val="370734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a:extLst>
              <a:ext uri="{FF2B5EF4-FFF2-40B4-BE49-F238E27FC236}">
                <a16:creationId xmlns:a16="http://schemas.microsoft.com/office/drawing/2014/main" xmlns="" id="{0DD7F56D-1F51-A4BF-DF30-3AED823D3671}"/>
              </a:ext>
            </a:extLst>
          </p:cNvPr>
          <p:cNvSpPr txBox="1">
            <a:spLocks/>
          </p:cNvSpPr>
          <p:nvPr/>
        </p:nvSpPr>
        <p:spPr>
          <a:xfrm>
            <a:off x="800100" y="2762339"/>
            <a:ext cx="7543800" cy="666661"/>
          </a:xfrm>
          <a:prstGeom prst="rect">
            <a:avLst/>
          </a:prstGeom>
          <a:solidFill>
            <a:srgbClr val="FFC000"/>
          </a:solidFill>
        </p:spPr>
        <p:txBody>
          <a:bodyPr vert="horz" lIns="91440" tIns="45720" rIns="91440" bIns="45720" rtlCol="0" anchor="ctr">
            <a:normAutofit/>
          </a:bodyPr>
          <a:lstStyle>
            <a:lvl1pPr algn="l" defTabSz="685800" rtl="0" eaLnBrk="1" latinLnBrk="0" hangingPunct="1">
              <a:lnSpc>
                <a:spcPct val="90000"/>
              </a:lnSpc>
              <a:spcBef>
                <a:spcPct val="0"/>
              </a:spcBef>
              <a:buNone/>
              <a:defRPr lang="en-US" sz="3000" i="0" kern="1200" cap="none" spc="0" baseline="0" dirty="0">
                <a:solidFill>
                  <a:schemeClr val="tx1">
                    <a:lumMod val="85000"/>
                    <a:lumOff val="15000"/>
                  </a:schemeClr>
                </a:solidFill>
                <a:effectLst/>
                <a:latin typeface="+mj-lt"/>
                <a:ea typeface="+mn-ea"/>
                <a:cs typeface="+mn-cs"/>
              </a:defRPr>
            </a:lvl1pPr>
          </a:lstStyle>
          <a:p>
            <a:pPr algn="ctr"/>
            <a:r>
              <a:rPr lang="en-US" b="1" dirty="0">
                <a:latin typeface="+mn-lt"/>
              </a:rPr>
              <a:t>Reading Practices I</a:t>
            </a:r>
          </a:p>
        </p:txBody>
      </p:sp>
    </p:spTree>
    <p:extLst>
      <p:ext uri="{BB962C8B-B14F-4D97-AF65-F5344CB8AC3E}">
        <p14:creationId xmlns:p14="http://schemas.microsoft.com/office/powerpoint/2010/main" val="2398998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8034ABF5-DC9C-9340-4F84-A53F39A0876A}"/>
              </a:ext>
            </a:extLst>
          </p:cNvPr>
          <p:cNvSpPr>
            <a:spLocks noGrp="1"/>
          </p:cNvSpPr>
          <p:nvPr>
            <p:ph type="title"/>
          </p:nvPr>
        </p:nvSpPr>
        <p:spPr>
          <a:xfrm>
            <a:off x="628650" y="365127"/>
            <a:ext cx="7886700" cy="606424"/>
          </a:xfrm>
          <a:solidFill>
            <a:srgbClr val="FFC000"/>
          </a:solidFill>
        </p:spPr>
        <p:txBody>
          <a:bodyPr>
            <a:normAutofit/>
          </a:bodyPr>
          <a:lstStyle/>
          <a:p>
            <a:pPr algn="ctr"/>
            <a:r>
              <a:rPr lang="en-US" sz="2400" b="1" dirty="0">
                <a:latin typeface="+mn-lt"/>
              </a:rPr>
              <a:t>Rome, Italy</a:t>
            </a:r>
            <a:endParaRPr lang="th-TH" sz="2400" b="1" dirty="0">
              <a:latin typeface="+mn-lt"/>
            </a:endParaRPr>
          </a:p>
        </p:txBody>
      </p:sp>
      <p:pic>
        <p:nvPicPr>
          <p:cNvPr id="5" name="รูปภาพ 4">
            <a:extLst>
              <a:ext uri="{FF2B5EF4-FFF2-40B4-BE49-F238E27FC236}">
                <a16:creationId xmlns:a16="http://schemas.microsoft.com/office/drawing/2014/main" xmlns="" id="{6947F66A-BBDC-0B80-A922-C02D99ACE855}"/>
              </a:ext>
            </a:extLst>
          </p:cNvPr>
          <p:cNvPicPr>
            <a:picLocks noChangeAspect="1"/>
          </p:cNvPicPr>
          <p:nvPr/>
        </p:nvPicPr>
        <p:blipFill rotWithShape="1">
          <a:blip r:embed="rId2"/>
          <a:srcRect l="35348" t="18811" r="33489" b="22391"/>
          <a:stretch/>
        </p:blipFill>
        <p:spPr>
          <a:xfrm>
            <a:off x="2216618" y="1262412"/>
            <a:ext cx="4710764" cy="4997254"/>
          </a:xfrm>
          <a:prstGeom prst="rect">
            <a:avLst/>
          </a:prstGeom>
        </p:spPr>
      </p:pic>
    </p:spTree>
    <p:extLst>
      <p:ext uri="{BB962C8B-B14F-4D97-AF65-F5344CB8AC3E}">
        <p14:creationId xmlns:p14="http://schemas.microsoft.com/office/powerpoint/2010/main" val="3410933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3287A6AD-4D1D-4F5A-BFBD-5021F23EAE12}"/>
              </a:ext>
            </a:extLst>
          </p:cNvPr>
          <p:cNvSpPr>
            <a:spLocks noGrp="1"/>
          </p:cNvSpPr>
          <p:nvPr>
            <p:ph type="title"/>
          </p:nvPr>
        </p:nvSpPr>
        <p:spPr>
          <a:xfrm>
            <a:off x="382772" y="185739"/>
            <a:ext cx="8474148" cy="634334"/>
          </a:xfrm>
          <a:solidFill>
            <a:srgbClr val="FFC000"/>
          </a:solidFill>
        </p:spPr>
        <p:txBody>
          <a:bodyPr>
            <a:noAutofit/>
          </a:bodyPr>
          <a:lstStyle/>
          <a:p>
            <a:r>
              <a:rPr lang="en-US" sz="2400" b="1" dirty="0">
                <a:solidFill>
                  <a:sysClr val="windowText" lastClr="000000"/>
                </a:solidFill>
                <a:latin typeface="+mn-lt"/>
              </a:rPr>
              <a:t>A short break in Rome</a:t>
            </a:r>
            <a:endParaRPr lang="th-TH" sz="2400" b="1" dirty="0">
              <a:solidFill>
                <a:sysClr val="windowText" lastClr="000000"/>
              </a:solidFill>
              <a:latin typeface="+mn-lt"/>
            </a:endParaRPr>
          </a:p>
        </p:txBody>
      </p:sp>
      <p:sp>
        <p:nvSpPr>
          <p:cNvPr id="3" name="ตัวแทนเนื้อหา 2">
            <a:extLst>
              <a:ext uri="{FF2B5EF4-FFF2-40B4-BE49-F238E27FC236}">
                <a16:creationId xmlns:a16="http://schemas.microsoft.com/office/drawing/2014/main" xmlns="" id="{F2B058C8-1843-DE4A-1400-F62883B388A2}"/>
              </a:ext>
            </a:extLst>
          </p:cNvPr>
          <p:cNvSpPr>
            <a:spLocks noGrp="1"/>
          </p:cNvSpPr>
          <p:nvPr>
            <p:ph idx="1"/>
          </p:nvPr>
        </p:nvSpPr>
        <p:spPr>
          <a:xfrm>
            <a:off x="382772" y="947737"/>
            <a:ext cx="8474148" cy="5769307"/>
          </a:xfrm>
        </p:spPr>
        <p:txBody>
          <a:bodyPr>
            <a:noAutofit/>
          </a:bodyPr>
          <a:lstStyle/>
          <a:p>
            <a:pPr marL="0" indent="0" algn="thaiDist">
              <a:buNone/>
            </a:pPr>
            <a:r>
              <a:rPr lang="en-US" sz="2000" dirty="0"/>
              <a:t>Rome, called the Eternal City, founded over 2,700 years ago, is today one of the most popular tourist spots in the world, and for many people one of the most interesting. From a population of 200,000 a century ago, Rome now has over three million inhabitants.</a:t>
            </a:r>
          </a:p>
          <a:p>
            <a:pPr marL="0" indent="0" algn="thaiDist">
              <a:buNone/>
            </a:pPr>
            <a:endParaRPr lang="en-US" sz="2000" dirty="0"/>
          </a:p>
          <a:p>
            <a:pPr marL="0" indent="0" algn="thaiDist">
              <a:buNone/>
            </a:pPr>
            <a:r>
              <a:rPr lang="en-US" sz="2000" dirty="0"/>
              <a:t>For the visitor there is some thing to see and do for all tastes and all budgets. Rome is full of museums containing priceless works of art, beautiful monuments pizzas, churches, and great places to ear.</a:t>
            </a:r>
          </a:p>
          <a:p>
            <a:pPr marL="0" indent="0" algn="thaiDist">
              <a:buNone/>
            </a:pPr>
            <a:endParaRPr lang="en-US" sz="2000" dirty="0"/>
          </a:p>
          <a:p>
            <a:pPr marL="0" indent="0" algn="thaiDist">
              <a:buNone/>
            </a:pPr>
            <a:r>
              <a:rPr lang="en-US" sz="2000" dirty="0"/>
              <a:t>There are of course many reasonably priced shops and restaurants but if you want a taste of the more expensive high fashion items, stroll up to the Via Veneto or along the Corso. </a:t>
            </a:r>
          </a:p>
          <a:p>
            <a:pPr marL="0" indent="0" algn="thaiDist">
              <a:buNone/>
            </a:pPr>
            <a:endParaRPr lang="en-US" sz="2000" dirty="0"/>
          </a:p>
          <a:p>
            <a:pPr marL="0" indent="0" algn="thaiDist">
              <a:buNone/>
            </a:pPr>
            <a:r>
              <a:rPr lang="en-US" sz="2000" dirty="0"/>
              <a:t>Right in the center of Rome is the smallest state in Europe, the Vatican, but it contains the biggest church in the world, St Peter’s. Here too you will find one of the largest museums in Rome and one of the most crowed, the Vatican Museum. Give yourself a day to get round it if you can.</a:t>
            </a:r>
          </a:p>
        </p:txBody>
      </p:sp>
    </p:spTree>
    <p:extLst>
      <p:ext uri="{BB962C8B-B14F-4D97-AF65-F5344CB8AC3E}">
        <p14:creationId xmlns:p14="http://schemas.microsoft.com/office/powerpoint/2010/main" val="67348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90391A43-A92C-4B66-9C89-D282B4295AB0}"/>
              </a:ext>
            </a:extLst>
          </p:cNvPr>
          <p:cNvSpPr>
            <a:spLocks noGrp="1"/>
          </p:cNvSpPr>
          <p:nvPr>
            <p:ph type="title"/>
          </p:nvPr>
        </p:nvSpPr>
        <p:spPr>
          <a:xfrm>
            <a:off x="642026" y="365126"/>
            <a:ext cx="7873324" cy="685461"/>
          </a:xfrm>
          <a:solidFill>
            <a:srgbClr val="FFC000"/>
          </a:solidFill>
        </p:spPr>
        <p:txBody>
          <a:bodyPr>
            <a:normAutofit/>
          </a:bodyPr>
          <a:lstStyle/>
          <a:p>
            <a:r>
              <a:rPr lang="en-US" sz="2400" b="1" dirty="0">
                <a:latin typeface="+mn-lt"/>
              </a:rPr>
              <a:t>Describing Place of Interest </a:t>
            </a:r>
            <a:endParaRPr lang="th-TH" sz="2400" b="1" dirty="0">
              <a:latin typeface="+mn-lt"/>
            </a:endParaRPr>
          </a:p>
        </p:txBody>
      </p:sp>
      <p:sp>
        <p:nvSpPr>
          <p:cNvPr id="3" name="ตัวแทนเนื้อหา 2">
            <a:extLst>
              <a:ext uri="{FF2B5EF4-FFF2-40B4-BE49-F238E27FC236}">
                <a16:creationId xmlns:a16="http://schemas.microsoft.com/office/drawing/2014/main" xmlns="" id="{EB1ECB36-095A-F6E5-E31C-2AA2ADE9B2CC}"/>
              </a:ext>
            </a:extLst>
          </p:cNvPr>
          <p:cNvSpPr>
            <a:spLocks noGrp="1"/>
          </p:cNvSpPr>
          <p:nvPr>
            <p:ph idx="1"/>
          </p:nvPr>
        </p:nvSpPr>
        <p:spPr>
          <a:xfrm>
            <a:off x="628650" y="1361872"/>
            <a:ext cx="8242976" cy="5131002"/>
          </a:xfrm>
        </p:spPr>
        <p:txBody>
          <a:bodyPr>
            <a:normAutofit/>
          </a:bodyPr>
          <a:lstStyle/>
          <a:p>
            <a:pPr marL="0" indent="0">
              <a:buNone/>
            </a:pPr>
            <a:r>
              <a:rPr lang="th-TH" b="1" dirty="0">
                <a:solidFill>
                  <a:schemeClr val="accent1"/>
                </a:solidFill>
              </a:rPr>
              <a:t>ในการอธิบายสถานที่ท่องเที่ยวจะต้องตอบคำถามเหล่านี้ก่อน </a:t>
            </a:r>
          </a:p>
          <a:p>
            <a:pPr marL="0" indent="0">
              <a:buNone/>
            </a:pPr>
            <a:endParaRPr lang="en-US" sz="900" b="1" dirty="0">
              <a:solidFill>
                <a:schemeClr val="accent1"/>
              </a:solidFill>
            </a:endParaRPr>
          </a:p>
          <a:p>
            <a:pPr marL="457200" indent="-457200">
              <a:buFont typeface="+mj-lt"/>
              <a:buAutoNum type="arabicPeriod"/>
            </a:pPr>
            <a:r>
              <a:rPr lang="en-US" sz="2400" dirty="0"/>
              <a:t>What city/town/village is it?    </a:t>
            </a:r>
            <a:r>
              <a:rPr lang="th-TH" sz="2400" dirty="0"/>
              <a:t>	เมืองใหญ่ / เมืองเล็ก / หมู่บ้านนี้คืออะไร </a:t>
            </a:r>
            <a:endParaRPr lang="en-US" sz="2400" dirty="0"/>
          </a:p>
          <a:p>
            <a:pPr marL="457200" indent="-457200">
              <a:buFont typeface="+mj-lt"/>
              <a:buAutoNum type="arabicPeriod"/>
            </a:pPr>
            <a:r>
              <a:rPr lang="en-US" sz="2400" dirty="0"/>
              <a:t>Where is it? </a:t>
            </a:r>
            <a:r>
              <a:rPr lang="th-TH" sz="2400" dirty="0"/>
              <a:t>			สถานที่นี้อยู่ที่ไหน </a:t>
            </a:r>
            <a:endParaRPr lang="en-US" sz="2400" dirty="0"/>
          </a:p>
          <a:p>
            <a:pPr marL="457200" indent="-457200">
              <a:buFont typeface="+mj-lt"/>
              <a:buAutoNum type="arabicPeriod"/>
            </a:pPr>
            <a:r>
              <a:rPr lang="en-US" sz="2400" dirty="0"/>
              <a:t>What is there to see and do?  </a:t>
            </a:r>
            <a:r>
              <a:rPr lang="th-TH" sz="2400" dirty="0"/>
              <a:t>	มีอะไรให้ดูและให้ทำอะไร </a:t>
            </a:r>
            <a:endParaRPr lang="en-US" sz="2400" dirty="0"/>
          </a:p>
          <a:p>
            <a:pPr marL="457200" indent="-457200">
              <a:buFont typeface="+mj-lt"/>
              <a:buAutoNum type="arabicPeriod"/>
            </a:pPr>
            <a:r>
              <a:rPr lang="en-US" sz="2400" dirty="0"/>
              <a:t>What is the city like? </a:t>
            </a:r>
            <a:r>
              <a:rPr lang="th-TH" sz="2400" dirty="0"/>
              <a:t>		เมืองเป็นอย่างไร </a:t>
            </a:r>
            <a:endParaRPr lang="en-US" sz="2400" dirty="0"/>
          </a:p>
          <a:p>
            <a:pPr marL="457200" indent="-457200">
              <a:buFont typeface="+mj-lt"/>
              <a:buAutoNum type="arabicPeriod"/>
            </a:pPr>
            <a:r>
              <a:rPr lang="en-US" sz="2400" dirty="0"/>
              <a:t>It’s famous for......  </a:t>
            </a:r>
            <a:r>
              <a:rPr lang="th-TH" sz="2400" dirty="0"/>
              <a:t>		มีชื่อเสียงในเรื่องของ ...... </a:t>
            </a:r>
            <a:endParaRPr lang="en-US" sz="2400" dirty="0"/>
          </a:p>
          <a:p>
            <a:pPr marL="457200" indent="-457200">
              <a:buFont typeface="+mj-lt"/>
              <a:buAutoNum type="arabicPeriod"/>
            </a:pPr>
            <a:r>
              <a:rPr lang="en-US" sz="2400" dirty="0"/>
              <a:t>What’s the weather like?  </a:t>
            </a:r>
            <a:r>
              <a:rPr lang="th-TH" sz="2400" dirty="0"/>
              <a:t>	อากาศเป็นอย่างไร </a:t>
            </a:r>
            <a:endParaRPr lang="en-US" sz="2400" dirty="0"/>
          </a:p>
          <a:p>
            <a:pPr marL="457200" indent="-457200">
              <a:buFont typeface="+mj-lt"/>
              <a:buAutoNum type="arabicPeriod"/>
            </a:pPr>
            <a:r>
              <a:rPr lang="en-US" sz="2400" dirty="0"/>
              <a:t>How are the people? </a:t>
            </a:r>
            <a:r>
              <a:rPr lang="th-TH" sz="2400" dirty="0"/>
              <a:t>		ผู้คนเป็นอย่างไร </a:t>
            </a:r>
          </a:p>
        </p:txBody>
      </p:sp>
    </p:spTree>
    <p:extLst>
      <p:ext uri="{BB962C8B-B14F-4D97-AF65-F5344CB8AC3E}">
        <p14:creationId xmlns:p14="http://schemas.microsoft.com/office/powerpoint/2010/main" val="4189443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a:extLst>
              <a:ext uri="{FF2B5EF4-FFF2-40B4-BE49-F238E27FC236}">
                <a16:creationId xmlns:a16="http://schemas.microsoft.com/office/drawing/2014/main" xmlns="" id="{F2B058C8-1843-DE4A-1400-F62883B388A2}"/>
              </a:ext>
            </a:extLst>
          </p:cNvPr>
          <p:cNvSpPr>
            <a:spLocks noGrp="1"/>
          </p:cNvSpPr>
          <p:nvPr>
            <p:ph idx="1"/>
          </p:nvPr>
        </p:nvSpPr>
        <p:spPr>
          <a:xfrm>
            <a:off x="435935" y="1399510"/>
            <a:ext cx="8420985" cy="4486940"/>
          </a:xfrm>
        </p:spPr>
        <p:txBody>
          <a:bodyPr>
            <a:noAutofit/>
          </a:bodyPr>
          <a:lstStyle/>
          <a:p>
            <a:pPr marL="0" indent="0">
              <a:buNone/>
            </a:pPr>
            <a:r>
              <a:rPr lang="en-US" sz="2000" dirty="0"/>
              <a:t>A very popular tourist spot is the Spanish Steps (Pizza di Spagna), popular with tourists and locals alike. Another sight worth visiting is the historic Pantheon – older even tan the Coliseum (Colosseo). And  there is a beach, though it’s about half an hour by car from the center of the city.</a:t>
            </a:r>
          </a:p>
          <a:p>
            <a:pPr marL="0" indent="0">
              <a:buNone/>
            </a:pPr>
            <a:endParaRPr lang="en-US" sz="2000" dirty="0"/>
          </a:p>
          <a:p>
            <a:pPr marL="0" indent="0">
              <a:buNone/>
            </a:pPr>
            <a:r>
              <a:rPr lang="en-US" sz="2000" dirty="0"/>
              <a:t>Getting around even in summer the busiest season is not generally a problem, as long as you don’t take the car. There are plenty of buses and taxis, and a metro too.</a:t>
            </a:r>
          </a:p>
          <a:p>
            <a:pPr marL="0" indent="0">
              <a:buNone/>
            </a:pPr>
            <a:endParaRPr lang="en-US" sz="2000" dirty="0"/>
          </a:p>
          <a:p>
            <a:pPr marL="0" indent="0">
              <a:buNone/>
            </a:pPr>
            <a:r>
              <a:rPr lang="en-US" sz="2000" dirty="0"/>
              <a:t>To see Rome in relative comfort, why not take a city bus tour around the most famous monuments? Tour buses leave Piazza dei Cinquecento, just in front of the railway station (Statione Termini), every day between 10.30 and 18.00 The tour takes 2 ½ hours.</a:t>
            </a:r>
            <a:endParaRPr lang="th-TH" sz="2000" dirty="0"/>
          </a:p>
        </p:txBody>
      </p:sp>
      <p:sp>
        <p:nvSpPr>
          <p:cNvPr id="6" name="ชื่อเรื่อง 1">
            <a:extLst>
              <a:ext uri="{FF2B5EF4-FFF2-40B4-BE49-F238E27FC236}">
                <a16:creationId xmlns:a16="http://schemas.microsoft.com/office/drawing/2014/main" xmlns="" id="{0109D3A3-1921-6D27-B7DD-D149FB2CE61B}"/>
              </a:ext>
            </a:extLst>
          </p:cNvPr>
          <p:cNvSpPr>
            <a:spLocks noGrp="1"/>
          </p:cNvSpPr>
          <p:nvPr>
            <p:ph type="title"/>
          </p:nvPr>
        </p:nvSpPr>
        <p:spPr>
          <a:xfrm>
            <a:off x="382772" y="185739"/>
            <a:ext cx="8474148" cy="634334"/>
          </a:xfrm>
          <a:solidFill>
            <a:srgbClr val="FFC000"/>
          </a:solidFill>
        </p:spPr>
        <p:txBody>
          <a:bodyPr>
            <a:noAutofit/>
          </a:bodyPr>
          <a:lstStyle/>
          <a:p>
            <a:r>
              <a:rPr lang="en-US" sz="2400" b="1" dirty="0">
                <a:solidFill>
                  <a:sysClr val="windowText" lastClr="000000"/>
                </a:solidFill>
                <a:latin typeface="+mn-lt"/>
              </a:rPr>
              <a:t>A short break in Rome</a:t>
            </a:r>
            <a:endParaRPr lang="th-TH" sz="2400" b="1" dirty="0">
              <a:solidFill>
                <a:sysClr val="windowText" lastClr="000000"/>
              </a:solidFill>
              <a:latin typeface="+mn-lt"/>
            </a:endParaRPr>
          </a:p>
        </p:txBody>
      </p:sp>
    </p:spTree>
    <p:extLst>
      <p:ext uri="{BB962C8B-B14F-4D97-AF65-F5344CB8AC3E}">
        <p14:creationId xmlns:p14="http://schemas.microsoft.com/office/powerpoint/2010/main" val="1961210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BFBAF7AD-A272-5DEA-83EE-B16E590989DA}"/>
              </a:ext>
            </a:extLst>
          </p:cNvPr>
          <p:cNvSpPr>
            <a:spLocks noGrp="1"/>
          </p:cNvSpPr>
          <p:nvPr>
            <p:ph type="title"/>
          </p:nvPr>
        </p:nvSpPr>
        <p:spPr>
          <a:xfrm>
            <a:off x="628650" y="324126"/>
            <a:ext cx="7886700" cy="647424"/>
          </a:xfrm>
          <a:solidFill>
            <a:srgbClr val="FFC000"/>
          </a:solidFill>
          <a:ln>
            <a:noFill/>
          </a:ln>
        </p:spPr>
        <p:txBody>
          <a:bodyPr>
            <a:noAutofit/>
          </a:bodyPr>
          <a:lstStyle/>
          <a:p>
            <a:r>
              <a:rPr lang="en-US" sz="2400" b="1" dirty="0">
                <a:latin typeface="+mn-lt"/>
              </a:rPr>
              <a:t>True or False</a:t>
            </a:r>
            <a:endParaRPr lang="th-TH" sz="2400" b="1" dirty="0">
              <a:latin typeface="+mn-lt"/>
            </a:endParaRPr>
          </a:p>
        </p:txBody>
      </p:sp>
      <p:sp>
        <p:nvSpPr>
          <p:cNvPr id="3" name="ตัวแทนเนื้อหา 2">
            <a:extLst>
              <a:ext uri="{FF2B5EF4-FFF2-40B4-BE49-F238E27FC236}">
                <a16:creationId xmlns:a16="http://schemas.microsoft.com/office/drawing/2014/main" xmlns="" id="{289054FB-09D5-B89B-C03A-5FD28E334BF8}"/>
              </a:ext>
            </a:extLst>
          </p:cNvPr>
          <p:cNvSpPr>
            <a:spLocks noGrp="1"/>
          </p:cNvSpPr>
          <p:nvPr>
            <p:ph idx="1"/>
          </p:nvPr>
        </p:nvSpPr>
        <p:spPr>
          <a:xfrm>
            <a:off x="628650" y="1549178"/>
            <a:ext cx="7886700" cy="4165822"/>
          </a:xfrm>
        </p:spPr>
        <p:txBody>
          <a:bodyPr>
            <a:normAutofit/>
          </a:bodyPr>
          <a:lstStyle/>
          <a:p>
            <a:pPr marL="457200" indent="-457200" algn="thaiDist">
              <a:buFont typeface="+mj-lt"/>
              <a:buAutoNum type="arabicPeriod"/>
            </a:pPr>
            <a:r>
              <a:rPr lang="en-US" sz="2400" dirty="0"/>
              <a:t>Rome is busier during the winter than the summer.</a:t>
            </a:r>
          </a:p>
          <a:p>
            <a:pPr marL="457200" indent="-457200" algn="thaiDist">
              <a:buFont typeface="+mj-lt"/>
              <a:buAutoNum type="arabicPeriod"/>
            </a:pPr>
            <a:r>
              <a:rPr lang="en-US" sz="2400" dirty="0"/>
              <a:t>Shops in Via Veneto and the Corso are generally more expensive than elsewhere.</a:t>
            </a:r>
          </a:p>
          <a:p>
            <a:pPr marL="457200" indent="-457200" algn="thaiDist">
              <a:buFont typeface="+mj-lt"/>
              <a:buAutoNum type="arabicPeriod"/>
            </a:pPr>
            <a:r>
              <a:rPr lang="en-US" sz="2400" dirty="0"/>
              <a:t>The beach is about half an hour by car from the city.</a:t>
            </a:r>
          </a:p>
          <a:p>
            <a:pPr marL="457200" indent="-457200" algn="thaiDist">
              <a:buFont typeface="+mj-lt"/>
              <a:buAutoNum type="arabicPeriod"/>
            </a:pPr>
            <a:r>
              <a:rPr lang="en-US" sz="2400" dirty="0"/>
              <a:t>The Vatican Museum is not very crowded.</a:t>
            </a:r>
          </a:p>
          <a:p>
            <a:pPr marL="457200" indent="-457200" algn="thaiDist">
              <a:buFont typeface="+mj-lt"/>
              <a:buAutoNum type="arabicPeriod"/>
            </a:pPr>
            <a:r>
              <a:rPr lang="en-US" sz="2400" dirty="0"/>
              <a:t>The Spanish Steps is more popular with locals than with tourists.</a:t>
            </a:r>
          </a:p>
          <a:p>
            <a:pPr marL="457200" indent="-457200" algn="thaiDist">
              <a:buFont typeface="+mj-lt"/>
              <a:buAutoNum type="arabicPeriod"/>
            </a:pPr>
            <a:r>
              <a:rPr lang="en-US" sz="2400" dirty="0"/>
              <a:t>The Coliseum is older than the Pantheon.</a:t>
            </a:r>
            <a:endParaRPr lang="th-TH" sz="2400" dirty="0"/>
          </a:p>
        </p:txBody>
      </p:sp>
    </p:spTree>
    <p:extLst>
      <p:ext uri="{BB962C8B-B14F-4D97-AF65-F5344CB8AC3E}">
        <p14:creationId xmlns:p14="http://schemas.microsoft.com/office/powerpoint/2010/main" val="2753262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กล่องข้อความ 2">
            <a:extLst>
              <a:ext uri="{FF2B5EF4-FFF2-40B4-BE49-F238E27FC236}">
                <a16:creationId xmlns:a16="http://schemas.microsoft.com/office/drawing/2014/main" xmlns="" id="{C9A8ACC9-6055-ED85-A2F3-CBBCF93D6BA0}"/>
              </a:ext>
            </a:extLst>
          </p:cNvPr>
          <p:cNvSpPr txBox="1"/>
          <p:nvPr/>
        </p:nvSpPr>
        <p:spPr>
          <a:xfrm>
            <a:off x="1303506" y="4675739"/>
            <a:ext cx="7040394" cy="1631216"/>
          </a:xfrm>
          <a:prstGeom prst="rect">
            <a:avLst/>
          </a:prstGeom>
          <a:noFill/>
        </p:spPr>
        <p:txBody>
          <a:bodyPr wrap="square">
            <a:spAutoFit/>
          </a:bodyPr>
          <a:lstStyle/>
          <a:p>
            <a:r>
              <a:rPr lang="en-US" sz="2000" dirty="0">
                <a:solidFill>
                  <a:srgbClr val="FF0000"/>
                </a:solidFill>
              </a:rPr>
              <a:t>1. What is the best way to travel there? And how to get there.?</a:t>
            </a:r>
          </a:p>
          <a:p>
            <a:r>
              <a:rPr lang="en-US" sz="2000" dirty="0">
                <a:solidFill>
                  <a:srgbClr val="FF0000"/>
                </a:solidFill>
              </a:rPr>
              <a:t>2. How much does it cost to get there?</a:t>
            </a:r>
          </a:p>
          <a:p>
            <a:r>
              <a:rPr lang="en-US" sz="2000" dirty="0">
                <a:solidFill>
                  <a:srgbClr val="FF0000"/>
                </a:solidFill>
              </a:rPr>
              <a:t>3. Where are some of the best places to stay?</a:t>
            </a:r>
          </a:p>
          <a:p>
            <a:r>
              <a:rPr lang="en-US" sz="2000" dirty="0">
                <a:solidFill>
                  <a:srgbClr val="FF0000"/>
                </a:solidFill>
              </a:rPr>
              <a:t>4. How much do they cost?</a:t>
            </a:r>
          </a:p>
          <a:p>
            <a:r>
              <a:rPr lang="en-US" sz="2000" dirty="0">
                <a:solidFill>
                  <a:srgbClr val="FF0000"/>
                </a:solidFill>
              </a:rPr>
              <a:t>5. What are two places that are interesting to visit?</a:t>
            </a:r>
            <a:endParaRPr lang="th-TH" sz="2000" dirty="0">
              <a:solidFill>
                <a:srgbClr val="FF0000"/>
              </a:solidFill>
            </a:endParaRPr>
          </a:p>
        </p:txBody>
      </p:sp>
      <p:sp>
        <p:nvSpPr>
          <p:cNvPr id="6" name="กล่องข้อความ 5">
            <a:extLst>
              <a:ext uri="{FF2B5EF4-FFF2-40B4-BE49-F238E27FC236}">
                <a16:creationId xmlns:a16="http://schemas.microsoft.com/office/drawing/2014/main" xmlns="" id="{6A447F39-6947-8415-401D-0096F9C59EE8}"/>
              </a:ext>
            </a:extLst>
          </p:cNvPr>
          <p:cNvSpPr txBox="1"/>
          <p:nvPr/>
        </p:nvSpPr>
        <p:spPr>
          <a:xfrm>
            <a:off x="748144" y="2404546"/>
            <a:ext cx="7647709" cy="2246769"/>
          </a:xfrm>
          <a:prstGeom prst="rect">
            <a:avLst/>
          </a:prstGeom>
          <a:noFill/>
        </p:spPr>
        <p:txBody>
          <a:bodyPr wrap="square">
            <a:spAutoFit/>
          </a:bodyPr>
          <a:lstStyle/>
          <a:p>
            <a:pPr algn="thaiDist"/>
            <a:r>
              <a:rPr lang="en-US" sz="2000" b="1" dirty="0"/>
              <a:t>Choose one of these places below. Then, find the information of attractions in each province. </a:t>
            </a:r>
            <a:r>
              <a:rPr lang="en-US" sz="2000" b="1" u="sng" dirty="0">
                <a:solidFill>
                  <a:srgbClr val="FF0000"/>
                </a:solidFill>
              </a:rPr>
              <a:t>Create VDO </a:t>
            </a:r>
            <a:r>
              <a:rPr lang="en-US" sz="2000" b="1" dirty="0">
                <a:solidFill>
                  <a:srgbClr val="92D050"/>
                </a:solidFill>
              </a:rPr>
              <a:t>to tell the guests about interesting place to visit. Answer the guest’s question about these place. Use the comparative or superlatives of these adjectives as appropriate: interesting, modern, pretty, popular, busy, crowded, big, small, exciting, safe cheap, expensive etc.</a:t>
            </a:r>
          </a:p>
          <a:p>
            <a:pPr algn="thaiDist"/>
            <a:endParaRPr lang="th-TH" sz="2000" b="1" dirty="0"/>
          </a:p>
        </p:txBody>
      </p:sp>
      <p:sp>
        <p:nvSpPr>
          <p:cNvPr id="9" name="Title 1">
            <a:extLst>
              <a:ext uri="{FF2B5EF4-FFF2-40B4-BE49-F238E27FC236}">
                <a16:creationId xmlns:a16="http://schemas.microsoft.com/office/drawing/2014/main" xmlns="" id="{11E0C511-3F0B-8B9F-68CD-44ADBE09672D}"/>
              </a:ext>
            </a:extLst>
          </p:cNvPr>
          <p:cNvSpPr>
            <a:spLocks noGrp="1"/>
          </p:cNvSpPr>
          <p:nvPr>
            <p:ph type="title"/>
          </p:nvPr>
        </p:nvSpPr>
        <p:spPr>
          <a:xfrm>
            <a:off x="800100" y="393192"/>
            <a:ext cx="7543800" cy="715172"/>
          </a:xfrm>
          <a:solidFill>
            <a:srgbClr val="FF0000"/>
          </a:solidFill>
        </p:spPr>
        <p:style>
          <a:lnRef idx="2">
            <a:schemeClr val="accent2"/>
          </a:lnRef>
          <a:fillRef idx="1">
            <a:schemeClr val="lt1"/>
          </a:fillRef>
          <a:effectRef idx="0">
            <a:schemeClr val="accent2"/>
          </a:effectRef>
          <a:fontRef idx="minor">
            <a:schemeClr val="dk1"/>
          </a:fontRef>
        </p:style>
        <p:txBody>
          <a:bodyPr>
            <a:normAutofit/>
          </a:bodyPr>
          <a:lstStyle/>
          <a:p>
            <a:pPr algn="ctr"/>
            <a:r>
              <a:rPr lang="en-US" sz="2800" b="1" dirty="0"/>
              <a:t>Assignment</a:t>
            </a:r>
          </a:p>
        </p:txBody>
      </p:sp>
      <p:sp>
        <p:nvSpPr>
          <p:cNvPr id="10" name="Content Placeholder 2">
            <a:extLst>
              <a:ext uri="{FF2B5EF4-FFF2-40B4-BE49-F238E27FC236}">
                <a16:creationId xmlns:a16="http://schemas.microsoft.com/office/drawing/2014/main" xmlns="" id="{F766861F-9954-751F-6CFC-40BA726F6D1E}"/>
              </a:ext>
            </a:extLst>
          </p:cNvPr>
          <p:cNvSpPr txBox="1">
            <a:spLocks/>
          </p:cNvSpPr>
          <p:nvPr/>
        </p:nvSpPr>
        <p:spPr>
          <a:xfrm>
            <a:off x="800099" y="1382718"/>
            <a:ext cx="7595753" cy="986410"/>
          </a:xfrm>
          <a:prstGeom prst="rect">
            <a:avLst/>
          </a:prstGeom>
        </p:spPr>
        <p:style>
          <a:lnRef idx="2">
            <a:schemeClr val="accent2"/>
          </a:lnRef>
          <a:fillRef idx="1">
            <a:schemeClr val="lt1"/>
          </a:fillRef>
          <a:effectRef idx="0">
            <a:schemeClr val="accent2"/>
          </a:effectRef>
          <a:fontRef idx="minor">
            <a:schemeClr val="dk1"/>
          </a:fontRef>
        </p:style>
        <p:txBody>
          <a:bodyPr vert="horz" lIns="68580" tIns="34290" rIns="68580" bIns="34290"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ctr">
              <a:buNone/>
            </a:pPr>
            <a:r>
              <a:rPr lang="en-US" sz="2000" b="1" dirty="0"/>
              <a:t>You are the hotel employee at the Wang Suan Sunandha Hotel,  </a:t>
            </a:r>
          </a:p>
          <a:p>
            <a:pPr marL="0" indent="0" algn="ctr">
              <a:buNone/>
            </a:pPr>
            <a:r>
              <a:rPr lang="en-US" sz="2000" b="1" dirty="0"/>
              <a:t>U-Thong Rd. in Bangkok.  </a:t>
            </a:r>
          </a:p>
        </p:txBody>
      </p:sp>
    </p:spTree>
    <p:extLst>
      <p:ext uri="{BB962C8B-B14F-4D97-AF65-F5344CB8AC3E}">
        <p14:creationId xmlns:p14="http://schemas.microsoft.com/office/powerpoint/2010/main" val="34995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90391A43-A92C-4B66-9C89-D282B4295AB0}"/>
              </a:ext>
            </a:extLst>
          </p:cNvPr>
          <p:cNvSpPr>
            <a:spLocks noGrp="1"/>
          </p:cNvSpPr>
          <p:nvPr>
            <p:ph type="title"/>
          </p:nvPr>
        </p:nvSpPr>
        <p:spPr>
          <a:xfrm>
            <a:off x="642026" y="365126"/>
            <a:ext cx="7873324" cy="685461"/>
          </a:xfrm>
          <a:solidFill>
            <a:srgbClr val="FFC000"/>
          </a:solidFill>
        </p:spPr>
        <p:txBody>
          <a:bodyPr>
            <a:normAutofit/>
          </a:bodyPr>
          <a:lstStyle/>
          <a:p>
            <a:r>
              <a:rPr lang="en-US" sz="2400" b="1" dirty="0">
                <a:latin typeface="+mn-lt"/>
              </a:rPr>
              <a:t>Describing Place of Interest </a:t>
            </a:r>
            <a:endParaRPr lang="th-TH" sz="2400" b="1" dirty="0">
              <a:latin typeface="+mn-lt"/>
            </a:endParaRPr>
          </a:p>
        </p:txBody>
      </p:sp>
      <p:sp>
        <p:nvSpPr>
          <p:cNvPr id="3" name="ตัวแทนเนื้อหา 2">
            <a:extLst>
              <a:ext uri="{FF2B5EF4-FFF2-40B4-BE49-F238E27FC236}">
                <a16:creationId xmlns:a16="http://schemas.microsoft.com/office/drawing/2014/main" xmlns="" id="{EB1ECB36-095A-F6E5-E31C-2AA2ADE9B2CC}"/>
              </a:ext>
            </a:extLst>
          </p:cNvPr>
          <p:cNvSpPr>
            <a:spLocks noGrp="1"/>
          </p:cNvSpPr>
          <p:nvPr>
            <p:ph idx="1"/>
          </p:nvPr>
        </p:nvSpPr>
        <p:spPr>
          <a:xfrm>
            <a:off x="628650" y="1245142"/>
            <a:ext cx="7886700" cy="5797684"/>
          </a:xfrm>
        </p:spPr>
        <p:txBody>
          <a:bodyPr>
            <a:normAutofit fontScale="92500" lnSpcReduction="10000"/>
          </a:bodyPr>
          <a:lstStyle/>
          <a:p>
            <a:pPr marL="0" indent="0">
              <a:buNone/>
            </a:pPr>
            <a:r>
              <a:rPr lang="en-US" sz="2600" b="1" dirty="0">
                <a:solidFill>
                  <a:schemeClr val="accent1"/>
                </a:solidFill>
              </a:rPr>
              <a:t>Useful Expressions</a:t>
            </a:r>
            <a:endParaRPr lang="th-TH" sz="900" b="1" dirty="0">
              <a:solidFill>
                <a:schemeClr val="accent1"/>
              </a:solidFill>
            </a:endParaRPr>
          </a:p>
          <a:p>
            <a:pPr marL="457200" indent="-457200">
              <a:buAutoNum type="arabicPeriod"/>
            </a:pPr>
            <a:r>
              <a:rPr lang="en-US" sz="2400" dirty="0"/>
              <a:t>It offers......    </a:t>
            </a:r>
            <a:r>
              <a:rPr lang="th-TH" sz="2400" dirty="0"/>
              <a:t>			มันมี ........ </a:t>
            </a:r>
            <a:endParaRPr lang="en-US" sz="2400" dirty="0"/>
          </a:p>
          <a:p>
            <a:pPr marL="457200" indent="-457200">
              <a:buAutoNum type="arabicPeriod"/>
            </a:pPr>
            <a:r>
              <a:rPr lang="en-US" sz="2400" dirty="0"/>
              <a:t>The views are.....  </a:t>
            </a:r>
            <a:r>
              <a:rPr lang="th-TH" sz="2400" dirty="0"/>
              <a:t>			ทิวทัศน์...... </a:t>
            </a:r>
            <a:endParaRPr lang="en-US" sz="2400" dirty="0"/>
          </a:p>
          <a:p>
            <a:pPr marL="457200" indent="-457200">
              <a:buAutoNum type="arabicPeriod"/>
            </a:pPr>
            <a:r>
              <a:rPr lang="en-US" sz="2400" dirty="0"/>
              <a:t>You shouldn’t miss.... </a:t>
            </a:r>
            <a:r>
              <a:rPr lang="th-TH" sz="2400" dirty="0"/>
              <a:t>		คุณไม่ควรพลาด......... </a:t>
            </a:r>
            <a:endParaRPr lang="en-US" sz="2400" dirty="0"/>
          </a:p>
          <a:p>
            <a:pPr marL="457200" indent="-457200">
              <a:buAutoNum type="arabicPeriod"/>
            </a:pPr>
            <a:r>
              <a:rPr lang="en-US" sz="2400" dirty="0"/>
              <a:t>The atmosphere is..... </a:t>
            </a:r>
            <a:r>
              <a:rPr lang="th-TH" sz="2400" dirty="0"/>
              <a:t>		บรรยากาศ...... </a:t>
            </a:r>
            <a:endParaRPr lang="en-US" sz="2400" dirty="0"/>
          </a:p>
          <a:p>
            <a:pPr marL="457200" indent="-457200">
              <a:buAutoNum type="arabicPeriod"/>
            </a:pPr>
            <a:r>
              <a:rPr lang="en-US" sz="2400" dirty="0"/>
              <a:t>It’s located in.... </a:t>
            </a:r>
            <a:r>
              <a:rPr lang="th-TH" sz="2400" dirty="0"/>
              <a:t>			มันอยู่ที่..... </a:t>
            </a:r>
            <a:endParaRPr lang="en-US" sz="2400" dirty="0"/>
          </a:p>
          <a:p>
            <a:pPr marL="457200" indent="-457200">
              <a:buAutoNum type="arabicPeriod"/>
            </a:pPr>
            <a:r>
              <a:rPr lang="en-US" sz="2400" dirty="0"/>
              <a:t>It’s far away from..... </a:t>
            </a:r>
            <a:r>
              <a:rPr lang="th-TH" sz="2400" dirty="0"/>
              <a:t>		มันไกลจาก...... </a:t>
            </a:r>
            <a:endParaRPr lang="en-US" sz="2400" dirty="0"/>
          </a:p>
          <a:p>
            <a:pPr marL="457200" indent="-457200">
              <a:buAutoNum type="arabicPeriod"/>
            </a:pPr>
            <a:r>
              <a:rPr lang="en-US" sz="2400" dirty="0"/>
              <a:t>What I like about it is..... </a:t>
            </a:r>
            <a:r>
              <a:rPr lang="th-TH" sz="2400" dirty="0"/>
              <a:t>		สิ่งที่ฉันชอบเกี่ยวกับสถานที่นี้คือ...... </a:t>
            </a:r>
            <a:endParaRPr lang="en-US" sz="2400" dirty="0"/>
          </a:p>
          <a:p>
            <a:pPr marL="457200" indent="-457200">
              <a:buAutoNum type="arabicPeriod"/>
            </a:pPr>
            <a:r>
              <a:rPr lang="en-US" sz="2400" dirty="0"/>
              <a:t>The good thing about it is.... </a:t>
            </a:r>
            <a:r>
              <a:rPr lang="th-TH" sz="2400" dirty="0"/>
              <a:t>	สิ่งที่ดีเกี่ยวกับสถานที่นี้คือ...... </a:t>
            </a:r>
          </a:p>
          <a:p>
            <a:pPr marL="457200" indent="-457200">
              <a:buAutoNum type="arabicPeriod"/>
            </a:pPr>
            <a:r>
              <a:rPr lang="th-TH" sz="2400" dirty="0"/>
              <a:t> </a:t>
            </a:r>
            <a:r>
              <a:rPr lang="en-US" sz="2400" dirty="0"/>
              <a:t>It’s popular with tourists because….</a:t>
            </a:r>
            <a:r>
              <a:rPr lang="th-TH" sz="2400" dirty="0"/>
              <a:t> มันมีชื่อเสียงในหมู่นักท่องเที่ยวเพราะ .....</a:t>
            </a:r>
            <a:endParaRPr lang="en-US" sz="2400" dirty="0"/>
          </a:p>
          <a:p>
            <a:pPr marL="457200" indent="-457200">
              <a:buAutoNum type="arabicPeriod"/>
            </a:pPr>
            <a:r>
              <a:rPr lang="en-US" sz="2400" dirty="0"/>
              <a:t> It’s well-known for.... </a:t>
            </a:r>
            <a:r>
              <a:rPr lang="th-TH" sz="2400" dirty="0"/>
              <a:t>		ที่นี่มีชื่อเสียงในเรื่องของ ...... </a:t>
            </a:r>
          </a:p>
          <a:p>
            <a:pPr marL="0" indent="0">
              <a:buNone/>
            </a:pPr>
            <a:r>
              <a:rPr lang="en-US" sz="2400" dirty="0"/>
              <a:t>11.   It’s got.... </a:t>
            </a:r>
            <a:r>
              <a:rPr lang="th-TH" sz="2400" dirty="0"/>
              <a:t>				มันมี..... </a:t>
            </a:r>
            <a:endParaRPr lang="en-US" sz="2400" dirty="0"/>
          </a:p>
          <a:p>
            <a:pPr marL="0" indent="0">
              <a:buNone/>
            </a:pPr>
            <a:r>
              <a:rPr lang="en-US" sz="2400" dirty="0"/>
              <a:t>12.   It’s close to.... </a:t>
            </a:r>
            <a:r>
              <a:rPr lang="th-TH" sz="2400" dirty="0"/>
              <a:t>			มันใกล้...... </a:t>
            </a:r>
            <a:endParaRPr lang="en-US" sz="2400" dirty="0"/>
          </a:p>
          <a:p>
            <a:pPr marL="0" indent="0">
              <a:buNone/>
            </a:pPr>
            <a:r>
              <a:rPr lang="en-US" sz="2400" dirty="0"/>
              <a:t>13.  You can see.... </a:t>
            </a:r>
            <a:r>
              <a:rPr lang="th-TH" sz="2400" dirty="0"/>
              <a:t>			คณุสามารถเห็น....... </a:t>
            </a:r>
          </a:p>
          <a:p>
            <a:pPr marL="0" indent="0">
              <a:buNone/>
            </a:pPr>
            <a:endParaRPr lang="th-TH" sz="2400" dirty="0"/>
          </a:p>
        </p:txBody>
      </p:sp>
    </p:spTree>
    <p:extLst>
      <p:ext uri="{BB962C8B-B14F-4D97-AF65-F5344CB8AC3E}">
        <p14:creationId xmlns:p14="http://schemas.microsoft.com/office/powerpoint/2010/main" val="163959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90391A43-A92C-4B66-9C89-D282B4295AB0}"/>
              </a:ext>
            </a:extLst>
          </p:cNvPr>
          <p:cNvSpPr>
            <a:spLocks noGrp="1"/>
          </p:cNvSpPr>
          <p:nvPr>
            <p:ph type="title"/>
          </p:nvPr>
        </p:nvSpPr>
        <p:spPr>
          <a:xfrm>
            <a:off x="642026" y="365126"/>
            <a:ext cx="7873324" cy="685461"/>
          </a:xfrm>
          <a:solidFill>
            <a:srgbClr val="FFC000"/>
          </a:solidFill>
        </p:spPr>
        <p:txBody>
          <a:bodyPr>
            <a:normAutofit/>
          </a:bodyPr>
          <a:lstStyle/>
          <a:p>
            <a:r>
              <a:rPr lang="en-US" sz="2400" b="1" dirty="0">
                <a:latin typeface="+mn-lt"/>
              </a:rPr>
              <a:t>Describing Place of Interest </a:t>
            </a:r>
            <a:endParaRPr lang="th-TH" sz="2400" b="1" dirty="0">
              <a:latin typeface="+mn-lt"/>
            </a:endParaRPr>
          </a:p>
        </p:txBody>
      </p:sp>
      <p:sp>
        <p:nvSpPr>
          <p:cNvPr id="3" name="ตัวแทนเนื้อหา 2">
            <a:extLst>
              <a:ext uri="{FF2B5EF4-FFF2-40B4-BE49-F238E27FC236}">
                <a16:creationId xmlns:a16="http://schemas.microsoft.com/office/drawing/2014/main" xmlns="" id="{EB1ECB36-095A-F6E5-E31C-2AA2ADE9B2CC}"/>
              </a:ext>
            </a:extLst>
          </p:cNvPr>
          <p:cNvSpPr>
            <a:spLocks noGrp="1"/>
          </p:cNvSpPr>
          <p:nvPr>
            <p:ph idx="1"/>
          </p:nvPr>
        </p:nvSpPr>
        <p:spPr>
          <a:xfrm>
            <a:off x="609194" y="1264597"/>
            <a:ext cx="8301341" cy="5797684"/>
          </a:xfrm>
        </p:spPr>
        <p:txBody>
          <a:bodyPr>
            <a:normAutofit/>
          </a:bodyPr>
          <a:lstStyle/>
          <a:p>
            <a:pPr marL="0" indent="0">
              <a:buNone/>
            </a:pPr>
            <a:r>
              <a:rPr lang="en-US" sz="2600" b="1" dirty="0">
                <a:solidFill>
                  <a:schemeClr val="accent1"/>
                </a:solidFill>
              </a:rPr>
              <a:t>Location</a:t>
            </a:r>
            <a:endParaRPr lang="th-TH" sz="900" b="1" dirty="0">
              <a:solidFill>
                <a:schemeClr val="accent1"/>
              </a:solidFill>
            </a:endParaRPr>
          </a:p>
          <a:p>
            <a:pPr marL="457200" indent="-457200">
              <a:buAutoNum type="arabicPeriod"/>
            </a:pPr>
            <a:r>
              <a:rPr lang="en-US" sz="2400" dirty="0"/>
              <a:t>by the sea  </a:t>
            </a:r>
            <a:r>
              <a:rPr lang="th-TH" sz="2400" dirty="0"/>
              <a:t>			ตรงทะเล </a:t>
            </a:r>
          </a:p>
          <a:p>
            <a:pPr marL="457200" indent="-457200">
              <a:buAutoNum type="arabicPeriod"/>
            </a:pPr>
            <a:r>
              <a:rPr lang="en-US" sz="2400" dirty="0"/>
              <a:t>on the coast  </a:t>
            </a:r>
            <a:r>
              <a:rPr lang="th-TH" sz="2400" dirty="0"/>
              <a:t>			ตรงชายฝั่ง </a:t>
            </a:r>
            <a:endParaRPr lang="en-US" sz="2400" dirty="0"/>
          </a:p>
          <a:p>
            <a:pPr marL="457200" indent="-457200">
              <a:buAutoNum type="arabicPeriod"/>
            </a:pPr>
            <a:r>
              <a:rPr lang="en-US" sz="2400" dirty="0"/>
              <a:t>in the country </a:t>
            </a:r>
            <a:r>
              <a:rPr lang="th-TH" sz="2400" dirty="0"/>
              <a:t>			ที่บ้านนอก / ที่ต่างประเทศ</a:t>
            </a:r>
            <a:endParaRPr lang="en-US" sz="2400" dirty="0"/>
          </a:p>
          <a:p>
            <a:pPr marL="457200" indent="-457200">
              <a:buAutoNum type="arabicPeriod"/>
            </a:pPr>
            <a:r>
              <a:rPr lang="en-US" sz="2400" dirty="0"/>
              <a:t>in the north/south/east/west of..</a:t>
            </a:r>
            <a:r>
              <a:rPr lang="th-TH" sz="2400" dirty="0"/>
              <a:t> ตรงทิศเหนือ/ใต้/ตะวันออก/ตะวันตก....</a:t>
            </a:r>
            <a:endParaRPr lang="en-US" sz="2400" dirty="0"/>
          </a:p>
          <a:p>
            <a:pPr marL="457200" indent="-457200">
              <a:buAutoNum type="arabicPeriod"/>
            </a:pPr>
            <a:r>
              <a:rPr lang="en-US" sz="2400" dirty="0"/>
              <a:t>on the mountains </a:t>
            </a:r>
            <a:r>
              <a:rPr lang="th-TH" sz="2400" dirty="0"/>
              <a:t>			บนภูขา </a:t>
            </a:r>
            <a:endParaRPr lang="en-US" sz="2400" dirty="0"/>
          </a:p>
          <a:p>
            <a:pPr marL="457200" indent="-457200">
              <a:buAutoNum type="arabicPeriod"/>
            </a:pPr>
            <a:r>
              <a:rPr lang="en-US" sz="2400" dirty="0"/>
              <a:t>on the river (name) </a:t>
            </a:r>
            <a:r>
              <a:rPr lang="th-TH" sz="2400" dirty="0"/>
              <a:t>		ตรงแม่น้ำ</a:t>
            </a:r>
            <a:endParaRPr lang="en-US" sz="2400" dirty="0"/>
          </a:p>
          <a:p>
            <a:pPr marL="457200" indent="-457200">
              <a:buAutoNum type="arabicPeriod"/>
            </a:pPr>
            <a:r>
              <a:rPr lang="en-US" sz="2400" dirty="0"/>
              <a:t>near a forest/desert </a:t>
            </a:r>
            <a:r>
              <a:rPr lang="th-TH" sz="2400" dirty="0"/>
              <a:t>		ใกล้ป่า/ทะเลทราย</a:t>
            </a:r>
          </a:p>
        </p:txBody>
      </p:sp>
    </p:spTree>
    <p:extLst>
      <p:ext uri="{BB962C8B-B14F-4D97-AF65-F5344CB8AC3E}">
        <p14:creationId xmlns:p14="http://schemas.microsoft.com/office/powerpoint/2010/main" val="189010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90391A43-A92C-4B66-9C89-D282B4295AB0}"/>
              </a:ext>
            </a:extLst>
          </p:cNvPr>
          <p:cNvSpPr>
            <a:spLocks noGrp="1"/>
          </p:cNvSpPr>
          <p:nvPr>
            <p:ph type="title"/>
          </p:nvPr>
        </p:nvSpPr>
        <p:spPr>
          <a:xfrm>
            <a:off x="642026" y="365126"/>
            <a:ext cx="7873324" cy="685461"/>
          </a:xfrm>
          <a:solidFill>
            <a:srgbClr val="FFC000"/>
          </a:solidFill>
        </p:spPr>
        <p:txBody>
          <a:bodyPr>
            <a:normAutofit/>
          </a:bodyPr>
          <a:lstStyle/>
          <a:p>
            <a:r>
              <a:rPr lang="en-US" sz="2400" b="1" dirty="0">
                <a:latin typeface="+mn-lt"/>
              </a:rPr>
              <a:t>Describing Place of Interest </a:t>
            </a:r>
            <a:endParaRPr lang="th-TH" sz="2400" b="1" dirty="0">
              <a:latin typeface="+mn-lt"/>
            </a:endParaRPr>
          </a:p>
        </p:txBody>
      </p:sp>
      <p:sp>
        <p:nvSpPr>
          <p:cNvPr id="3" name="ตัวแทนเนื้อหา 2">
            <a:extLst>
              <a:ext uri="{FF2B5EF4-FFF2-40B4-BE49-F238E27FC236}">
                <a16:creationId xmlns:a16="http://schemas.microsoft.com/office/drawing/2014/main" xmlns="" id="{EB1ECB36-095A-F6E5-E31C-2AA2ADE9B2CC}"/>
              </a:ext>
            </a:extLst>
          </p:cNvPr>
          <p:cNvSpPr>
            <a:spLocks noGrp="1"/>
          </p:cNvSpPr>
          <p:nvPr>
            <p:ph idx="1"/>
          </p:nvPr>
        </p:nvSpPr>
        <p:spPr>
          <a:xfrm>
            <a:off x="642026" y="1760866"/>
            <a:ext cx="7859946" cy="5097294"/>
          </a:xfrm>
        </p:spPr>
        <p:txBody>
          <a:bodyPr>
            <a:normAutofit/>
          </a:bodyPr>
          <a:lstStyle/>
          <a:p>
            <a:pPr marL="0" indent="0">
              <a:buNone/>
            </a:pPr>
            <a:endParaRPr lang="en-US" sz="1400" b="1" dirty="0">
              <a:solidFill>
                <a:schemeClr val="accent1"/>
              </a:solidFill>
            </a:endParaRPr>
          </a:p>
          <a:p>
            <a:pPr marL="457200" indent="-457200">
              <a:buAutoNum type="arabicPeriod"/>
            </a:pPr>
            <a:r>
              <a:rPr lang="en-US" sz="2400" dirty="0"/>
              <a:t>Peaceful/quiet </a:t>
            </a:r>
            <a:r>
              <a:rPr lang="th-TH" sz="2400" dirty="0"/>
              <a:t>		เงียบสงบ </a:t>
            </a:r>
            <a:endParaRPr lang="en-US" sz="2400" dirty="0"/>
          </a:p>
          <a:p>
            <a:pPr marL="457200" indent="-457200">
              <a:buAutoNum type="arabicPeriod"/>
            </a:pPr>
            <a:r>
              <a:rPr lang="en-US" sz="2400" dirty="0"/>
              <a:t>Ancient </a:t>
            </a:r>
            <a:r>
              <a:rPr lang="th-TH" sz="2400" dirty="0"/>
              <a:t>			เก่าแก่ </a:t>
            </a:r>
            <a:endParaRPr lang="en-US" sz="2400" dirty="0"/>
          </a:p>
          <a:p>
            <a:pPr marL="457200" indent="-457200">
              <a:buAutoNum type="arabicPeriod"/>
            </a:pPr>
            <a:r>
              <a:rPr lang="en-US" sz="2400" dirty="0"/>
              <a:t>Beautiful </a:t>
            </a:r>
            <a:r>
              <a:rPr lang="th-TH" sz="2400" dirty="0"/>
              <a:t>			สวย </a:t>
            </a:r>
            <a:endParaRPr lang="en-US" sz="2400" dirty="0"/>
          </a:p>
          <a:p>
            <a:pPr marL="457200" indent="-457200">
              <a:buAutoNum type="arabicPeriod"/>
            </a:pPr>
            <a:r>
              <a:rPr lang="en-US" sz="2400" dirty="0"/>
              <a:t>Charming/picturesque </a:t>
            </a:r>
            <a:r>
              <a:rPr lang="th-TH" sz="2400" dirty="0"/>
              <a:t>	มีเสน่ห์</a:t>
            </a:r>
          </a:p>
          <a:p>
            <a:pPr marL="457200" indent="-457200">
              <a:buAutoNum type="arabicPeriod"/>
            </a:pPr>
            <a:r>
              <a:rPr lang="en-US" sz="2400" dirty="0"/>
              <a:t>Cosmopolitan </a:t>
            </a:r>
            <a:r>
              <a:rPr lang="th-TH" sz="2400" dirty="0"/>
              <a:t>		เป็นสากลนิยม</a:t>
            </a:r>
            <a:endParaRPr lang="en-US" sz="2400" dirty="0"/>
          </a:p>
          <a:p>
            <a:pPr marL="457200" indent="-457200">
              <a:buAutoNum type="arabicPeriod"/>
            </a:pPr>
            <a:r>
              <a:rPr lang="en-US" sz="2400" dirty="0"/>
              <a:t>Boring </a:t>
            </a:r>
            <a:r>
              <a:rPr lang="th-TH" sz="2400" dirty="0"/>
              <a:t>			น่าเบื่อ </a:t>
            </a:r>
            <a:endParaRPr lang="en-US" sz="2400" dirty="0"/>
          </a:p>
          <a:p>
            <a:pPr marL="457200" indent="-457200">
              <a:buAutoNum type="arabicPeriod"/>
            </a:pPr>
            <a:r>
              <a:rPr lang="en-US" sz="2400" dirty="0"/>
              <a:t>Bustling </a:t>
            </a:r>
            <a:r>
              <a:rPr lang="th-TH" sz="2400" dirty="0"/>
              <a:t>			คับคั่ง</a:t>
            </a:r>
            <a:endParaRPr lang="en-US" sz="2400" dirty="0"/>
          </a:p>
          <a:p>
            <a:pPr marL="457200" indent="-457200">
              <a:buAutoNum type="arabicPeriod"/>
            </a:pPr>
            <a:r>
              <a:rPr lang="en-US" sz="2400" dirty="0"/>
              <a:t>Compact </a:t>
            </a:r>
            <a:r>
              <a:rPr lang="th-TH" sz="2400" dirty="0"/>
              <a:t>			กระชับ</a:t>
            </a:r>
          </a:p>
          <a:p>
            <a:pPr marL="457200" indent="-457200">
              <a:buAutoNum type="arabicPeriod"/>
            </a:pPr>
            <a:r>
              <a:rPr lang="en-US" sz="2400" dirty="0"/>
              <a:t>Stunning </a:t>
            </a:r>
            <a:r>
              <a:rPr lang="th-TH" sz="2400" dirty="0"/>
              <a:t>			สวยล้ำเลิศ</a:t>
            </a:r>
          </a:p>
          <a:p>
            <a:pPr marL="457200" indent="-457200">
              <a:buAutoNum type="arabicPeriod"/>
            </a:pPr>
            <a:r>
              <a:rPr lang="en-US" sz="2400" dirty="0"/>
              <a:t>Historic </a:t>
            </a:r>
            <a:r>
              <a:rPr lang="th-TH" sz="2400" dirty="0"/>
              <a:t>			ที่สำคัญในประวัติศาสตร์</a:t>
            </a:r>
          </a:p>
        </p:txBody>
      </p:sp>
      <p:sp>
        <p:nvSpPr>
          <p:cNvPr id="5" name="กล่องข้อความ 4">
            <a:extLst>
              <a:ext uri="{FF2B5EF4-FFF2-40B4-BE49-F238E27FC236}">
                <a16:creationId xmlns:a16="http://schemas.microsoft.com/office/drawing/2014/main" xmlns="" id="{EE82041F-1720-0707-F421-3D8D36BFD131}"/>
              </a:ext>
            </a:extLst>
          </p:cNvPr>
          <p:cNvSpPr txBox="1"/>
          <p:nvPr/>
        </p:nvSpPr>
        <p:spPr>
          <a:xfrm>
            <a:off x="628649" y="1299201"/>
            <a:ext cx="7873323" cy="461665"/>
          </a:xfrm>
          <a:prstGeom prst="rect">
            <a:avLst/>
          </a:prstGeom>
          <a:noFill/>
        </p:spPr>
        <p:txBody>
          <a:bodyPr wrap="square">
            <a:spAutoFit/>
          </a:bodyPr>
          <a:lstStyle/>
          <a:p>
            <a:pPr marL="0" indent="0">
              <a:buNone/>
            </a:pPr>
            <a:r>
              <a:rPr lang="en-US" sz="2400" b="1" dirty="0">
                <a:solidFill>
                  <a:schemeClr val="accent1"/>
                </a:solidFill>
              </a:rPr>
              <a:t>Vocabulary for Describing Atmosphere (Adjective) </a:t>
            </a:r>
          </a:p>
        </p:txBody>
      </p:sp>
    </p:spTree>
    <p:extLst>
      <p:ext uri="{BB962C8B-B14F-4D97-AF65-F5344CB8AC3E}">
        <p14:creationId xmlns:p14="http://schemas.microsoft.com/office/powerpoint/2010/main" val="27926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90391A43-A92C-4B66-9C89-D282B4295AB0}"/>
              </a:ext>
            </a:extLst>
          </p:cNvPr>
          <p:cNvSpPr>
            <a:spLocks noGrp="1"/>
          </p:cNvSpPr>
          <p:nvPr>
            <p:ph type="title"/>
          </p:nvPr>
        </p:nvSpPr>
        <p:spPr>
          <a:xfrm>
            <a:off x="642026" y="365126"/>
            <a:ext cx="7873324" cy="685461"/>
          </a:xfrm>
          <a:solidFill>
            <a:srgbClr val="FFC000"/>
          </a:solidFill>
        </p:spPr>
        <p:txBody>
          <a:bodyPr>
            <a:normAutofit/>
          </a:bodyPr>
          <a:lstStyle/>
          <a:p>
            <a:r>
              <a:rPr lang="en-US" sz="2400" b="1" dirty="0">
                <a:latin typeface="+mn-lt"/>
              </a:rPr>
              <a:t>Describing Place of Interest </a:t>
            </a:r>
            <a:endParaRPr lang="th-TH" sz="2400" b="1" dirty="0">
              <a:latin typeface="+mn-lt"/>
            </a:endParaRPr>
          </a:p>
        </p:txBody>
      </p:sp>
      <p:sp>
        <p:nvSpPr>
          <p:cNvPr id="3" name="ตัวแทนเนื้อหา 2">
            <a:extLst>
              <a:ext uri="{FF2B5EF4-FFF2-40B4-BE49-F238E27FC236}">
                <a16:creationId xmlns:a16="http://schemas.microsoft.com/office/drawing/2014/main" xmlns="" id="{EB1ECB36-095A-F6E5-E31C-2AA2ADE9B2CC}"/>
              </a:ext>
            </a:extLst>
          </p:cNvPr>
          <p:cNvSpPr>
            <a:spLocks noGrp="1"/>
          </p:cNvSpPr>
          <p:nvPr>
            <p:ph idx="1"/>
          </p:nvPr>
        </p:nvSpPr>
        <p:spPr>
          <a:xfrm>
            <a:off x="642026" y="1760866"/>
            <a:ext cx="7859946" cy="5097294"/>
          </a:xfrm>
        </p:spPr>
        <p:txBody>
          <a:bodyPr>
            <a:normAutofit/>
          </a:bodyPr>
          <a:lstStyle/>
          <a:p>
            <a:pPr marL="0" indent="0">
              <a:buNone/>
            </a:pPr>
            <a:endParaRPr lang="en-US" sz="1400" b="1" dirty="0">
              <a:solidFill>
                <a:schemeClr val="accent1"/>
              </a:solidFill>
            </a:endParaRPr>
          </a:p>
          <a:p>
            <a:pPr marL="457200" indent="-457200">
              <a:buFont typeface="+mj-lt"/>
              <a:buAutoNum type="arabicPeriod" startAt="11"/>
            </a:pPr>
            <a:r>
              <a:rPr lang="en-US" sz="2400" dirty="0"/>
              <a:t>Undestroyed  </a:t>
            </a:r>
            <a:r>
              <a:rPr lang="th-TH" sz="2400" dirty="0"/>
              <a:t>		ยังไม่ถูกทำลาย </a:t>
            </a:r>
            <a:endParaRPr lang="en-US" sz="2400" dirty="0"/>
          </a:p>
          <a:p>
            <a:pPr marL="457200" indent="-457200">
              <a:buAutoNum type="arabicPeriod" startAt="11"/>
            </a:pPr>
            <a:r>
              <a:rPr lang="en-US" sz="2400" dirty="0"/>
              <a:t>Lively </a:t>
            </a:r>
            <a:r>
              <a:rPr lang="th-TH" sz="2400" dirty="0"/>
              <a:t>			มีชีวิตชีวา </a:t>
            </a:r>
            <a:endParaRPr lang="en-US" sz="2400" dirty="0"/>
          </a:p>
          <a:p>
            <a:pPr marL="457200" indent="-457200">
              <a:buAutoNum type="arabicPeriod" startAt="11"/>
            </a:pPr>
            <a:r>
              <a:rPr lang="en-US" sz="2400" dirty="0"/>
              <a:t> Fascinating </a:t>
            </a:r>
            <a:r>
              <a:rPr lang="th-TH" sz="2400" dirty="0"/>
              <a:t>		น่าหลงใหล </a:t>
            </a:r>
          </a:p>
          <a:p>
            <a:pPr marL="457200" indent="-457200">
              <a:buAutoNum type="arabicPeriod" startAt="11"/>
            </a:pPr>
            <a:r>
              <a:rPr lang="th-TH" sz="2400" dirty="0"/>
              <a:t> </a:t>
            </a:r>
            <a:r>
              <a:rPr lang="en-US" sz="2400" dirty="0"/>
              <a:t>Compact   </a:t>
            </a:r>
            <a:r>
              <a:rPr lang="th-TH" sz="2400" dirty="0"/>
              <a:t>			กระชับ</a:t>
            </a:r>
          </a:p>
          <a:p>
            <a:pPr marL="457200" indent="-457200">
              <a:buAutoNum type="arabicPeriod" startAt="11"/>
            </a:pPr>
            <a:r>
              <a:rPr lang="en-US" sz="2400" dirty="0"/>
              <a:t>Huge </a:t>
            </a:r>
            <a:r>
              <a:rPr lang="th-TH" sz="2400" dirty="0"/>
              <a:t>			ใหญ่ </a:t>
            </a:r>
          </a:p>
          <a:p>
            <a:pPr marL="457200" indent="-457200">
              <a:buAutoNum type="arabicPeriod" startAt="11"/>
            </a:pPr>
            <a:r>
              <a:rPr lang="en-US" sz="2400" dirty="0"/>
              <a:t>Touristic </a:t>
            </a:r>
            <a:r>
              <a:rPr lang="th-TH" sz="2400" dirty="0"/>
              <a:t>			เต็มไปด้วยนักท่องเที่ยว </a:t>
            </a:r>
          </a:p>
          <a:p>
            <a:pPr marL="457200" indent="-457200">
              <a:buAutoNum type="arabicPeriod" startAt="11"/>
            </a:pPr>
            <a:r>
              <a:rPr lang="en-US" sz="2400" dirty="0"/>
              <a:t>Popular </a:t>
            </a:r>
            <a:r>
              <a:rPr lang="th-TH" sz="2400" dirty="0"/>
              <a:t>			มีชื่อเสียง </a:t>
            </a:r>
          </a:p>
          <a:p>
            <a:pPr marL="457200" indent="-457200">
              <a:buAutoNum type="arabicPeriod" startAt="11"/>
            </a:pPr>
            <a:r>
              <a:rPr lang="en-US" sz="2400" dirty="0"/>
              <a:t>Exciting </a:t>
            </a:r>
            <a:r>
              <a:rPr lang="th-TH" sz="2400" dirty="0"/>
              <a:t>			น่าตื่นเต้น </a:t>
            </a:r>
          </a:p>
          <a:p>
            <a:pPr marL="457200" indent="-457200">
              <a:buAutoNum type="arabicPeriod" startAt="11"/>
            </a:pPr>
            <a:r>
              <a:rPr lang="en-US" sz="2400" dirty="0"/>
              <a:t>Crowded </a:t>
            </a:r>
            <a:r>
              <a:rPr lang="th-TH" sz="2400" dirty="0"/>
              <a:t>			เต็มไปด้วยผู้คน</a:t>
            </a:r>
          </a:p>
          <a:p>
            <a:pPr marL="457200" indent="-457200">
              <a:buAutoNum type="arabicPeriod" startAt="11"/>
            </a:pPr>
            <a:r>
              <a:rPr lang="en-US" sz="2400" dirty="0"/>
              <a:t>Hospitable </a:t>
            </a:r>
            <a:r>
              <a:rPr lang="th-TH" sz="2400" dirty="0"/>
              <a:t>		มีมิตรไมตรีจิต </a:t>
            </a:r>
          </a:p>
        </p:txBody>
      </p:sp>
      <p:sp>
        <p:nvSpPr>
          <p:cNvPr id="5" name="กล่องข้อความ 4">
            <a:extLst>
              <a:ext uri="{FF2B5EF4-FFF2-40B4-BE49-F238E27FC236}">
                <a16:creationId xmlns:a16="http://schemas.microsoft.com/office/drawing/2014/main" xmlns="" id="{EE82041F-1720-0707-F421-3D8D36BFD131}"/>
              </a:ext>
            </a:extLst>
          </p:cNvPr>
          <p:cNvSpPr txBox="1"/>
          <p:nvPr/>
        </p:nvSpPr>
        <p:spPr>
          <a:xfrm>
            <a:off x="628649" y="1299201"/>
            <a:ext cx="7873323" cy="461665"/>
          </a:xfrm>
          <a:prstGeom prst="rect">
            <a:avLst/>
          </a:prstGeom>
          <a:noFill/>
        </p:spPr>
        <p:txBody>
          <a:bodyPr wrap="square">
            <a:spAutoFit/>
          </a:bodyPr>
          <a:lstStyle/>
          <a:p>
            <a:pPr marL="0" indent="0">
              <a:buNone/>
            </a:pPr>
            <a:r>
              <a:rPr lang="en-US" sz="2400" b="1" dirty="0">
                <a:solidFill>
                  <a:schemeClr val="accent1"/>
                </a:solidFill>
              </a:rPr>
              <a:t>Vocabulary for Describing Atmosphere (Adjective) </a:t>
            </a:r>
          </a:p>
        </p:txBody>
      </p:sp>
    </p:spTree>
    <p:extLst>
      <p:ext uri="{BB962C8B-B14F-4D97-AF65-F5344CB8AC3E}">
        <p14:creationId xmlns:p14="http://schemas.microsoft.com/office/powerpoint/2010/main" val="278879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90391A43-A92C-4B66-9C89-D282B4295AB0}"/>
              </a:ext>
            </a:extLst>
          </p:cNvPr>
          <p:cNvSpPr>
            <a:spLocks noGrp="1"/>
          </p:cNvSpPr>
          <p:nvPr>
            <p:ph type="title"/>
          </p:nvPr>
        </p:nvSpPr>
        <p:spPr>
          <a:xfrm>
            <a:off x="642026" y="365126"/>
            <a:ext cx="7873324" cy="685461"/>
          </a:xfrm>
          <a:solidFill>
            <a:srgbClr val="FFC000"/>
          </a:solidFill>
        </p:spPr>
        <p:txBody>
          <a:bodyPr>
            <a:normAutofit/>
          </a:bodyPr>
          <a:lstStyle/>
          <a:p>
            <a:r>
              <a:rPr lang="en-US" sz="2400" b="1" dirty="0">
                <a:latin typeface="+mn-lt"/>
              </a:rPr>
              <a:t>Describing Place of Interest </a:t>
            </a:r>
            <a:endParaRPr lang="th-TH" sz="2400" b="1" dirty="0">
              <a:latin typeface="+mn-lt"/>
            </a:endParaRPr>
          </a:p>
        </p:txBody>
      </p:sp>
      <p:sp>
        <p:nvSpPr>
          <p:cNvPr id="3" name="ตัวแทนเนื้อหา 2">
            <a:extLst>
              <a:ext uri="{FF2B5EF4-FFF2-40B4-BE49-F238E27FC236}">
                <a16:creationId xmlns:a16="http://schemas.microsoft.com/office/drawing/2014/main" xmlns="" id="{EB1ECB36-095A-F6E5-E31C-2AA2ADE9B2CC}"/>
              </a:ext>
            </a:extLst>
          </p:cNvPr>
          <p:cNvSpPr>
            <a:spLocks noGrp="1"/>
          </p:cNvSpPr>
          <p:nvPr>
            <p:ph idx="1"/>
          </p:nvPr>
        </p:nvSpPr>
        <p:spPr>
          <a:xfrm>
            <a:off x="642026" y="1760866"/>
            <a:ext cx="7859946" cy="5097294"/>
          </a:xfrm>
        </p:spPr>
        <p:txBody>
          <a:bodyPr>
            <a:normAutofit/>
          </a:bodyPr>
          <a:lstStyle/>
          <a:p>
            <a:pPr marL="0" indent="0">
              <a:buNone/>
            </a:pPr>
            <a:endParaRPr lang="en-US" sz="1400" b="1" dirty="0">
              <a:solidFill>
                <a:schemeClr val="accent1"/>
              </a:solidFill>
            </a:endParaRPr>
          </a:p>
          <a:p>
            <a:pPr marL="457200" indent="-457200">
              <a:buAutoNum type="arabicPeriod"/>
            </a:pPr>
            <a:r>
              <a:rPr lang="en-US" sz="2400" dirty="0"/>
              <a:t>Lots of nightlife </a:t>
            </a:r>
            <a:r>
              <a:rPr lang="th-TH" sz="2400" dirty="0"/>
              <a:t>			เต็มไปด้วยกิจกรรมกลางคืน </a:t>
            </a:r>
          </a:p>
          <a:p>
            <a:pPr marL="457200" indent="-457200">
              <a:buAutoNum type="arabicPeriod"/>
            </a:pPr>
            <a:r>
              <a:rPr lang="en-US" sz="2400" dirty="0"/>
              <a:t>Spectacular view </a:t>
            </a:r>
            <a:r>
              <a:rPr lang="th-TH" sz="2400" dirty="0"/>
              <a:t>			ทิวทัศน์สวยงาม</a:t>
            </a:r>
            <a:endParaRPr lang="en-US" sz="2400" dirty="0"/>
          </a:p>
          <a:p>
            <a:pPr marL="457200" indent="-457200">
              <a:buAutoNum type="arabicPeriod"/>
            </a:pPr>
            <a:r>
              <a:rPr lang="en-US" sz="2400" dirty="0"/>
              <a:t>Good shops / transport </a:t>
            </a:r>
            <a:r>
              <a:rPr lang="th-TH" sz="2400" dirty="0"/>
              <a:t>		ร้านขายของ / การขนส่งที่ดี </a:t>
            </a:r>
            <a:endParaRPr lang="en-US" sz="2400" dirty="0"/>
          </a:p>
          <a:p>
            <a:pPr marL="457200" indent="-457200">
              <a:buAutoNum type="arabicPeriod"/>
            </a:pPr>
            <a:r>
              <a:rPr lang="en-US" sz="2400" dirty="0"/>
              <a:t>Go sight-seeing  / shopping</a:t>
            </a:r>
            <a:r>
              <a:rPr lang="th-TH" sz="2400" dirty="0"/>
              <a:t> 	ไปทอ่งเที่ยว / ซื้อของ </a:t>
            </a:r>
            <a:endParaRPr lang="en-US" sz="2400" dirty="0"/>
          </a:p>
          <a:p>
            <a:pPr marL="457200" indent="-457200">
              <a:buAutoNum type="arabicPeriod"/>
            </a:pPr>
            <a:r>
              <a:rPr lang="en-US" sz="2400" dirty="0"/>
              <a:t>Go hiking </a:t>
            </a:r>
            <a:r>
              <a:rPr lang="th-TH" sz="2400" dirty="0"/>
              <a:t>				ไปปีนเขา </a:t>
            </a:r>
            <a:endParaRPr lang="en-US" sz="2400" dirty="0"/>
          </a:p>
          <a:p>
            <a:pPr marL="457200" indent="-457200">
              <a:buAutoNum type="arabicPeriod"/>
            </a:pPr>
            <a:r>
              <a:rPr lang="en-US" sz="2400" dirty="0"/>
              <a:t>Visit museum/ art gallery </a:t>
            </a:r>
            <a:r>
              <a:rPr lang="th-TH" sz="2400" dirty="0"/>
              <a:t>		ไปพิพิธภัณฑ์ / หอศิลป์</a:t>
            </a:r>
            <a:endParaRPr lang="en-US" sz="2400" dirty="0"/>
          </a:p>
          <a:p>
            <a:pPr marL="457200" indent="-457200">
              <a:buAutoNum type="arabicPeriod"/>
            </a:pPr>
            <a:r>
              <a:rPr lang="en-US" sz="2400" dirty="0"/>
              <a:t>Take lots of photos </a:t>
            </a:r>
            <a:r>
              <a:rPr lang="th-TH" sz="2400" dirty="0"/>
              <a:t>		ถ่ายรูปเยอะ</a:t>
            </a:r>
          </a:p>
          <a:p>
            <a:pPr marL="457200" indent="-457200">
              <a:buAutoNum type="arabicPeriod"/>
            </a:pPr>
            <a:r>
              <a:rPr lang="en-US" sz="2400" dirty="0"/>
              <a:t>Go to concerts/ the theatres</a:t>
            </a:r>
            <a:r>
              <a:rPr lang="th-TH" sz="2400" dirty="0"/>
              <a:t> 	ไปคอนเสิร์ต / โรงแสดงละคร  </a:t>
            </a:r>
            <a:endParaRPr lang="en-US" sz="2400" dirty="0"/>
          </a:p>
          <a:p>
            <a:pPr marL="457200" indent="-457200">
              <a:buAutoNum type="arabicPeriod"/>
            </a:pPr>
            <a:r>
              <a:rPr lang="en-US" sz="2400" dirty="0"/>
              <a:t>Go to exhibitions/ museum </a:t>
            </a:r>
            <a:r>
              <a:rPr lang="th-TH" sz="2400" dirty="0"/>
              <a:t>	ไปงานนิทรรศการ / พิพิธภัณฑ์ </a:t>
            </a:r>
          </a:p>
        </p:txBody>
      </p:sp>
      <p:sp>
        <p:nvSpPr>
          <p:cNvPr id="5" name="กล่องข้อความ 4">
            <a:extLst>
              <a:ext uri="{FF2B5EF4-FFF2-40B4-BE49-F238E27FC236}">
                <a16:creationId xmlns:a16="http://schemas.microsoft.com/office/drawing/2014/main" xmlns="" id="{EE82041F-1720-0707-F421-3D8D36BFD131}"/>
              </a:ext>
            </a:extLst>
          </p:cNvPr>
          <p:cNvSpPr txBox="1"/>
          <p:nvPr/>
        </p:nvSpPr>
        <p:spPr>
          <a:xfrm>
            <a:off x="628649" y="1299201"/>
            <a:ext cx="7873323" cy="461665"/>
          </a:xfrm>
          <a:prstGeom prst="rect">
            <a:avLst/>
          </a:prstGeom>
          <a:noFill/>
        </p:spPr>
        <p:txBody>
          <a:bodyPr wrap="square">
            <a:spAutoFit/>
          </a:bodyPr>
          <a:lstStyle/>
          <a:p>
            <a:pPr marL="0" indent="0">
              <a:buNone/>
            </a:pPr>
            <a:r>
              <a:rPr lang="en-US" sz="2400" b="1" dirty="0">
                <a:solidFill>
                  <a:schemeClr val="accent1"/>
                </a:solidFill>
              </a:rPr>
              <a:t>Vocabulary for Describing Activities </a:t>
            </a:r>
          </a:p>
        </p:txBody>
      </p:sp>
    </p:spTree>
    <p:extLst>
      <p:ext uri="{BB962C8B-B14F-4D97-AF65-F5344CB8AC3E}">
        <p14:creationId xmlns:p14="http://schemas.microsoft.com/office/powerpoint/2010/main" val="169532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90391A43-A92C-4B66-9C89-D282B4295AB0}"/>
              </a:ext>
            </a:extLst>
          </p:cNvPr>
          <p:cNvSpPr>
            <a:spLocks noGrp="1"/>
          </p:cNvSpPr>
          <p:nvPr>
            <p:ph type="title"/>
          </p:nvPr>
        </p:nvSpPr>
        <p:spPr>
          <a:xfrm>
            <a:off x="642026" y="365126"/>
            <a:ext cx="7873324" cy="685461"/>
          </a:xfrm>
          <a:solidFill>
            <a:srgbClr val="FFC000"/>
          </a:solidFill>
        </p:spPr>
        <p:txBody>
          <a:bodyPr>
            <a:normAutofit/>
          </a:bodyPr>
          <a:lstStyle/>
          <a:p>
            <a:r>
              <a:rPr lang="en-US" sz="2400" b="1" dirty="0">
                <a:latin typeface="+mn-lt"/>
              </a:rPr>
              <a:t>Describing Place of Interest </a:t>
            </a:r>
            <a:endParaRPr lang="th-TH" sz="2400" b="1" dirty="0">
              <a:latin typeface="+mn-lt"/>
            </a:endParaRPr>
          </a:p>
        </p:txBody>
      </p:sp>
      <p:sp>
        <p:nvSpPr>
          <p:cNvPr id="3" name="ตัวแทนเนื้อหา 2">
            <a:extLst>
              <a:ext uri="{FF2B5EF4-FFF2-40B4-BE49-F238E27FC236}">
                <a16:creationId xmlns:a16="http://schemas.microsoft.com/office/drawing/2014/main" xmlns="" id="{EB1ECB36-095A-F6E5-E31C-2AA2ADE9B2CC}"/>
              </a:ext>
            </a:extLst>
          </p:cNvPr>
          <p:cNvSpPr>
            <a:spLocks noGrp="1"/>
          </p:cNvSpPr>
          <p:nvPr>
            <p:ph idx="1"/>
          </p:nvPr>
        </p:nvSpPr>
        <p:spPr>
          <a:xfrm>
            <a:off x="642026" y="1760866"/>
            <a:ext cx="8210144" cy="5097294"/>
          </a:xfrm>
        </p:spPr>
        <p:txBody>
          <a:bodyPr>
            <a:normAutofit/>
          </a:bodyPr>
          <a:lstStyle/>
          <a:p>
            <a:pPr marL="0" indent="0">
              <a:buNone/>
            </a:pPr>
            <a:endParaRPr lang="en-US" sz="1400" b="1" dirty="0">
              <a:solidFill>
                <a:schemeClr val="accent1"/>
              </a:solidFill>
            </a:endParaRPr>
          </a:p>
          <a:p>
            <a:pPr marL="457200" indent="-457200">
              <a:buFont typeface="+mj-lt"/>
              <a:buAutoNum type="arabicPeriod" startAt="10"/>
            </a:pPr>
            <a:r>
              <a:rPr lang="en-US" sz="2400" dirty="0"/>
              <a:t>Do business	</a:t>
            </a:r>
            <a:r>
              <a:rPr lang="th-TH" sz="2400" dirty="0"/>
              <a:t>		เต็มไปด้วยกิจกรรมกลางคืน </a:t>
            </a:r>
          </a:p>
          <a:p>
            <a:pPr marL="457200" indent="-457200">
              <a:buAutoNum type="arabicPeriod" startAt="10"/>
            </a:pPr>
            <a:r>
              <a:rPr lang="en-US" sz="2400" dirty="0"/>
              <a:t>Practice sports_ for example: horse-riding / cycling / wind-surfing / jet-skiing / snowboarding </a:t>
            </a:r>
            <a:r>
              <a:rPr lang="th-TH" sz="2400" dirty="0"/>
              <a:t>								ขี่ม้า / ปั่นจักรยาน / เล่นวินเซ</a:t>
            </a:r>
            <a:r>
              <a:rPr lang="th-TH" sz="2400" dirty="0" err="1"/>
              <a:t>ิรฟ์</a:t>
            </a:r>
            <a:r>
              <a:rPr lang="th-TH" sz="2400" dirty="0"/>
              <a:t> / เจ็ทสกี / 					เลน่สโนว์บอร์ด </a:t>
            </a:r>
          </a:p>
          <a:p>
            <a:pPr marL="457200" indent="-457200">
              <a:buAutoNum type="arabicPeriod" startAt="10"/>
            </a:pPr>
            <a:r>
              <a:rPr lang="en-US" sz="2400" dirty="0"/>
              <a:t>Meeting people </a:t>
            </a:r>
            <a:r>
              <a:rPr lang="th-TH" sz="2400" dirty="0"/>
              <a:t>			เจอผู้คน </a:t>
            </a:r>
          </a:p>
          <a:p>
            <a:pPr marL="457200" indent="-457200">
              <a:buAutoNum type="arabicPeriod" startAt="10"/>
            </a:pPr>
            <a:r>
              <a:rPr lang="en-US" sz="2400" dirty="0"/>
              <a:t>Relax on wonderful beaches </a:t>
            </a:r>
            <a:r>
              <a:rPr lang="th-TH" sz="2400" dirty="0"/>
              <a:t>	ผ่อนคลายที่ทะเลที่สวยงาม </a:t>
            </a:r>
          </a:p>
          <a:p>
            <a:pPr marL="457200" indent="-457200">
              <a:buAutoNum type="arabicPeriod" startAt="10"/>
            </a:pPr>
            <a:r>
              <a:rPr lang="en-US" sz="2400" dirty="0"/>
              <a:t>Wonder around town/shops </a:t>
            </a:r>
            <a:r>
              <a:rPr lang="th-TH" sz="2400" dirty="0"/>
              <a:t>	เดินเล่นในเมือง / ร้านขายของ </a:t>
            </a:r>
          </a:p>
          <a:p>
            <a:pPr marL="457200" indent="-457200">
              <a:buAutoNum type="arabicPeriod" startAt="10"/>
            </a:pPr>
            <a:r>
              <a:rPr lang="en-US" sz="2400" dirty="0"/>
              <a:t>Go on a boat on river/lake </a:t>
            </a:r>
            <a:r>
              <a:rPr lang="th-TH" sz="2400" dirty="0"/>
              <a:t>	ล่องเรือในแม่น้ำ / ทะเลสาป </a:t>
            </a:r>
          </a:p>
          <a:p>
            <a:pPr marL="457200" indent="-457200">
              <a:buAutoNum type="arabicPeriod" startAt="10"/>
            </a:pPr>
            <a:r>
              <a:rPr lang="en-US" sz="2400" dirty="0"/>
              <a:t>Get on the tourist bus </a:t>
            </a:r>
            <a:r>
              <a:rPr lang="th-TH" sz="2400" dirty="0"/>
              <a:t>		นั่งรถบัสนักท่องเที่ยว </a:t>
            </a:r>
          </a:p>
        </p:txBody>
      </p:sp>
      <p:sp>
        <p:nvSpPr>
          <p:cNvPr id="5" name="กล่องข้อความ 4">
            <a:extLst>
              <a:ext uri="{FF2B5EF4-FFF2-40B4-BE49-F238E27FC236}">
                <a16:creationId xmlns:a16="http://schemas.microsoft.com/office/drawing/2014/main" xmlns="" id="{EE82041F-1720-0707-F421-3D8D36BFD131}"/>
              </a:ext>
            </a:extLst>
          </p:cNvPr>
          <p:cNvSpPr txBox="1"/>
          <p:nvPr/>
        </p:nvSpPr>
        <p:spPr>
          <a:xfrm>
            <a:off x="628649" y="1299201"/>
            <a:ext cx="7873323" cy="461665"/>
          </a:xfrm>
          <a:prstGeom prst="rect">
            <a:avLst/>
          </a:prstGeom>
          <a:noFill/>
        </p:spPr>
        <p:txBody>
          <a:bodyPr wrap="square">
            <a:spAutoFit/>
          </a:bodyPr>
          <a:lstStyle/>
          <a:p>
            <a:pPr marL="0" indent="0">
              <a:buNone/>
            </a:pPr>
            <a:r>
              <a:rPr lang="en-US" sz="2400" b="1" dirty="0">
                <a:solidFill>
                  <a:schemeClr val="accent1"/>
                </a:solidFill>
              </a:rPr>
              <a:t>Vocabulary for Describing Activities </a:t>
            </a:r>
          </a:p>
        </p:txBody>
      </p:sp>
    </p:spTree>
    <p:extLst>
      <p:ext uri="{BB962C8B-B14F-4D97-AF65-F5344CB8AC3E}">
        <p14:creationId xmlns:p14="http://schemas.microsoft.com/office/powerpoint/2010/main" val="267263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3AFD8081-1678-3857-D680-E2AA13E946C2}"/>
              </a:ext>
            </a:extLst>
          </p:cNvPr>
          <p:cNvSpPr>
            <a:spLocks noGrp="1"/>
          </p:cNvSpPr>
          <p:nvPr>
            <p:ph type="title"/>
          </p:nvPr>
        </p:nvSpPr>
        <p:spPr>
          <a:xfrm>
            <a:off x="628650" y="365127"/>
            <a:ext cx="7886700" cy="763282"/>
          </a:xfrm>
          <a:solidFill>
            <a:srgbClr val="FFC000"/>
          </a:solidFill>
        </p:spPr>
        <p:txBody>
          <a:bodyPr>
            <a:normAutofit/>
          </a:bodyPr>
          <a:lstStyle/>
          <a:p>
            <a:r>
              <a:rPr lang="en-US" sz="2400" b="1" dirty="0">
                <a:latin typeface="+mn-lt"/>
              </a:rPr>
              <a:t>Which of these attractions do you have in your city or town?</a:t>
            </a:r>
            <a:endParaRPr lang="th-TH" sz="2400" b="1" dirty="0">
              <a:latin typeface="+mn-lt"/>
            </a:endParaRPr>
          </a:p>
        </p:txBody>
      </p:sp>
      <p:sp>
        <p:nvSpPr>
          <p:cNvPr id="3" name="ตัวแทนเนื้อหา 2">
            <a:extLst>
              <a:ext uri="{FF2B5EF4-FFF2-40B4-BE49-F238E27FC236}">
                <a16:creationId xmlns:a16="http://schemas.microsoft.com/office/drawing/2014/main" xmlns="" id="{ADB26F52-CCE2-3870-6C0C-2E94237D694C}"/>
              </a:ext>
            </a:extLst>
          </p:cNvPr>
          <p:cNvSpPr>
            <a:spLocks noGrp="1"/>
          </p:cNvSpPr>
          <p:nvPr>
            <p:ph idx="1"/>
          </p:nvPr>
        </p:nvSpPr>
        <p:spPr>
          <a:xfrm>
            <a:off x="628650" y="1553251"/>
            <a:ext cx="7886700" cy="4351338"/>
          </a:xfrm>
        </p:spPr>
        <p:txBody>
          <a:bodyPr>
            <a:normAutofit/>
          </a:bodyPr>
          <a:lstStyle/>
          <a:p>
            <a:pPr marL="137160" marR="0" lvl="0" indent="-137160" algn="l" defTabSz="685800" rtl="0" eaLnBrk="1" fontAlgn="auto" latinLnBrk="0" hangingPunct="1">
              <a:lnSpc>
                <a:spcPct val="110000"/>
              </a:lnSpc>
              <a:spcBef>
                <a:spcPts val="675"/>
              </a:spcBef>
              <a:spcAft>
                <a:spcPts val="0"/>
              </a:spcAft>
              <a:buClr>
                <a:prstClr val="black">
                  <a:lumMod val="85000"/>
                  <a:lumOff val="15000"/>
                </a:prstClr>
              </a:buClr>
              <a:buSzTx/>
              <a:buFont typeface="Garamond" pitchFamily="18"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Museum/ theatre/ concert hall</a:t>
            </a:r>
          </a:p>
          <a:p>
            <a:pPr marL="137160" marR="0" lvl="0" indent="-137160" algn="l" defTabSz="685800" rtl="0" eaLnBrk="1" fontAlgn="auto" latinLnBrk="0" hangingPunct="1">
              <a:lnSpc>
                <a:spcPct val="110000"/>
              </a:lnSpc>
              <a:spcBef>
                <a:spcPts val="675"/>
              </a:spcBef>
              <a:spcAft>
                <a:spcPts val="0"/>
              </a:spcAft>
              <a:buClr>
                <a:prstClr val="black">
                  <a:lumMod val="85000"/>
                  <a:lumOff val="15000"/>
                </a:prstClr>
              </a:buClr>
              <a:buSzTx/>
              <a:buFont typeface="Garamond" pitchFamily="18"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Famous monument/ national park/ art gallery/ place of worship/city tour</a:t>
            </a:r>
          </a:p>
          <a:p>
            <a:pPr marL="137160" marR="0" lvl="0" indent="-137160" algn="l" defTabSz="685800" rtl="0" eaLnBrk="1" fontAlgn="auto" latinLnBrk="0" hangingPunct="1">
              <a:lnSpc>
                <a:spcPct val="110000"/>
              </a:lnSpc>
              <a:spcBef>
                <a:spcPts val="675"/>
              </a:spcBef>
              <a:spcAft>
                <a:spcPts val="0"/>
              </a:spcAft>
              <a:buClr>
                <a:prstClr val="black">
                  <a:lumMod val="85000"/>
                  <a:lumOff val="15000"/>
                </a:prstClr>
              </a:buClr>
              <a:buSzTx/>
              <a:buFont typeface="Garamond" pitchFamily="18"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Famous building/ special attractions (e.g. swimming with dolphins, firework displays)</a:t>
            </a:r>
          </a:p>
          <a:p>
            <a:endParaRPr lang="th-TH" sz="3200" dirty="0">
              <a:latin typeface="Calibri" panose="020F0502020204030204" pitchFamily="34" charset="0"/>
            </a:endParaRPr>
          </a:p>
        </p:txBody>
      </p:sp>
    </p:spTree>
    <p:extLst>
      <p:ext uri="{BB962C8B-B14F-4D97-AF65-F5344CB8AC3E}">
        <p14:creationId xmlns:p14="http://schemas.microsoft.com/office/powerpoint/2010/main" val="3580515111"/>
      </p:ext>
    </p:extLst>
  </p:cSld>
  <p:clrMapOvr>
    <a:masterClrMapping/>
  </p:clrMapOvr>
</p:sld>
</file>

<file path=ppt/theme/theme1.xml><?xml version="1.0" encoding="utf-8"?>
<a:theme xmlns:a="http://schemas.openxmlformats.org/drawingml/2006/main" name="ธีมของ Office">
  <a:themeElements>
    <a:clrScheme name="ธีมของ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ธีมของ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ธีมของ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8908</TotalTime>
  <Words>1476</Words>
  <Application>Microsoft Macintosh PowerPoint</Application>
  <PresentationFormat>On-screen Show (4:3)</PresentationFormat>
  <Paragraphs>175</Paragraphs>
  <Slides>22</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Angsana New</vt:lpstr>
      <vt:lpstr>Calibri</vt:lpstr>
      <vt:lpstr>Calibri Light</vt:lpstr>
      <vt:lpstr>Cordia New</vt:lpstr>
      <vt:lpstr>Garamond</vt:lpstr>
      <vt:lpstr>TH Niramit AS</vt:lpstr>
      <vt:lpstr>Times New Roman</vt:lpstr>
      <vt:lpstr>Arial</vt:lpstr>
      <vt:lpstr>ธีมของ Office</vt:lpstr>
      <vt:lpstr>EHL1202 English for Hotel and Lodging 2</vt:lpstr>
      <vt:lpstr>Describing Place of Interest </vt:lpstr>
      <vt:lpstr>Describing Place of Interest </vt:lpstr>
      <vt:lpstr>Describing Place of Interest </vt:lpstr>
      <vt:lpstr>Describing Place of Interest </vt:lpstr>
      <vt:lpstr>Describing Place of Interest </vt:lpstr>
      <vt:lpstr>Describing Place of Interest </vt:lpstr>
      <vt:lpstr>Describing Place of Interest </vt:lpstr>
      <vt:lpstr>Which of these attractions do you have in your city or town?</vt:lpstr>
      <vt:lpstr>Which of these attractions do you have in your city or town?</vt:lpstr>
      <vt:lpstr>Where do guests at your hotel want to visit? What places do you recommend to guests? Do you know how many of these famous sites are in Bangkok/ Thailand?</vt:lpstr>
      <vt:lpstr>Speaking Practice</vt:lpstr>
      <vt:lpstr>Speaking Practice</vt:lpstr>
      <vt:lpstr>Speaking Practice</vt:lpstr>
      <vt:lpstr>Speaking Practice</vt:lpstr>
      <vt:lpstr>Be clear and polite</vt:lpstr>
      <vt:lpstr>PowerPoint Presentation</vt:lpstr>
      <vt:lpstr>Rome, Italy</vt:lpstr>
      <vt:lpstr>A short break in Rome</vt:lpstr>
      <vt:lpstr>A short break in Rome</vt:lpstr>
      <vt:lpstr>True or False</vt:lpstr>
      <vt:lpstr>Assignment</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EHL1202 English for Hotel and Lodging 2</dc:title>
  <dc:creator>User</dc:creator>
  <cp:lastModifiedBy>Microsoft Office User</cp:lastModifiedBy>
  <cp:revision>24</cp:revision>
  <dcterms:created xsi:type="dcterms:W3CDTF">2022-12-15T14:47:03Z</dcterms:created>
  <dcterms:modified xsi:type="dcterms:W3CDTF">2023-02-25T15:11:14Z</dcterms:modified>
</cp:coreProperties>
</file>