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7"/>
    <p:restoredTop sz="94651"/>
  </p:normalViewPr>
  <p:slideViewPr>
    <p:cSldViewPr snapToGrid="0" snapToObjects="1">
      <p:cViewPr varScale="1">
        <p:scale>
          <a:sx n="104" d="100"/>
          <a:sy n="104" d="100"/>
        </p:scale>
        <p:origin x="16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746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37299" y="9296400"/>
            <a:ext cx="323479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1"/>
          </p:nvPr>
        </p:nvSpPr>
        <p:spPr>
          <a:xfrm>
            <a:off x="1270000" y="6819900"/>
            <a:ext cx="10464800" cy="1460500"/>
          </a:xfrm>
          <a:prstGeom prst="rect">
            <a:avLst/>
          </a:prstGeom>
        </p:spPr>
        <p:txBody>
          <a:bodyPr/>
          <a:lstStyle/>
          <a:p>
            <a:r>
              <a:t>Unit 1 Reservation</a:t>
            </a:r>
          </a:p>
        </p:txBody>
      </p:sp>
      <p:pic>
        <p:nvPicPr>
          <p:cNvPr id="12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1063" y="1776818"/>
            <a:ext cx="7609039" cy="4274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1042248" y="1327618"/>
            <a:ext cx="10376608" cy="650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j-ea"/>
                <a:ea typeface="+mj-ea"/>
              </a:rPr>
              <a:t>Bar and restaurant = the hotel has a bar and a restaurant for drinks and meals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j-ea"/>
              <a:ea typeface="+mj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j-ea"/>
                <a:ea typeface="+mj-ea"/>
              </a:rPr>
              <a:t>Wifi = internet connection 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j-ea"/>
              <a:ea typeface="+mj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j-ea"/>
                <a:ea typeface="+mj-ea"/>
              </a:rPr>
              <a:t>Full English breakfast = big breakfast with toast, eggs, bacon, cereal, etc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j-ea"/>
              <a:ea typeface="+mj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j-ea"/>
                <a:ea typeface="+mj-ea"/>
              </a:rPr>
              <a:t>Continental breakfast = small breakfast with croissant, coffee, juice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j-ea"/>
              <a:ea typeface="+mj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j-ea"/>
                <a:ea typeface="+mj-ea"/>
              </a:rPr>
              <a:t>A wake-up call = when the telephone rings to wake you up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Placeholder 146"/>
          <p:cNvPicPr>
            <a:picLocks noGrp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15791" y="2719781"/>
            <a:ext cx="4775201" cy="4978401"/>
          </a:xfrm>
          <a:prstGeom prst="rect">
            <a:avLst/>
          </a:prstGeom>
        </p:spPr>
      </p:pic>
      <p:pic>
        <p:nvPicPr>
          <p:cNvPr id="14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6387" y="2428530"/>
            <a:ext cx="5807220" cy="3977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445741" y="312141"/>
            <a:ext cx="10289059" cy="5334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233679">
              <a:defRPr sz="2880">
                <a:solidFill>
                  <a:srgbClr val="FF2600"/>
                </a:solidFill>
              </a:defRPr>
            </a:lvl1pPr>
          </a:lstStyle>
          <a:p>
            <a:r>
              <a:rPr sz="3600" b="1" dirty="0"/>
              <a:t>Checking Availability</a:t>
            </a:r>
          </a:p>
        </p:txBody>
      </p:sp>
      <p:sp>
        <p:nvSpPr>
          <p:cNvPr id="151" name="Shape 151"/>
          <p:cNvSpPr/>
          <p:nvPr/>
        </p:nvSpPr>
        <p:spPr>
          <a:xfrm>
            <a:off x="840259" y="1213604"/>
            <a:ext cx="10592831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800"/>
            </a:pPr>
            <a:r>
              <a:rPr sz="3200" dirty="0"/>
              <a:t>Do you have any vacancies?</a:t>
            </a:r>
          </a:p>
          <a:p>
            <a:pPr algn="l">
              <a:defRPr sz="2800"/>
            </a:pPr>
            <a:endParaRPr lang="en-US" sz="3200" dirty="0" smtClean="0"/>
          </a:p>
          <a:p>
            <a:pPr algn="l">
              <a:defRPr sz="2800"/>
            </a:pPr>
            <a:r>
              <a:rPr sz="3200" dirty="0" smtClean="0"/>
              <a:t>From </a:t>
            </a:r>
            <a:r>
              <a:rPr sz="3200" dirty="0"/>
              <a:t>what date?</a:t>
            </a:r>
          </a:p>
          <a:p>
            <a:pPr algn="l">
              <a:defRPr sz="2800"/>
            </a:pPr>
            <a:endParaRPr lang="en-US" sz="3200" dirty="0" smtClean="0"/>
          </a:p>
          <a:p>
            <a:pPr algn="l">
              <a:defRPr sz="2800"/>
            </a:pPr>
            <a:r>
              <a:rPr sz="3200" dirty="0" smtClean="0"/>
              <a:t>For </a:t>
            </a:r>
            <a:r>
              <a:rPr sz="3200" dirty="0"/>
              <a:t>how many nights?</a:t>
            </a:r>
          </a:p>
          <a:p>
            <a:pPr algn="l">
              <a:defRPr sz="2800"/>
            </a:pPr>
            <a:endParaRPr lang="en-US" sz="3200" dirty="0" smtClean="0"/>
          </a:p>
          <a:p>
            <a:pPr algn="l">
              <a:defRPr sz="2800"/>
            </a:pPr>
            <a:r>
              <a:rPr sz="3200" dirty="0" smtClean="0"/>
              <a:t>How </a:t>
            </a:r>
            <a:r>
              <a:rPr sz="3200" dirty="0"/>
              <a:t>long will you stay?</a:t>
            </a:r>
          </a:p>
          <a:p>
            <a:pPr algn="l">
              <a:defRPr sz="2800"/>
            </a:pPr>
            <a:endParaRPr lang="en-US" sz="3200" dirty="0" smtClean="0"/>
          </a:p>
          <a:p>
            <a:pPr algn="l">
              <a:defRPr sz="2800"/>
            </a:pPr>
            <a:r>
              <a:rPr sz="3200" dirty="0" smtClean="0"/>
              <a:t>What </a:t>
            </a:r>
            <a:r>
              <a:rPr sz="3200" dirty="0"/>
              <a:t>sort of room would you like?</a:t>
            </a:r>
          </a:p>
          <a:p>
            <a:pPr marL="445168" indent="-445168" algn="l">
              <a:buSzPct val="125000"/>
              <a:buChar char="-"/>
              <a:defRPr sz="2800"/>
            </a:pPr>
            <a:r>
              <a:rPr sz="3200" dirty="0"/>
              <a:t>I would like a single room, double room, twin room , triple room, suite</a:t>
            </a:r>
          </a:p>
          <a:p>
            <a:pPr marL="445168" indent="-445168" algn="l">
              <a:buSzPct val="125000"/>
              <a:buChar char="-"/>
              <a:defRPr sz="2800"/>
            </a:pPr>
            <a:r>
              <a:rPr sz="3200" dirty="0"/>
              <a:t>-I ‘d like a room with…., an en-suite bathroom, a bath, a shower,  a view, a sea-view, a balcony</a:t>
            </a:r>
          </a:p>
          <a:p>
            <a:pPr marL="445168" indent="-445168" algn="l">
              <a:buSzPct val="125000"/>
              <a:buChar char="-"/>
              <a:defRPr sz="2800"/>
            </a:pPr>
            <a:endParaRPr sz="3200" dirty="0"/>
          </a:p>
          <a:p>
            <a:pPr algn="l">
              <a:defRPr sz="2800"/>
            </a:pPr>
            <a:r>
              <a:rPr sz="3200" dirty="0"/>
              <a:t>Could we have an extra bed?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1173892" y="840260"/>
            <a:ext cx="10847871" cy="7676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43991">
              <a:spcBef>
                <a:spcPts val="2200"/>
              </a:spcBef>
              <a:buSzTx/>
              <a:buNone/>
              <a:defRPr sz="2888">
                <a:solidFill>
                  <a:srgbClr val="FF2600"/>
                </a:solidFill>
              </a:defRPr>
            </a:pPr>
            <a:r>
              <a:rPr sz="3200" dirty="0"/>
              <a:t>Asking about facilities</a:t>
            </a:r>
          </a:p>
          <a:p>
            <a:pPr marL="0" indent="0" defTabSz="443991">
              <a:spcBef>
                <a:spcPts val="2200"/>
              </a:spcBef>
              <a:buSzTx/>
              <a:buNone/>
              <a:defRPr sz="2280"/>
            </a:pPr>
            <a:r>
              <a:rPr sz="3200" dirty="0"/>
              <a:t>Does the room have..?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280"/>
            </a:pPr>
            <a:r>
              <a:rPr sz="3200" dirty="0"/>
              <a:t>Internet access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280"/>
            </a:pPr>
            <a:r>
              <a:rPr sz="3200" dirty="0"/>
              <a:t>air condition</a:t>
            </a:r>
          </a:p>
          <a:p>
            <a:pPr marL="0" indent="0" defTabSz="443991">
              <a:spcBef>
                <a:spcPts val="2200"/>
              </a:spcBef>
              <a:buSzTx/>
              <a:buNone/>
              <a:defRPr sz="2280"/>
            </a:pPr>
            <a:r>
              <a:rPr sz="3200" dirty="0"/>
              <a:t>Is there a..?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280"/>
            </a:pPr>
            <a:r>
              <a:rPr sz="3200" dirty="0"/>
              <a:t>swimming pool, 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280"/>
            </a:pPr>
            <a:r>
              <a:rPr sz="3200" dirty="0"/>
              <a:t>sauna, 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280"/>
            </a:pPr>
            <a:r>
              <a:rPr sz="3200" dirty="0"/>
              <a:t>gym,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280"/>
            </a:pPr>
            <a:r>
              <a:rPr sz="3200" dirty="0"/>
              <a:t> beauty salon, 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280"/>
            </a:pPr>
            <a:r>
              <a:rPr sz="3200" dirty="0"/>
              <a:t>lift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270000" y="42399"/>
            <a:ext cx="10464801" cy="74168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Do you allow pets?</a:t>
            </a:r>
          </a:p>
          <a:p>
            <a:pPr>
              <a:buBlip>
                <a:blip r:embed="rId2"/>
              </a:buBlip>
            </a:pPr>
            <a:r>
              <a:t>Do you have a wheelchair access?</a:t>
            </a:r>
          </a:p>
          <a:p>
            <a:pPr>
              <a:buBlip>
                <a:blip r:embed="rId2"/>
              </a:buBlip>
            </a:pPr>
            <a:r>
              <a:t>Do you have a car park?</a:t>
            </a:r>
          </a:p>
          <a:p>
            <a:pPr>
              <a:buBlip>
                <a:blip r:embed="rId2"/>
              </a:buBlip>
            </a:pPr>
            <a:r>
              <a:t>The room has a shared bathroom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904810" y="127792"/>
            <a:ext cx="10464801" cy="210820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FF2600"/>
                </a:solidFill>
              </a:defRPr>
            </a:lvl1pPr>
          </a:lstStyle>
          <a:p>
            <a:r>
              <a:t>Discussing terms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270000" y="1379208"/>
            <a:ext cx="10464801" cy="59596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9900" indent="-469900">
              <a:buBlip>
                <a:blip r:embed="rId2"/>
              </a:buBlip>
              <a:defRPr sz="2800"/>
            </a:pPr>
            <a:r>
              <a:rPr sz="3200" dirty="0"/>
              <a:t>What’s the price per night?</a:t>
            </a:r>
          </a:p>
          <a:p>
            <a:pPr marL="469900" indent="-469900">
              <a:buBlip>
                <a:blip r:embed="rId2"/>
              </a:buBlip>
              <a:defRPr sz="2800"/>
            </a:pPr>
            <a:r>
              <a:rPr sz="3200" dirty="0"/>
              <a:t>Is the breakfast included?</a:t>
            </a:r>
          </a:p>
          <a:p>
            <a:pPr marL="469900" indent="-469900">
              <a:buBlip>
                <a:blip r:embed="rId2"/>
              </a:buBlip>
              <a:defRPr sz="2800"/>
            </a:pPr>
            <a:r>
              <a:rPr sz="3200" dirty="0"/>
              <a:t>That’s a bit more than I wanted to pay</a:t>
            </a:r>
          </a:p>
          <a:p>
            <a:pPr marL="469900" indent="-469900">
              <a:buBlip>
                <a:blip r:embed="rId2"/>
              </a:buBlip>
              <a:defRPr sz="2800"/>
            </a:pPr>
            <a:r>
              <a:rPr sz="3200" dirty="0"/>
              <a:t>Can you offer me any discount?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1270000" y="177800"/>
            <a:ext cx="10464800" cy="7200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  <a:r>
              <a:t>Have you got anything…….?</a:t>
            </a:r>
          </a:p>
          <a:p>
            <a:pPr marL="469900" indent="-469900">
              <a:buBlip>
                <a:blip r:embed="rId2"/>
              </a:buBlip>
              <a:defRPr sz="2800"/>
            </a:pPr>
            <a:r>
              <a:t>cheaper</a:t>
            </a:r>
          </a:p>
          <a:p>
            <a:pPr marL="469900" indent="-469900">
              <a:buBlip>
                <a:blip r:embed="rId2"/>
              </a:buBlip>
              <a:defRPr sz="2800"/>
            </a:pPr>
            <a:r>
              <a:t>bigger</a:t>
            </a:r>
          </a:p>
          <a:p>
            <a:pPr marL="469900" indent="-469900">
              <a:buBlip>
                <a:blip r:embed="rId2"/>
              </a:buBlip>
              <a:defRPr sz="2800"/>
            </a:pPr>
            <a:r>
              <a:t>quieter</a:t>
            </a:r>
          </a:p>
          <a:p>
            <a:pPr marL="0" indent="0">
              <a:buSzTx/>
              <a:buNone/>
              <a:defRPr sz="2800"/>
            </a:pPr>
            <a:r>
              <a:t>Could I see the room?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965957" y="535537"/>
            <a:ext cx="11072886" cy="938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FF2600"/>
                </a:solidFill>
              </a:defRPr>
            </a:pPr>
            <a:r>
              <a:t>Making the booking</a:t>
            </a:r>
          </a:p>
          <a:p>
            <a:pPr algn="l" defTabSz="457200">
              <a:defRPr sz="2800">
                <a:solidFill>
                  <a:srgbClr val="3A3A3A"/>
                </a:solidFill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t>Here are some phrases you can use on the phone to make a booking in English.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endParaRPr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t>I’d like to book a (single / double / twin) room for two nights, please.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t>I’d like to make a reservation for a (single / double / twin) room for the night of (date), please.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t>(a reservation = a booking)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t>Do you have any double rooms left for the weekend?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t>Do you have any double rooms available this weekend?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t>(left = available)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803749" y="971627"/>
            <a:ext cx="12166792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/>
              <a:t>How much is… a single room / a double room / a suite?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What time is check-in? (check-in = when you arrive and give your 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passport information)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What time is check-out? (when you leave and pay)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What time is breakfast?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Are all your rooms ensuite? (= with bathroom)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Is there wifi in the room?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Is there a lift? (life / elevator)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888086" y="628119"/>
            <a:ext cx="10949687" cy="650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FF2600"/>
                </a:solidFill>
              </a:defRPr>
            </a:pPr>
            <a:r>
              <a:rPr sz="3200"/>
              <a:t>Starting the conversation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I’d like to…..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…. book a double room (for two nights from Monday 2 August to…)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…. book a table (for two at 9 pm tomorrow night)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…. book a flight (from London to Paris on Tuesday 10 November)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…. book seats (tonight for “Phantom of the Opera”)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You can also reserve a room, a table or seats.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711191" y="846151"/>
            <a:ext cx="11027058" cy="650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FF2600"/>
                </a:solidFill>
              </a:defRPr>
            </a:pPr>
            <a:r>
              <a:rPr sz="3200"/>
              <a:t>Responding to questions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How many people is the booking for?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 It’s for two people.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How would you like to pay?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 Can I pay by credit card?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Can you spell your surname?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 Yes, it’s B – R – O – W – N.</a:t>
            </a:r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endParaRPr sz="3200" dirty="0"/>
          </a:p>
          <a:p>
            <a:pPr marL="346242" indent="-346242" algn="l" defTabSz="457200">
              <a:buSzPct val="125000"/>
              <a:buChar char="•"/>
              <a:defRPr sz="2800">
                <a:solidFill>
                  <a:srgbClr val="000000"/>
                </a:solidFill>
              </a:defRPr>
            </a:pPr>
            <a:r>
              <a:rPr sz="3200" dirty="0"/>
              <a:t>Can you give me your credit card number and expiry date?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…Yes, it’s …….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911468" y="1488026"/>
            <a:ext cx="961801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Travel bookings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What time do you want to leave / arrive / check-out?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 I’d like to arrive in London by 6 pm.</a:t>
            </a:r>
          </a:p>
        </p:txBody>
      </p:sp>
      <p:sp>
        <p:nvSpPr>
          <p:cNvPr id="171" name="Shape 171"/>
          <p:cNvSpPr/>
          <p:nvPr/>
        </p:nvSpPr>
        <p:spPr>
          <a:xfrm>
            <a:off x="911468" y="3777641"/>
            <a:ext cx="1152759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 Do you like to take advantage of our special insurance / extra facilities?</a:t>
            </a:r>
          </a:p>
          <a:p>
            <a:pPr algn="l" defTabSz="457200">
              <a:defRPr sz="2800">
                <a:solidFill>
                  <a:srgbClr val="000000"/>
                </a:solidFill>
              </a:defRPr>
            </a:pPr>
            <a:r>
              <a:rPr sz="3200" dirty="0"/>
              <a:t>… No thank you / Could you give me extra information?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843234" y="776427"/>
            <a:ext cx="11513523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FF2600"/>
                </a:solidFill>
              </a:defRPr>
            </a:pPr>
            <a:r>
              <a:rPr sz="3200"/>
              <a:t>Asking for more information</a:t>
            </a:r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r>
              <a:rPr sz="3200" dirty="0"/>
              <a:t>Does this price include all taxes? (for hotels and flights)</a:t>
            </a:r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r>
              <a:rPr sz="3200" dirty="0"/>
              <a:t>Is there a booking fee? (for flights, theatre tickets)</a:t>
            </a:r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r>
              <a:rPr sz="3200" dirty="0"/>
              <a:t>How much is the baggage allowance? (for flights)</a:t>
            </a:r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r>
              <a:rPr sz="3200" dirty="0"/>
              <a:t>Could you confirm my booking?</a:t>
            </a:r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r>
              <a:rPr sz="3200" dirty="0"/>
              <a:t>What time should I arrive? (for theatre, restaurants)</a:t>
            </a:r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r>
              <a:rPr sz="3200" dirty="0"/>
              <a:t>What time do I have to check in / do I have to check out? (for flights, hotels)</a:t>
            </a:r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endParaRPr sz="3200" dirty="0"/>
          </a:p>
          <a:p>
            <a:pPr algn="l" defTabSz="457200">
              <a:defRPr sz="2700">
                <a:solidFill>
                  <a:srgbClr val="000000"/>
                </a:solidFill>
              </a:defRPr>
            </a:pPr>
            <a:r>
              <a:rPr sz="3200" dirty="0"/>
              <a:t>Is there an ensuite bathroom? (for hotels)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3A3A3A"/>
                </a:solidFill>
              </a:defRPr>
            </a:pPr>
            <a:r>
              <a:rPr sz="3200"/>
              <a:t>Tips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</a:defRPr>
            </a:pPr>
            <a:r>
              <a:rPr sz="3200" dirty="0"/>
              <a:t>Remember the essential information: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</a:defRPr>
            </a:pPr>
            <a:r>
              <a:rPr sz="3200" dirty="0"/>
              <a:t>– how many nights (at a hotel)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</a:defRPr>
            </a:pPr>
            <a:r>
              <a:rPr sz="3200" dirty="0"/>
              <a:t>– how many people (at a restaurant or the theatre)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</a:defRPr>
            </a:pPr>
            <a:r>
              <a:rPr sz="3200" dirty="0"/>
              <a:t>– what time (for a flight or at a restaurant)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</a:defRPr>
            </a:pPr>
            <a:r>
              <a:rPr sz="3200" dirty="0"/>
              <a:t>– how much does it cost (for a flight, theatre tickets or a hotel room)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1269999" y="239378"/>
            <a:ext cx="10464801" cy="128878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Dialogue</a:t>
            </a:r>
          </a:p>
        </p:txBody>
      </p:sp>
      <p:sp>
        <p:nvSpPr>
          <p:cNvPr id="178" name="Shape 178"/>
          <p:cNvSpPr/>
          <p:nvPr/>
        </p:nvSpPr>
        <p:spPr>
          <a:xfrm>
            <a:off x="754911" y="1538296"/>
            <a:ext cx="11677573" cy="742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100">
                <a:solidFill>
                  <a:srgbClr val="000000"/>
                </a:solidFill>
              </a:defRPr>
            </a:pPr>
            <a:r>
              <a:rPr sz="2800"/>
              <a:t>Hotel Reservation</a:t>
            </a:r>
          </a:p>
          <a:p>
            <a:pPr algn="l" defTabSz="457200">
              <a:defRPr sz="2100">
                <a:solidFill>
                  <a:srgbClr val="000000"/>
                </a:solidFill>
              </a:defRPr>
            </a:pPr>
            <a:endParaRPr sz="2800" dirty="0"/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</a:t>
            </a:r>
            <a:r>
              <a:rPr sz="2800" dirty="0"/>
              <a:t>: Good afternoon! This is Capitol Hotels in Washington, D.C. How may I help you?</a:t>
            </a:r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endParaRPr sz="2800" dirty="0"/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11993"/>
                </a:solidFill>
              </a:rPr>
              <a:t>Mr. Abrams</a:t>
            </a:r>
            <a:r>
              <a:rPr sz="2800" dirty="0"/>
              <a:t>: Hi, I’d like to schedule a reservation for this upcoming weekend from Friday night until Sunday.</a:t>
            </a:r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endParaRPr sz="2800" dirty="0"/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Receptionist:</a:t>
            </a:r>
            <a:r>
              <a:rPr sz="2800" dirty="0"/>
              <a:t> Sure! Let me check and see what rooms are available. Do you need a room with one bed or two?</a:t>
            </a:r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endParaRPr sz="2800" dirty="0"/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Mr. Abrams</a:t>
            </a:r>
            <a:r>
              <a:rPr sz="2800" dirty="0"/>
              <a:t>: My wife and I will be visiting the city, but a room with one bed will be just fine.</a:t>
            </a:r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endParaRPr sz="2800" dirty="0"/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</a:t>
            </a:r>
            <a:r>
              <a:rPr sz="2800" dirty="0"/>
              <a:t>: Alright... It looks like we have several rooms available. Would you care for a room with a balcony?</a:t>
            </a:r>
          </a:p>
          <a:p>
            <a:pPr algn="l" defTabSz="457200">
              <a:defRPr sz="2300">
                <a:solidFill>
                  <a:srgbClr val="000000"/>
                </a:solidFill>
              </a:defRPr>
            </a:pPr>
            <a:endParaRPr sz="2800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1269999" y="843787"/>
            <a:ext cx="10464801" cy="7416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Mr. Abrams</a:t>
            </a:r>
            <a:r>
              <a:rPr sz="2800" dirty="0"/>
              <a:t>: A single room with no balcony will suit our needs just fine. I did notice on your website that you have a pool and an exercise room. Are these facilities available for all hotel guests?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</a:defRPr>
            </a:pPr>
            <a:endParaRPr sz="2800" dirty="0"/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Receptionist: </a:t>
            </a:r>
            <a:r>
              <a:rPr sz="2800" dirty="0"/>
              <a:t>Yes, all hotel guests are allowed access to those facilities. The hotel stay also includes breakfast. We have a restaurant on-site that also serves lunch and dinner, but those meals are not included in your lodging fee.Mr.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</a:defRPr>
            </a:pPr>
            <a:endParaRPr sz="2800" dirty="0"/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Abrams</a:t>
            </a:r>
            <a:r>
              <a:rPr sz="2800" dirty="0"/>
              <a:t>: Okay, that’s fine. What time are both check-in and check-out?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Receptionist:</a:t>
            </a:r>
            <a:r>
              <a:rPr sz="2800" dirty="0"/>
              <a:t> Check-in for you on Friday can be any time after 3:00 p.m. Check-out will be on Sunday before noon.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272727"/>
                </a:solidFill>
              </a:defRPr>
            </a:pPr>
            <a:endParaRPr sz="2800" dirty="0"/>
          </a:p>
          <a:p>
            <a:pPr marL="0" indent="0" defTabSz="457200">
              <a:spcBef>
                <a:spcPts val="0"/>
              </a:spcBef>
              <a:buSzTx/>
              <a:buNone/>
              <a:defRPr sz="28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Mr. Abrams</a:t>
            </a:r>
            <a:r>
              <a:rPr sz="2800" dirty="0"/>
              <a:t>: Sounds great!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827903" y="567331"/>
            <a:ext cx="11504140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Mr. Abrams:</a:t>
            </a:r>
            <a:r>
              <a:rPr sz="2800" dirty="0"/>
              <a:t> Okay, that’s fine. What time are both check-in and check-out?</a:t>
            </a:r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endParaRPr sz="2800" dirty="0"/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/>
              <a:t>Receptionist: Check-in for you on Friday can be any time after 3:00 p.m. Check-out will be on Sunday before noon.</a:t>
            </a:r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endParaRPr sz="2800" dirty="0"/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Mr. Abrams</a:t>
            </a:r>
            <a:r>
              <a:rPr sz="2800" dirty="0"/>
              <a:t>: Sounds great!</a:t>
            </a:r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endParaRPr sz="2800" dirty="0"/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</a:t>
            </a:r>
            <a:r>
              <a:rPr sz="2800" dirty="0"/>
              <a:t>: I am glad that I could help you today. Is there anything else that you need at this point in time?</a:t>
            </a:r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endParaRPr sz="2800" dirty="0"/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Mr. Abrams</a:t>
            </a:r>
            <a:r>
              <a:rPr sz="2800" dirty="0"/>
              <a:t>: Would you like my credit card information now, or can I take care of that upon my arrival to the hotel’s reception desk?</a:t>
            </a:r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endParaRPr sz="2800" dirty="0"/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</a:t>
            </a:r>
            <a:r>
              <a:rPr sz="2800" dirty="0"/>
              <a:t>: We can handle payment upon your arrival on Friday. We look forward to seeing you then!</a:t>
            </a:r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endParaRPr sz="2800" dirty="0"/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Mr. Abrams: T</a:t>
            </a:r>
            <a:r>
              <a:rPr sz="2800" dirty="0"/>
              <a:t>hank you! I look forward to my stay.</a:t>
            </a:r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endParaRPr sz="2800" dirty="0"/>
          </a:p>
          <a:p>
            <a:pPr algn="l" defTabSz="457200">
              <a:defRPr sz="2400">
                <a:solidFill>
                  <a:srgbClr val="272727"/>
                </a:solidFill>
              </a:defRPr>
            </a:pPr>
            <a:r>
              <a:rPr sz="2800" dirty="0">
                <a:solidFill>
                  <a:srgbClr val="FF2600"/>
                </a:solidFill>
              </a:rPr>
              <a:t>Receptionist:</a:t>
            </a:r>
            <a:r>
              <a:rPr sz="2800" dirty="0"/>
              <a:t> Enjoy the rest of your week!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Table 184"/>
          <p:cNvGraphicFramePr/>
          <p:nvPr/>
        </p:nvGraphicFramePr>
        <p:xfrm>
          <a:off x="2200302" y="2532708"/>
          <a:ext cx="8843530" cy="18233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421765"/>
                <a:gridCol w="4421765"/>
              </a:tblGrid>
              <a:tr h="911670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a</a:t>
                      </a:r>
                      <a:r>
                        <a:t> Kennedy Hotels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b</a:t>
                      </a:r>
                      <a:r>
                        <a:t> Washington D.C.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  <a:tr h="911670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c</a:t>
                      </a:r>
                      <a:r>
                        <a:t> Lincoln Hotels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d</a:t>
                      </a:r>
                      <a:r>
                        <a:t> Capitol Hotels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85" name="Shape 185"/>
          <p:cNvSpPr/>
          <p:nvPr/>
        </p:nvSpPr>
        <p:spPr>
          <a:xfrm>
            <a:off x="1193017" y="1635437"/>
            <a:ext cx="108581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8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is the name of the hotel where Mr. Abrams plans on staying?</a:t>
            </a:r>
          </a:p>
          <a:p>
            <a:pPr algn="l" defTabSz="457200">
              <a:defRPr sz="150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366103" y="4496504"/>
            <a:ext cx="941393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7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For how long does Mr. Abrams plan on staying at the hotel?</a:t>
            </a:r>
          </a:p>
        </p:txBody>
      </p:sp>
      <p:graphicFrame>
        <p:nvGraphicFramePr>
          <p:cNvPr id="187" name="Table 187"/>
          <p:cNvGraphicFramePr/>
          <p:nvPr/>
        </p:nvGraphicFramePr>
        <p:xfrm>
          <a:off x="2424897" y="6136224"/>
          <a:ext cx="7986146" cy="26480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993073"/>
                <a:gridCol w="3993073"/>
              </a:tblGrid>
              <a:tr h="1324032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a</a:t>
                      </a:r>
                      <a:r>
                        <a:t> Three nights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b</a:t>
                      </a:r>
                      <a:r>
                        <a:t> Two nights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  <a:tr h="1324032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c</a:t>
                      </a:r>
                      <a:r>
                        <a:t> Overnight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d</a:t>
                      </a:r>
                      <a:r>
                        <a:t> A week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Table 189"/>
          <p:cNvGraphicFramePr/>
          <p:nvPr/>
        </p:nvGraphicFramePr>
        <p:xfrm>
          <a:off x="1359761" y="1803122"/>
          <a:ext cx="2540001" cy="137894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75025"/>
                <a:gridCol w="3375025"/>
              </a:tblGrid>
              <a:tr h="689471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a</a:t>
                      </a:r>
                      <a:r>
                        <a:t> A double room without a balcony.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b</a:t>
                      </a:r>
                      <a:r>
                        <a:t> A double room with a balcony.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  <a:tr h="689471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c</a:t>
                      </a:r>
                      <a:r>
                        <a:t> A single room with a balcony.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d</a:t>
                      </a:r>
                      <a:r>
                        <a:t> A single room without a balcony.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0" name="Table 190"/>
          <p:cNvGraphicFramePr/>
          <p:nvPr/>
        </p:nvGraphicFramePr>
        <p:xfrm>
          <a:off x="2323456" y="4450745"/>
          <a:ext cx="2540001" cy="137894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75025"/>
                <a:gridCol w="3375025"/>
              </a:tblGrid>
              <a:tr h="689471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a</a:t>
                      </a:r>
                      <a:r>
                        <a:t> Free breakfast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b</a:t>
                      </a:r>
                      <a:r>
                        <a:t> An exercise room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  <a:tr h="689471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c</a:t>
                      </a:r>
                      <a:r>
                        <a:t> A massage room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d</a:t>
                      </a:r>
                      <a:r>
                        <a:t> A swimming pool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91" name="Shape 191"/>
          <p:cNvSpPr/>
          <p:nvPr/>
        </p:nvSpPr>
        <p:spPr>
          <a:xfrm>
            <a:off x="1056536" y="-760386"/>
            <a:ext cx="10425096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50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Question 3:</a:t>
            </a:r>
            <a:endParaRPr sz="1650">
              <a:solidFill>
                <a:srgbClr val="272727"/>
              </a:solidFill>
            </a:endParaRPr>
          </a:p>
          <a:p>
            <a:pPr algn="l" defTabSz="457200">
              <a:defRPr sz="2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kind of room does Mr. Abrams request to stay in?</a:t>
            </a:r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50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Question 4:</a:t>
            </a:r>
            <a:endParaRPr sz="1650">
              <a:solidFill>
                <a:srgbClr val="272727"/>
              </a:solidFill>
            </a:endParaRPr>
          </a:p>
          <a:p>
            <a:pPr algn="l" defTabSz="457200">
              <a:defRPr sz="27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50"/>
          </a:p>
          <a:p>
            <a:pPr algn="l" defTabSz="457200">
              <a:defRPr sz="27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50"/>
          </a:p>
          <a:p>
            <a:pPr algn="l" defTabSz="457200">
              <a:defRPr sz="27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50"/>
          </a:p>
          <a:p>
            <a:pPr algn="l" defTabSz="457200">
              <a:defRPr sz="27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50"/>
          </a:p>
          <a:p>
            <a:pPr algn="l" defTabSz="457200">
              <a:defRPr sz="27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 of the following are amenities the hotel offers its guests except:</a:t>
            </a:r>
          </a:p>
          <a:p>
            <a:pPr algn="l" defTabSz="457200">
              <a:defRPr sz="27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259558" y="1115103"/>
            <a:ext cx="9967421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Question 5:</a:t>
            </a:r>
            <a:endParaRPr sz="1650">
              <a:solidFill>
                <a:srgbClr val="272727"/>
              </a:solidFill>
            </a:endParaRPr>
          </a:p>
          <a:p>
            <a:pPr algn="l" defTabSz="457200">
              <a:defRPr sz="23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At what time can Mr. Abrams check into the hotel on Friday?</a:t>
            </a:r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6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50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Question 6:</a:t>
            </a:r>
            <a:endParaRPr sz="1650">
              <a:solidFill>
                <a:srgbClr val="272727"/>
              </a:solidFill>
            </a:endParaRPr>
          </a:p>
          <a:p>
            <a:pPr algn="l" defTabSz="457200">
              <a:defRPr sz="24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50"/>
          </a:p>
          <a:p>
            <a:pPr algn="l" defTabSz="457200">
              <a:defRPr sz="24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50"/>
          </a:p>
          <a:p>
            <a:pPr algn="l" defTabSz="457200">
              <a:defRPr sz="2450">
                <a:solidFill>
                  <a:srgbClr val="27272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When does Mr. Abrams plan on giving the hotel his credit card information?</a:t>
            </a:r>
          </a:p>
        </p:txBody>
      </p:sp>
      <p:graphicFrame>
        <p:nvGraphicFramePr>
          <p:cNvPr id="194" name="Table 194"/>
          <p:cNvGraphicFramePr/>
          <p:nvPr/>
        </p:nvGraphicFramePr>
        <p:xfrm>
          <a:off x="2140861" y="5708620"/>
          <a:ext cx="7408499" cy="225975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685199"/>
                <a:gridCol w="3685199"/>
              </a:tblGrid>
              <a:tr h="1110828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a</a:t>
                      </a:r>
                      <a:r>
                        <a:t> Upon his arrival to the reception desk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DBDBDB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b</a:t>
                      </a:r>
                      <a:r>
                        <a:t> At the end of his stay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  <a:tr h="1110828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t> Mr. Abrams wants to pay in cash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DBDBDB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DBDBDB"/>
                      </a:solidFill>
                      <a:miter lim="400000"/>
                    </a:lnT>
                    <a:lnB w="38100">
                      <a:solidFill>
                        <a:srgbClr val="DBDBDB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d</a:t>
                      </a:r>
                      <a:r>
                        <a:t> During the phone call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" name="Table 195"/>
          <p:cNvGraphicFramePr/>
          <p:nvPr/>
        </p:nvGraphicFramePr>
        <p:xfrm>
          <a:off x="2049564" y="1935327"/>
          <a:ext cx="7331388" cy="195724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646643"/>
                <a:gridCol w="3646643"/>
              </a:tblGrid>
              <a:tr h="959571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R w="38100">
                      <a:solidFill>
                        <a:srgbClr val="E8E8E8"/>
                      </a:solidFill>
                      <a:miter lim="400000"/>
                    </a:lnR>
                    <a:lnB w="38100">
                      <a:solidFill>
                        <a:srgbClr val="E8E8E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b</a:t>
                      </a:r>
                      <a:r>
                        <a:t> Before 11:00 a.m.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  <a:tr h="959571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c</a:t>
                      </a:r>
                      <a:r>
                        <a:t> After 3:00 p.m.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d</a:t>
                      </a:r>
                      <a:r>
                        <a:t> After 1:00 p.m.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" name="Table 196"/>
          <p:cNvGraphicFramePr/>
          <p:nvPr/>
        </p:nvGraphicFramePr>
        <p:xfrm>
          <a:off x="2218606" y="2091854"/>
          <a:ext cx="3375026" cy="6894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75025"/>
              </a:tblGrid>
              <a:tr h="689471">
                <a:tc>
                  <a:txBody>
                    <a:bodyPr/>
                    <a:lstStyle/>
                    <a:p>
                      <a:pPr algn="l">
                        <a:defRPr sz="1575">
                          <a:solidFill>
                            <a:srgbClr val="232323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417" b="1">
                          <a:solidFill>
                            <a:srgbClr val="8C8C8C"/>
                          </a:solidFill>
                        </a:rPr>
                        <a:t>a</a:t>
                      </a:r>
                      <a:r>
                        <a:t> Before noon</a:t>
                      </a:r>
                    </a:p>
                  </a:txBody>
                  <a:tcPr marL="152400" marR="76200" marT="76200" marB="76200" horzOverflow="overflow">
                    <a:lnL w="38100">
                      <a:solidFill>
                        <a:srgbClr val="E8E8E8"/>
                      </a:solidFill>
                      <a:miter lim="400000"/>
                    </a:lnL>
                    <a:lnR w="38100">
                      <a:solidFill>
                        <a:srgbClr val="E8E8E8"/>
                      </a:solidFill>
                      <a:miter lim="400000"/>
                    </a:lnR>
                    <a:lnT w="38100">
                      <a:solidFill>
                        <a:srgbClr val="E8E8E8"/>
                      </a:solidFill>
                      <a:miter lim="400000"/>
                    </a:lnT>
                    <a:lnB w="38100">
                      <a:solidFill>
                        <a:srgbClr val="E8E8E8"/>
                      </a:solidFill>
                      <a:miter lim="400000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298796" y="2516293"/>
            <a:ext cx="1120899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https://english-at-home.com/booking-a-hotel-room/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840259" y="726716"/>
            <a:ext cx="10146509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Types of room</a:t>
            </a:r>
          </a:p>
          <a:p>
            <a:pPr algn="l"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b="0" dirty="0">
              <a:latin typeface="+mn-ea"/>
            </a:endParaRPr>
          </a:p>
          <a:p>
            <a:pPr algn="l"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Double room = room with a double bed (for two people)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Twin room = room with two beds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Single room = room with one bed (for one person)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Suite = more than one room (e.g. bedroom and living room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cot = a bed for a baby</a:t>
            </a:r>
          </a:p>
          <a:p>
            <a:pPr algn="l"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n-ea"/>
            </a:endParaRPr>
          </a:p>
          <a:p>
            <a:pPr algn="l"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n-ea"/>
            </a:endParaRPr>
          </a:p>
          <a:p>
            <a:pPr algn="l"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n-ea"/>
            </a:endParaRPr>
          </a:p>
          <a:p>
            <a:pPr algn="l"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Availability</a:t>
            </a:r>
          </a:p>
          <a:p>
            <a:pPr algn="l" defTabSz="457200"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b="0" dirty="0">
              <a:latin typeface="+mn-ea"/>
            </a:endParaRPr>
          </a:p>
          <a:p>
            <a:pPr algn="l" defTabSz="4572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fully-booked = no rooms available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Placeholder 13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45740" y="762118"/>
            <a:ext cx="4775201" cy="3098801"/>
          </a:xfrm>
          <a:prstGeom prst="rect">
            <a:avLst/>
          </a:prstGeom>
        </p:spPr>
      </p:pic>
      <p:pic>
        <p:nvPicPr>
          <p:cNvPr id="134" name="Picture Placeholder 133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345740" y="3987918"/>
            <a:ext cx="4775201" cy="4978401"/>
          </a:xfrm>
          <a:prstGeom prst="rect">
            <a:avLst/>
          </a:prstGeom>
        </p:spPr>
      </p:pic>
      <p:pic>
        <p:nvPicPr>
          <p:cNvPr id="135" name="Picture Placeholder 134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3573" y="1089168"/>
            <a:ext cx="6311901" cy="820420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Placeholder 13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95112" y="2032603"/>
            <a:ext cx="5405036" cy="3502101"/>
          </a:xfrm>
          <a:prstGeom prst="rect">
            <a:avLst/>
          </a:prstGeom>
        </p:spPr>
      </p:pic>
      <p:pic>
        <p:nvPicPr>
          <p:cNvPr id="138" name="Picture Placeholder 137"/>
          <p:cNvPicPr>
            <a:picLocks noGrp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29249" y="896429"/>
            <a:ext cx="6311901" cy="820420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950186" y="1148760"/>
            <a:ext cx="10906718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Other facilities</a:t>
            </a:r>
            <a:endParaRPr sz="3200" b="0" dirty="0">
              <a:latin typeface="+mn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Ensuite bathroom = a bathroom attached to the bedroom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n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A safe = a box with a key where you put valuables (passport, jewellery, money etc)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n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A minibar = a small fridge with drinks inside such as coke, water, juice, wine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n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Tea and coffee making facilities = a kettle (to boil water), cups, coffee, milk, sugar and tea sachets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(24-hour) room service = meals delivered to your room</a:t>
            </a: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latin typeface="+mn-ea"/>
            </a:endParaRPr>
          </a:p>
          <a:p>
            <a:pPr algn="l" defTabSz="457200">
              <a:defRPr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latin typeface="+mn-ea"/>
              </a:rPr>
              <a:t>Laundry / dry cleaning service = your clothes can be washed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Placeholder 14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0" cy="7086601"/>
          </a:xfrm>
          <a:prstGeom prst="rect">
            <a:avLst/>
          </a:prstGeom>
        </p:spPr>
      </p:pic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782605" y="3409950"/>
            <a:ext cx="5600701" cy="2933701"/>
          </a:xfrm>
          <a:prstGeom prst="rect">
            <a:avLst/>
          </a:prstGeom>
        </p:spPr>
        <p:txBody>
          <a:bodyPr/>
          <a:lstStyle/>
          <a:p>
            <a:r>
              <a:t>Ensuite bathroom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Macintosh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Helvetica</vt:lpstr>
      <vt:lpstr>Helvetica Neue</vt:lpstr>
      <vt:lpstr>Papyrus</vt:lpstr>
      <vt:lpstr>Arial</vt:lpstr>
      <vt:lpstr>Parchment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Availability</vt:lpstr>
      <vt:lpstr>PowerPoint Presentation</vt:lpstr>
      <vt:lpstr>PowerPoint Presentation</vt:lpstr>
      <vt:lpstr>Discussing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Dialogue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2022-12-04T16:15:16Z</dcterms:modified>
</cp:coreProperties>
</file>