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1299" r:id="rId2"/>
    <p:sldId id="1086" r:id="rId3"/>
    <p:sldId id="1400" r:id="rId4"/>
    <p:sldId id="1401" r:id="rId5"/>
    <p:sldId id="1088" r:id="rId6"/>
    <p:sldId id="1304" r:id="rId7"/>
    <p:sldId id="1403" r:id="rId8"/>
    <p:sldId id="1402" r:id="rId9"/>
    <p:sldId id="1386" r:id="rId10"/>
    <p:sldId id="1387" r:id="rId11"/>
    <p:sldId id="1383" r:id="rId12"/>
    <p:sldId id="1103" r:id="rId13"/>
    <p:sldId id="1342" r:id="rId14"/>
    <p:sldId id="1380" r:id="rId15"/>
    <p:sldId id="1405" r:id="rId16"/>
    <p:sldId id="1344" r:id="rId17"/>
    <p:sldId id="1362" r:id="rId18"/>
    <p:sldId id="1337" r:id="rId19"/>
    <p:sldId id="1119" r:id="rId20"/>
    <p:sldId id="400" r:id="rId21"/>
    <p:sldId id="1406" r:id="rId22"/>
    <p:sldId id="1367" r:id="rId23"/>
    <p:sldId id="1388" r:id="rId24"/>
    <p:sldId id="1369" r:id="rId25"/>
    <p:sldId id="1389" r:id="rId26"/>
    <p:sldId id="422" r:id="rId27"/>
    <p:sldId id="1371" r:id="rId28"/>
    <p:sldId id="1378" r:id="rId29"/>
    <p:sldId id="406" r:id="rId30"/>
    <p:sldId id="1390" r:id="rId31"/>
    <p:sldId id="1399" r:id="rId32"/>
    <p:sldId id="440" r:id="rId33"/>
    <p:sldId id="1394" r:id="rId34"/>
    <p:sldId id="1395" r:id="rId35"/>
    <p:sldId id="432" r:id="rId36"/>
    <p:sldId id="431" r:id="rId37"/>
    <p:sldId id="1391" r:id="rId38"/>
    <p:sldId id="455" r:id="rId39"/>
    <p:sldId id="471" r:id="rId40"/>
    <p:sldId id="494" r:id="rId41"/>
    <p:sldId id="1396" r:id="rId42"/>
    <p:sldId id="1397" r:id="rId43"/>
    <p:sldId id="1347" r:id="rId44"/>
    <p:sldId id="382" r:id="rId45"/>
    <p:sldId id="1398" r:id="rId46"/>
    <p:sldId id="426" r:id="rId47"/>
    <p:sldId id="425" r:id="rId48"/>
    <p:sldId id="1379" r:id="rId49"/>
    <p:sldId id="1373" r:id="rId50"/>
  </p:sldIdLst>
  <p:sldSz cx="9144000" cy="6858000" type="screen4x3"/>
  <p:notesSz cx="9874250" cy="6797675"/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ngsana New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ngsana New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3399"/>
    <a:srgbClr val="E10000"/>
    <a:srgbClr val="3333CC"/>
    <a:srgbClr val="FF3399"/>
    <a:srgbClr val="00CCFF"/>
    <a:srgbClr val="00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3" autoAdjust="0"/>
    <p:restoredTop sz="94091"/>
  </p:normalViewPr>
  <p:slideViewPr>
    <p:cSldViewPr>
      <p:cViewPr>
        <p:scale>
          <a:sx n="83" d="100"/>
          <a:sy n="83" d="100"/>
        </p:scale>
        <p:origin x="2256" y="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3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4579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2763" y="0"/>
            <a:ext cx="4279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4580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2783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24581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430CFC0-4929-A547-A60D-C4A4AB22B5F4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73935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592763" y="0"/>
            <a:ext cx="4279900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fld id="{F99B2C2F-9F2D-7243-A7D3-8DA33CE09081}" type="datetimeFigureOut">
              <a:rPr lang="th-TH"/>
              <a:pPr>
                <a:defRPr/>
              </a:pPr>
              <a:t>04/02/67</a:t>
            </a:fld>
            <a:endParaRPr lang="th-TH"/>
          </a:p>
        </p:txBody>
      </p:sp>
      <p:sp>
        <p:nvSpPr>
          <p:cNvPr id="4" name="Slide Image Placeholder 3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38500" y="509588"/>
            <a:ext cx="339725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/>
          </a:p>
        </p:txBody>
      </p:sp>
      <p:sp>
        <p:nvSpPr>
          <p:cNvPr id="5" name="Notes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87425" y="3228975"/>
            <a:ext cx="7899400" cy="305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th-TH" noProof="0"/>
          </a:p>
        </p:txBody>
      </p:sp>
      <p:sp>
        <p:nvSpPr>
          <p:cNvPr id="6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27831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592763" y="6456363"/>
            <a:ext cx="4279900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2DB0165-8612-7244-B52E-031D521C9A60}" type="slidenum">
              <a:rPr lang="th-TH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7031048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eaLnBrk="0" hangingPunct="0"/>
            <a:fld id="{2154CCAB-24BD-CA43-9976-AEC8063FE469}" type="slidenum">
              <a:rPr lang="en-US" altLang="th-TH" sz="1800">
                <a:solidFill>
                  <a:srgbClr val="000000"/>
                </a:solidFill>
                <a:latin typeface="Garamond" charset="0"/>
              </a:rPr>
              <a:pPr eaLnBrk="0" hangingPunct="0"/>
              <a:t>1</a:t>
            </a:fld>
            <a:endParaRPr lang="en-US" altLang="th-TH" sz="18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5592763" y="6456363"/>
            <a:ext cx="427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algn="r" eaLnBrk="1" hangingPunct="1"/>
            <a:fld id="{8A4468ED-D035-3D40-94F4-6C9D558388B2}" type="slidenum">
              <a:rPr lang="en-US" altLang="th-TH" sz="1200">
                <a:solidFill>
                  <a:srgbClr val="000000"/>
                </a:solidFill>
              </a:rPr>
              <a:pPr algn="r" eaLnBrk="1" hangingPunct="1"/>
              <a:t>1</a:t>
            </a:fld>
            <a:endParaRPr lang="th-TH" altLang="th-TH" sz="1200">
              <a:solidFill>
                <a:srgbClr val="000000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71763" y="0"/>
            <a:ext cx="4530725" cy="33988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971316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fld id="{512CDE95-1EED-0243-8CEE-5149E255D5F8}" type="slidenum">
              <a:rPr lang="th-TH" altLang="th-TH" sz="1200"/>
              <a:pPr/>
              <a:t>18</a:t>
            </a:fld>
            <a:endParaRPr lang="th-TH" altLang="th-TH" sz="1200"/>
          </a:p>
        </p:txBody>
      </p:sp>
    </p:spTree>
    <p:extLst>
      <p:ext uri="{BB962C8B-B14F-4D97-AF65-F5344CB8AC3E}">
        <p14:creationId xmlns:p14="http://schemas.microsoft.com/office/powerpoint/2010/main" val="537415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cs typeface="Cordia New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fld id="{12CBF2F0-504D-F444-BD7B-330B4F7D39EE}" type="slidenum">
              <a:rPr lang="th-TH" altLang="th-TH" sz="1200"/>
              <a:pPr/>
              <a:t>20</a:t>
            </a:fld>
            <a:endParaRPr lang="th-TH" altLang="th-TH" sz="1200"/>
          </a:p>
        </p:txBody>
      </p:sp>
    </p:spTree>
    <p:extLst>
      <p:ext uri="{BB962C8B-B14F-4D97-AF65-F5344CB8AC3E}">
        <p14:creationId xmlns:p14="http://schemas.microsoft.com/office/powerpoint/2010/main" val="2038553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DB0165-8612-7244-B52E-031D521C9A60}" type="slidenum">
              <a:rPr lang="th-TH" altLang="th-TH" smtClean="0"/>
              <a:pPr>
                <a:defRPr/>
              </a:pPr>
              <a:t>23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14869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28804-B5CF-1F4A-A877-29BB5D8A8867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209440122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D36DD-E00E-7D46-91C2-21CBCBA1E195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5155354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B143C-D44E-7B46-80D0-33AE94F6526C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83296833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4CE37-3E68-7C4E-80F5-5787876D6D81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19689698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143D7-4DB8-CE4A-BA5A-B24E8E6D63F5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76828863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9A4E2-974B-4D46-9BF2-54A4F68AABB3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95546990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07679-EE97-6845-805E-7A687944AEEE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9302687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756FB-894A-984B-A970-3715FF0A88C2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31077799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55817-5901-A14B-A6C9-E448AE3E6D0A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35857826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2E55C-0349-DD44-AD30-41C13326E8D1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57879856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EDC1-77A4-004E-A513-6D29DF104674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55953962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ngsana New" pitchFamily="18" charset="-34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C23CC49-4B08-C640-98CB-42EF1F04E39C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cs typeface="Angsana New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cs typeface="Angsana New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cs typeface="Angsana New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cs typeface="Angsana New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cs typeface="Angsana Ne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cs typeface="Angsana Ne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cs typeface="Angsana Ne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cs typeface="Angsana Ne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10" Type="http://schemas.openxmlformats.org/officeDocument/2006/relationships/image" Target="../media/image7.jpeg"/><Relationship Id="rId11" Type="http://schemas.openxmlformats.org/officeDocument/2006/relationships/image" Target="../media/image8.jpeg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2.png"/><Relationship Id="rId14" Type="http://schemas.openxmlformats.org/officeDocument/2006/relationships/image" Target="../media/image9.jpeg"/><Relationship Id="rId15" Type="http://schemas.openxmlformats.org/officeDocument/2006/relationships/image" Target="../media/image10.jpeg"/><Relationship Id="rId16" Type="http://schemas.openxmlformats.org/officeDocument/2006/relationships/image" Target="../media/image11.jpeg"/><Relationship Id="rId17" Type="http://schemas.openxmlformats.org/officeDocument/2006/relationships/image" Target="../media/image12.jpeg"/><Relationship Id="rId18" Type="http://schemas.openxmlformats.org/officeDocument/2006/relationships/image" Target="../media/image13.png"/><Relationship Id="rId19" Type="http://schemas.openxmlformats.org/officeDocument/2006/relationships/image" Target="../media/image14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.png"/><Relationship Id="rId8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jpeg"/><Relationship Id="rId12" Type="http://schemas.openxmlformats.org/officeDocument/2006/relationships/image" Target="../media/image7.jpeg"/><Relationship Id="rId13" Type="http://schemas.openxmlformats.org/officeDocument/2006/relationships/image" Target="../media/image44.jpeg"/><Relationship Id="rId14" Type="http://schemas.openxmlformats.org/officeDocument/2006/relationships/image" Target="../media/image45.jpeg"/><Relationship Id="rId15" Type="http://schemas.openxmlformats.org/officeDocument/2006/relationships/image" Target="../media/image46.jpeg"/><Relationship Id="rId16" Type="http://schemas.openxmlformats.org/officeDocument/2006/relationships/image" Target="../media/image47.jpeg"/><Relationship Id="rId17" Type="http://schemas.openxmlformats.org/officeDocument/2006/relationships/oleObject" Target="../embeddings/oleObject3.bin"/><Relationship Id="rId18" Type="http://schemas.openxmlformats.org/officeDocument/2006/relationships/image" Target="../media/image3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hyperlink" Target="http://www.ccabrasives.com/images/safety_equipment_pic.jpg" TargetMode="External"/><Relationship Id="rId8" Type="http://schemas.openxmlformats.org/officeDocument/2006/relationships/image" Target="../media/image40.jpeg"/><Relationship Id="rId9" Type="http://schemas.openxmlformats.org/officeDocument/2006/relationships/image" Target="../media/image41.jpeg"/><Relationship Id="rId10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hyperlink" Target="https://youtu.be/R-gqVUPrkJQ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tiff"/><Relationship Id="rId3" Type="http://schemas.openxmlformats.org/officeDocument/2006/relationships/image" Target="../media/image56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tiff"/><Relationship Id="rId3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6.png"/><Relationship Id="rId5" Type="http://schemas.openxmlformats.org/officeDocument/2006/relationships/oleObject" Target="../embeddings/oleObject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tiff"/><Relationship Id="rId3" Type="http://schemas.openxmlformats.org/officeDocument/2006/relationships/image" Target="../media/image62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7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Relationship Id="rId3" Type="http://schemas.openxmlformats.org/officeDocument/2006/relationships/image" Target="../media/image75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Relationship Id="rId3" Type="http://schemas.openxmlformats.org/officeDocument/2006/relationships/image" Target="../media/image88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9" descr="EAM%20Lifevest%20IN-V20L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9"/>
          <a:stretch>
            <a:fillRect/>
          </a:stretch>
        </p:blipFill>
        <p:spPr bwMode="auto">
          <a:xfrm>
            <a:off x="1541463" y="4926013"/>
            <a:ext cx="1576387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18" descr="A12SA_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300413"/>
            <a:ext cx="1595438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1" name="Object 4"/>
          <p:cNvGraphicFramePr>
            <a:graphicFrameLocks noChangeAspect="1"/>
          </p:cNvGraphicFramePr>
          <p:nvPr/>
        </p:nvGraphicFramePr>
        <p:xfrm>
          <a:off x="1568450" y="992188"/>
          <a:ext cx="982663" cy="227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4" name="Photo Editor Photo" r:id="rId6" imgW="5990476" imgH="14638095" progId="MSPhotoEd.3">
                  <p:embed/>
                </p:oleObj>
              </mc:Choice>
              <mc:Fallback>
                <p:oleObj name="Photo Editor Photo" r:id="rId6" imgW="5990476" imgH="14638095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8450" y="992188"/>
                        <a:ext cx="982663" cy="227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2" name="Picture 4" descr="AX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960438"/>
            <a:ext cx="1046163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1" descr="PB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987925"/>
            <a:ext cx="23209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2" descr="oxycre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4954588"/>
            <a:ext cx="1501775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4" descr="comm_eemk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284538"/>
            <a:ext cx="1682750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6" name="Object 4"/>
          <p:cNvGraphicFramePr>
            <a:graphicFrameLocks noChangeAspect="1"/>
          </p:cNvGraphicFramePr>
          <p:nvPr/>
        </p:nvGraphicFramePr>
        <p:xfrm>
          <a:off x="7564438" y="3892550"/>
          <a:ext cx="1409700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5" name="Photo Editor Photo" r:id="rId12" imgW="4963218" imgH="1914286" progId="MSPhotoEd.3">
                  <p:embed/>
                </p:oleObj>
              </mc:Choice>
              <mc:Fallback>
                <p:oleObj name="Photo Editor Photo" r:id="rId12" imgW="4963218" imgH="191428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4438" y="3892550"/>
                        <a:ext cx="1409700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7" name="Picture 21" descr="products_elt_406pic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955675"/>
            <a:ext cx="105886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5" descr="38220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/>
          <a:stretch>
            <a:fillRect/>
          </a:stretch>
        </p:blipFill>
        <p:spPr bwMode="auto">
          <a:xfrm>
            <a:off x="0" y="4911725"/>
            <a:ext cx="16986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5" descr="DDU-100%20Lifeline%20AED%20%20with%20Pad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3284538"/>
            <a:ext cx="1381125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7" descr="Cnv000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2901950"/>
            <a:ext cx="2184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6BB291-FB71-0147-8F25-59ECDB6D55EE}" type="slidenum">
              <a:rPr lang="en-US" altLang="th-TH" sz="1400">
                <a:latin typeface="Arial" charset="0"/>
                <a:cs typeface="Angsana New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th-TH" altLang="th-TH" sz="1400">
              <a:latin typeface="Arial" charset="0"/>
              <a:cs typeface="Angsana New" charset="0"/>
            </a:endParaRPr>
          </a:p>
        </p:txBody>
      </p:sp>
      <p:pic>
        <p:nvPicPr>
          <p:cNvPr id="3087" name="Picture 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1" t="-2" r="1572" b="1318"/>
          <a:stretch>
            <a:fillRect/>
          </a:stretch>
        </p:blipFill>
        <p:spPr bwMode="auto">
          <a:xfrm>
            <a:off x="5651500" y="3300413"/>
            <a:ext cx="1114425" cy="154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423" name="Picture 25" descr="C:\Users\Naphatsin.j\Downloads\ADT 406 no cover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992188"/>
            <a:ext cx="1111250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Title 1"/>
          <p:cNvSpPr txBox="1">
            <a:spLocks noChangeArrowheads="1"/>
          </p:cNvSpPr>
          <p:nvPr/>
        </p:nvSpPr>
        <p:spPr bwMode="auto">
          <a:xfrm>
            <a:off x="193675" y="61118"/>
            <a:ext cx="8950325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th-TH" sz="3600" b="1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Unit 6 : EMERGENCY </a:t>
            </a:r>
            <a:r>
              <a:rPr lang="en-US" altLang="th-TH" sz="3600" b="1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EQUIPMENT</a:t>
            </a:r>
            <a:endParaRPr lang="th-TH" altLang="th-TH" sz="3600" b="1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3090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8" t="5301" r="63789" b="6293"/>
          <a:stretch>
            <a:fillRect/>
          </a:stretch>
        </p:blipFill>
        <p:spPr bwMode="auto">
          <a:xfrm>
            <a:off x="65088" y="981075"/>
            <a:ext cx="1100137" cy="223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426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r="42673"/>
          <a:stretch>
            <a:fillRect/>
          </a:stretch>
        </p:blipFill>
        <p:spPr bwMode="auto">
          <a:xfrm>
            <a:off x="3165475" y="1033463"/>
            <a:ext cx="1049338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4954588"/>
            <a:ext cx="1566863" cy="186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/>
          <a:lstStyle/>
          <a:p>
            <a:r>
              <a:rPr lang="en-US" sz="32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 EMK Contents sample</a:t>
            </a:r>
            <a:endParaRPr lang="en-US" sz="32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8928992" cy="5217443"/>
          </a:xfrm>
        </p:spPr>
        <p:txBody>
          <a:bodyPr/>
          <a:lstStyle/>
          <a:p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Ampules/Vials Manual 	 Oral Medications</a:t>
            </a:r>
          </a:p>
          <a:p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Prefilled Syringes		Airway Equipment</a:t>
            </a:r>
          </a:p>
          <a:p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Resuscitation 		Tourniquet </a:t>
            </a:r>
          </a:p>
          <a:p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Monitoring Equipment	Blood Pressure Cuff (1)</a:t>
            </a:r>
          </a:p>
          <a:p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Stethoscope (1)</a:t>
            </a:r>
          </a:p>
          <a:p>
            <a:pPr lvl="1"/>
            <a:r>
              <a:rPr lang="en-US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Ambu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 Bag (1)</a:t>
            </a:r>
          </a:p>
          <a:p>
            <a:pPr lvl="1"/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Mask, Pediatric (1)</a:t>
            </a:r>
          </a:p>
          <a:p>
            <a:pPr lvl="1"/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Mask, Small Adult (1)</a:t>
            </a:r>
          </a:p>
          <a:p>
            <a:pPr lvl="1"/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Mask, Large Adult (1)	CPR Mask Adapter (1) 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CE37-3E68-7C4E-80F5-5787876D6D81}" type="slidenum">
              <a:rPr lang="en-US" altLang="th-TH" smtClean="0"/>
              <a:pPr>
                <a:defRPr/>
              </a:pPr>
              <a:t>10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40753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Pre flight check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CE37-3E68-7C4E-80F5-5787876D6D81}" type="slidenum">
              <a:rPr lang="en-US" altLang="th-TH" smtClean="0"/>
              <a:pPr>
                <a:defRPr/>
              </a:pPr>
              <a:t>11</a:t>
            </a:fld>
            <a:endParaRPr lang="th-TH" altLang="th-TH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056241"/>
              </p:ext>
            </p:extLst>
          </p:nvPr>
        </p:nvGraphicFramePr>
        <p:xfrm>
          <a:off x="251520" y="1196752"/>
          <a:ext cx="8712968" cy="18847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2968"/>
              </a:tblGrid>
              <a:tr h="1884765">
                <a:tc>
                  <a:txBody>
                    <a:bodyPr/>
                    <a:lstStyle/>
                    <a:p>
                      <a:pPr marL="342900" marR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280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Verify </a:t>
                      </a:r>
                      <a:r>
                        <a:rPr lang="en-US" sz="28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it is secured in its proper </a:t>
                      </a:r>
                      <a:r>
                        <a:rPr lang="en-US" sz="280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location.</a:t>
                      </a:r>
                      <a:endParaRPr lang="en-US" sz="280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  <a:p>
                      <a:pPr marL="342900" marR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2800" baseline="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</a:t>
                      </a:r>
                      <a:r>
                        <a:rPr lang="en-US" sz="280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Verify </a:t>
                      </a:r>
                      <a:r>
                        <a:rPr lang="en-US" sz="28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the content list is present.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3. Verify the seals are intact.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4. Verify expiration date has not expired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Cordia New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516" y="3573165"/>
            <a:ext cx="2886968" cy="311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44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0" y="692696"/>
            <a:ext cx="9144000" cy="367240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th-TH" sz="2800" b="1" i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Operating Procedure:</a:t>
            </a:r>
            <a:endParaRPr lang="en-US" altLang="th-TH" sz="2800" i="1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altLang="th-TH" sz="2800" i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Purser pages for medical doctor.</a:t>
            </a:r>
          </a:p>
          <a:p>
            <a:pPr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altLang="th-TH" sz="2800" i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Purser verifies medical credentials of volunteer  by requesting ID.</a:t>
            </a:r>
          </a:p>
          <a:p>
            <a:pPr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altLang="th-TH" sz="2800" i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PIC authorizes the use of EMK</a:t>
            </a:r>
          </a:p>
          <a:p>
            <a:pPr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altLang="th-TH" sz="2800" i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Show list of EMK contents to doctor.</a:t>
            </a:r>
          </a:p>
          <a:p>
            <a:pPr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altLang="th-TH" sz="2800" i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 After use, PIC, Purser &amp; doctor completed report forms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th-TH" sz="2600" i="1" dirty="0" smtClean="0">
              <a:latin typeface="Arial Narrow" pitchFamily="34" charset="0"/>
            </a:endParaRPr>
          </a:p>
        </p:txBody>
      </p:sp>
      <p:sp>
        <p:nvSpPr>
          <p:cNvPr id="8" name="Title 1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26988" y="2312988"/>
            <a:ext cx="9144000" cy="90646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r">
              <a:defRPr/>
            </a:pPr>
            <a:endParaRPr lang="th-TH" altLang="th-TH" sz="3800" kern="0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22533" name="Title 1"/>
          <p:cNvSpPr>
            <a:spLocks noGrp="1" noChangeArrowheads="1"/>
          </p:cNvSpPr>
          <p:nvPr>
            <p:ph type="title"/>
          </p:nvPr>
        </p:nvSpPr>
        <p:spPr>
          <a:xfrm>
            <a:off x="0" y="290513"/>
            <a:ext cx="9144000" cy="298450"/>
          </a:xfrm>
        </p:spPr>
        <p:txBody>
          <a:bodyPr/>
          <a:lstStyle/>
          <a:p>
            <a:pPr eaLnBrk="1" hangingPunct="1"/>
            <a:r>
              <a:rPr lang="en-US" altLang="th-TH" sz="3200" b="1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Emergency Medical Kit (EMK)</a:t>
            </a:r>
            <a:endParaRPr lang="th-TH" altLang="th-TH" sz="3200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65104"/>
            <a:ext cx="9144000" cy="2492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576263"/>
          </a:xfrm>
        </p:spPr>
        <p:txBody>
          <a:bodyPr/>
          <a:lstStyle/>
          <a:p>
            <a:pPr eaLnBrk="1" hangingPunct="1"/>
            <a:r>
              <a:rPr lang="en-US" altLang="th-TH" sz="3800" b="1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Portable oxygen Bottles (POB) </a:t>
            </a:r>
            <a:endParaRPr lang="th-TH" altLang="th-TH" sz="380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3554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79388" y="836613"/>
            <a:ext cx="8713787" cy="15113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th-TH" sz="2800">
                <a:latin typeface="Arial Rounded MT Bold" charset="0"/>
                <a:ea typeface="Arial Rounded MT Bold" charset="0"/>
                <a:cs typeface="Arial Rounded MT Bold" charset="0"/>
              </a:rPr>
              <a:t>Primarily using for </a:t>
            </a:r>
          </a:p>
          <a:p>
            <a:pPr marL="0" indent="0" eaLnBrk="1" hangingPunct="1">
              <a:buFontTx/>
              <a:buNone/>
            </a:pPr>
            <a:r>
              <a:rPr lang="en-US" altLang="th-TH" sz="2800">
                <a:latin typeface="Arial Rounded MT Bold" charset="0"/>
                <a:ea typeface="Arial Rounded MT Bold" charset="0"/>
                <a:cs typeface="Arial Rounded MT Bold" charset="0"/>
              </a:rPr>
              <a:t>           1) Cabin crew use after decompression &amp;</a:t>
            </a:r>
          </a:p>
          <a:p>
            <a:pPr marL="0" indent="0" eaLnBrk="1" hangingPunct="1">
              <a:buFontTx/>
              <a:buNone/>
            </a:pPr>
            <a:r>
              <a:rPr lang="en-US" altLang="th-TH" sz="2800">
                <a:latin typeface="Arial Rounded MT Bold" charset="0"/>
                <a:ea typeface="Arial Rounded MT Bold" charset="0"/>
                <a:cs typeface="Arial Rounded MT Bold" charset="0"/>
              </a:rPr>
              <a:t>           2) First aid use for pax/crew. 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r="42673"/>
          <a:stretch>
            <a:fillRect/>
          </a:stretch>
        </p:blipFill>
        <p:spPr bwMode="auto">
          <a:xfrm>
            <a:off x="6575425" y="3768725"/>
            <a:ext cx="244792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" r="19696" b="13994"/>
          <a:stretch>
            <a:fillRect/>
          </a:stretch>
        </p:blipFill>
        <p:spPr bwMode="auto">
          <a:xfrm>
            <a:off x="179388" y="3802063"/>
            <a:ext cx="20859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0" descr="IMG_77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3771900"/>
            <a:ext cx="3675063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5437" r="9691" b="19356"/>
          <a:stretch>
            <a:fillRect/>
          </a:stretch>
        </p:blipFill>
        <p:spPr bwMode="auto">
          <a:xfrm>
            <a:off x="2376488" y="3768725"/>
            <a:ext cx="4106862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Pre </a:t>
            </a:r>
            <a:r>
              <a:rPr lang="en-US" smtClean="0">
                <a:latin typeface="Arial Rounded MT Bold" charset="0"/>
                <a:ea typeface="Arial Rounded MT Bold" charset="0"/>
                <a:cs typeface="Arial Rounded MT Bold" charset="0"/>
              </a:rPr>
              <a:t>flight check</a:t>
            </a:r>
            <a:endParaRPr lang="en-US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1. </a:t>
            </a:r>
            <a:r>
              <a:rPr lang="en-US" b="1" dirty="0"/>
              <a:t>Verify it is secure in its proper location.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2. Verify the needle of the gauge is in the </a:t>
            </a:r>
            <a:r>
              <a:rPr lang="en-US" b="1" dirty="0" smtClean="0"/>
              <a:t>red/green </a:t>
            </a:r>
            <a:r>
              <a:rPr lang="en-US" b="1" dirty="0"/>
              <a:t>"FULL" band.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3. Verify the carrying strap is attached.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4. Verify two masks are present in each tote bag.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5. Verify masks and tubing are not torn.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6. Verify both bayonet fittings are attached to an outlet.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CE37-3E68-7C4E-80F5-5787876D6D81}" type="slidenum">
              <a:rPr lang="en-US" altLang="th-TH" smtClean="0"/>
              <a:pPr>
                <a:defRPr/>
              </a:pPr>
              <a:t>14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668703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CE37-3E68-7C4E-80F5-5787876D6D81}" type="slidenum">
              <a:rPr lang="en-US" altLang="th-TH" smtClean="0"/>
              <a:pPr>
                <a:defRPr/>
              </a:pPr>
              <a:t>15</a:t>
            </a:fld>
            <a:endParaRPr lang="th-TH" altLang="th-TH"/>
          </a:p>
        </p:txBody>
      </p:sp>
      <p:pic>
        <p:nvPicPr>
          <p:cNvPr id="43010" name="Picture 2" descr="ortable oxygen tanks: what you need to know - The San Diego Union-Tribu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2911"/>
            <a:ext cx="8229600" cy="432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754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88900" y="60325"/>
            <a:ext cx="8515350" cy="23764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th-TH" sz="2800" b="1" i="1" u="sng" dirty="0" smtClean="0">
                <a:latin typeface="Arial Rounded MT Bold" charset="0"/>
                <a:ea typeface="Arial Rounded MT Bold" charset="0"/>
                <a:cs typeface="Arial Rounded MT Bold" charset="0"/>
              </a:rPr>
              <a:t>Operating Procedure:</a:t>
            </a:r>
            <a:endParaRPr lang="en-US" altLang="th-TH" sz="2800" i="1" u="sng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th-TH" sz="2800" i="1" dirty="0" smtClean="0">
                <a:solidFill>
                  <a:srgbClr val="0033CC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Turn on / Connect/ Check flow </a:t>
            </a:r>
          </a:p>
          <a:p>
            <a:pPr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altLang="th-TH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Fit the carrying strap over head &amp; shoulder.</a:t>
            </a:r>
          </a:p>
          <a:p>
            <a:pPr eaLnBrk="1" fontAlgn="auto" hangingPunct="1">
              <a:spcAft>
                <a:spcPts val="0"/>
              </a:spcAft>
              <a:buFontTx/>
              <a:buAutoNum type="arabicPeriod"/>
              <a:defRPr/>
            </a:pPr>
            <a:endParaRPr lang="en-US" altLang="th-TH" sz="2800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altLang="th-TH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Ensure mask tube fitting connected to O2 outlet completely locked.</a:t>
            </a:r>
          </a:p>
          <a:p>
            <a:pPr eaLnBrk="1" fontAlgn="auto" hangingPunct="1">
              <a:spcAft>
                <a:spcPts val="0"/>
              </a:spcAft>
              <a:buFontTx/>
              <a:buAutoNum type="arabicPeriod"/>
              <a:defRPr/>
            </a:pPr>
            <a:endParaRPr lang="en-US" altLang="th-TH" sz="2800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altLang="th-TH" sz="2800" u="sng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Turn knob </a:t>
            </a:r>
            <a:r>
              <a:rPr lang="en-US" altLang="th-TH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in direction of arrow to start o2 flow.</a:t>
            </a:r>
          </a:p>
          <a:p>
            <a:pPr eaLnBrk="1" fontAlgn="auto" hangingPunct="1">
              <a:spcAft>
                <a:spcPts val="0"/>
              </a:spcAft>
              <a:buFontTx/>
              <a:buAutoNum type="arabicPeriod"/>
              <a:defRPr/>
            </a:pPr>
            <a:endParaRPr lang="en-US" altLang="th-TH" sz="2800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altLang="th-TH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Pinching </a:t>
            </a:r>
            <a:r>
              <a:rPr lang="en-US" altLang="th-TH" sz="2800" u="sng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rebreathing bag </a:t>
            </a:r>
            <a:r>
              <a:rPr lang="en-US" altLang="th-TH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to test O2 flow.</a:t>
            </a:r>
          </a:p>
        </p:txBody>
      </p:sp>
      <p:sp>
        <p:nvSpPr>
          <p:cNvPr id="8" name="Title 1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85725" y="266700"/>
            <a:ext cx="9144000" cy="7651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r">
              <a:defRPr/>
            </a:pPr>
            <a:endParaRPr lang="th-TH" sz="3600" i="1" kern="0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fld id="{EFFCB826-F6BF-794F-9584-D47B8FEB8FAD}" type="slidenum">
              <a:rPr lang="en-US" altLang="th-TH" sz="1200">
                <a:solidFill>
                  <a:srgbClr val="898989"/>
                </a:solidFill>
              </a:rPr>
              <a:pPr/>
              <a:t>17</a:t>
            </a:fld>
            <a:endParaRPr lang="th-TH" altLang="th-TH" sz="1200">
              <a:solidFill>
                <a:srgbClr val="898989"/>
              </a:solidFill>
            </a:endParaRPr>
          </a:p>
        </p:txBody>
      </p:sp>
      <p:pic>
        <p:nvPicPr>
          <p:cNvPr id="25602" name="Picture 5" descr="IMG_162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8" r="25793" b="20822"/>
          <a:stretch>
            <a:fillRect/>
          </a:stretch>
        </p:blipFill>
        <p:spPr>
          <a:xfrm>
            <a:off x="5792788" y="404813"/>
            <a:ext cx="3130550" cy="5000625"/>
          </a:xfrm>
          <a:noFill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23022" r="10527" b="23225"/>
          <a:stretch>
            <a:fillRect/>
          </a:stretch>
        </p:blipFill>
        <p:spPr bwMode="auto">
          <a:xfrm>
            <a:off x="0" y="692150"/>
            <a:ext cx="5792788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12794"/>
          <a:stretch>
            <a:fillRect/>
          </a:stretch>
        </p:blipFill>
        <p:spPr bwMode="auto">
          <a:xfrm>
            <a:off x="900113" y="3803650"/>
            <a:ext cx="335915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/>
            </a:extLst>
          </p:cNvPr>
          <p:cNvSpPr/>
          <p:nvPr/>
        </p:nvSpPr>
        <p:spPr>
          <a:xfrm>
            <a:off x="6804025" y="1484313"/>
            <a:ext cx="457200" cy="4572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1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4673600" y="2476500"/>
            <a:ext cx="649288" cy="4572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2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/>
            </a:extLst>
          </p:cNvPr>
          <p:cNvSpPr/>
          <p:nvPr/>
        </p:nvSpPr>
        <p:spPr>
          <a:xfrm>
            <a:off x="5335588" y="269875"/>
            <a:ext cx="457200" cy="4572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3</a:t>
            </a:r>
            <a:endParaRPr lang="th-TH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1075"/>
            <a:ext cx="9144000" cy="2898775"/>
          </a:xfrm>
        </p:spPr>
        <p:txBody>
          <a:bodyPr rtlCol="0">
            <a:normAutofit fontScale="77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th-TH" sz="36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5. </a:t>
            </a:r>
            <a:r>
              <a:rPr lang="en-US" altLang="th-TH" sz="3600" dirty="0">
                <a:latin typeface="Arial Rounded MT Bold" charset="0"/>
                <a:ea typeface="Arial Rounded MT Bold" charset="0"/>
                <a:cs typeface="Arial Rounded MT Bold" charset="0"/>
              </a:rPr>
              <a:t>Place &amp; adjust mask over nose &amp; mouth.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th-TH" sz="36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6. </a:t>
            </a:r>
            <a:r>
              <a:rPr lang="en-US" altLang="th-TH" sz="3600" dirty="0">
                <a:latin typeface="Arial Rounded MT Bold" charset="0"/>
                <a:ea typeface="Arial Rounded MT Bold" charset="0"/>
                <a:cs typeface="Arial Rounded MT Bold" charset="0"/>
              </a:rPr>
              <a:t>Secure bottle strap to armrest. 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th-TH" sz="36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7. </a:t>
            </a:r>
            <a:r>
              <a:rPr lang="en-US" altLang="th-TH" sz="3600" dirty="0">
                <a:latin typeface="Arial Rounded MT Bold" charset="0"/>
                <a:ea typeface="Arial Rounded MT Bold" charset="0"/>
                <a:cs typeface="Arial Rounded MT Bold" charset="0"/>
              </a:rPr>
              <a:t>Monitor patient from time to time.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th-TH" sz="3600" dirty="0">
                <a:latin typeface="Arial Rounded MT Bold" charset="0"/>
                <a:ea typeface="Arial Rounded MT Bold" charset="0"/>
                <a:cs typeface="Arial Rounded MT Bold" charset="0"/>
              </a:rPr>
              <a:t>If pressure gauge reaches </a:t>
            </a:r>
            <a:r>
              <a:rPr lang="en-US" altLang="th-TH" sz="36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50 </a:t>
            </a:r>
            <a:r>
              <a:rPr lang="en-US" altLang="th-TH" sz="3600" dirty="0">
                <a:latin typeface="Arial Rounded MT Bold" charset="0"/>
                <a:ea typeface="Arial Rounded MT Bold" charset="0"/>
                <a:cs typeface="Arial Rounded MT Bold" charset="0"/>
              </a:rPr>
              <a:t>PSI, change bottle.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th-TH" sz="3600" dirty="0">
                <a:latin typeface="Arial Rounded MT Bold" charset="0"/>
                <a:ea typeface="Arial Rounded MT Bold" charset="0"/>
                <a:cs typeface="Arial Rounded MT Bold" charset="0"/>
              </a:rPr>
              <a:t>If patient recover – turn knob to stop O2 flow &amp; return</a:t>
            </a:r>
            <a:r>
              <a:rPr lang="en-US" altLang="th-TH" sz="360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altLang="th-TH" sz="2400" i="1" dirty="0">
                <a:solidFill>
                  <a:schemeClr val="bg1"/>
                </a:solidFill>
                <a:latin typeface="Arial Narrow" pitchFamily="34" charset="0"/>
              </a:rPr>
              <a:t>location.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th-TH" sz="2400" i="1" dirty="0" smtClean="0">
                <a:solidFill>
                  <a:schemeClr val="bg1"/>
                </a:solidFill>
                <a:latin typeface="Arial Narrow" pitchFamily="34" charset="0"/>
              </a:rPr>
              <a:t>using</a:t>
            </a:r>
            <a:r>
              <a:rPr lang="en-US" altLang="th-TH" sz="2400" i="1" dirty="0">
                <a:solidFill>
                  <a:schemeClr val="bg1"/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9" name="Title 1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-584200" y="42863"/>
            <a:ext cx="9144000" cy="7651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r">
              <a:defRPr/>
            </a:pPr>
            <a:r>
              <a:rPr lang="en-US" sz="3600" b="1" kern="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Portable </a:t>
            </a:r>
            <a:r>
              <a:rPr lang="en-US" sz="3600" b="1" kern="0" dirty="0">
                <a:solidFill>
                  <a:srgbClr val="0033CC"/>
                </a:solidFill>
                <a:latin typeface="Arial Narrow" panose="020B0606020202030204" pitchFamily="34" charset="0"/>
              </a:rPr>
              <a:t>oxygen Bottles (POB)  </a:t>
            </a:r>
            <a:endParaRPr lang="th-TH" sz="3600" kern="0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 t="5719"/>
          <a:stretch>
            <a:fillRect/>
          </a:stretch>
        </p:blipFill>
        <p:spPr bwMode="auto">
          <a:xfrm>
            <a:off x="179512" y="3834607"/>
            <a:ext cx="6405563" cy="3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4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789363"/>
            <a:ext cx="2370138" cy="3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11188" y="1052513"/>
          <a:ext cx="7993062" cy="1085850"/>
        </p:xfrm>
        <a:graphic>
          <a:graphicData uri="http://schemas.openxmlformats.org/drawingml/2006/table">
            <a:tbl>
              <a:tblPr/>
              <a:tblGrid>
                <a:gridCol w="2717800"/>
                <a:gridCol w="2557462"/>
                <a:gridCol w="2717800"/>
              </a:tblGrid>
              <a:tr h="454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Duration O2 flow</a:t>
                      </a:r>
                      <a:endParaRPr kumimoji="0" lang="en-US" altLang="en-US" sz="25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HI (4LPM)</a:t>
                      </a:r>
                      <a:endParaRPr kumimoji="0" lang="en-US" altLang="en-US" sz="25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LOW (2 LPM)</a:t>
                      </a:r>
                      <a:endParaRPr kumimoji="0" lang="en-US" altLang="en-US" sz="25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310 liters</a:t>
                      </a:r>
                      <a:endParaRPr kumimoji="0" lang="en-US" altLang="en-US" sz="25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75 minutes</a:t>
                      </a:r>
                      <a:endParaRPr kumimoji="0" lang="en-US" altLang="en-US" sz="25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150 minutes</a:t>
                      </a:r>
                      <a:endParaRPr kumimoji="0" lang="en-US" altLang="en-US" sz="25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1" marR="685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itle 1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36513" y="287338"/>
            <a:ext cx="9144000" cy="3381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r">
              <a:defRPr/>
            </a:pPr>
            <a:r>
              <a:rPr lang="en-US" sz="3600" b="1" kern="0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Portable </a:t>
            </a:r>
            <a:r>
              <a:rPr lang="en-US" sz="3600" b="1" kern="0" dirty="0">
                <a:solidFill>
                  <a:srgbClr val="00B050"/>
                </a:solidFill>
                <a:latin typeface="Arial Narrow" panose="020B0606020202030204" pitchFamily="34" charset="0"/>
              </a:rPr>
              <a:t>oxygen Bottles (POB)  </a:t>
            </a:r>
            <a:endParaRPr lang="th-TH" sz="3600" kern="0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pic>
        <p:nvPicPr>
          <p:cNvPr id="28688" name="Picture 25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565400"/>
            <a:ext cx="6626225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8" y="-171450"/>
            <a:ext cx="9161462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</a:rPr>
              <a:t/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0033CC"/>
                </a:solidFill>
                <a:latin typeface="Arial Narrow" pitchFamily="34" charset="0"/>
              </a:rPr>
              <a:t> </a:t>
            </a:r>
            <a:r>
              <a:rPr lang="en-US" sz="4000" b="1" dirty="0">
                <a:solidFill>
                  <a:srgbClr val="0033CC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EQUIPMENT CATAGORY</a:t>
            </a:r>
            <a:r>
              <a:rPr lang="en-US" b="1" dirty="0">
                <a:solidFill>
                  <a:srgbClr val="FFFF00"/>
                </a:solidFill>
                <a:latin typeface="Arial Narrow" pitchFamily="34" charset="0"/>
              </a:rPr>
              <a:t> </a:t>
            </a:r>
            <a:r>
              <a:rPr lang="en-US" b="1" dirty="0">
                <a:solidFill>
                  <a:srgbClr val="FFFF00"/>
                </a:solidFill>
              </a:rPr>
              <a:t/>
            </a:r>
            <a:br>
              <a:rPr lang="en-US" b="1" dirty="0">
                <a:solidFill>
                  <a:srgbClr val="FFFF00"/>
                </a:solidFill>
              </a:rPr>
            </a:br>
            <a:endParaRPr lang="th-TH" b="1" dirty="0">
              <a:solidFill>
                <a:srgbClr val="FFFF00"/>
              </a:solidFill>
            </a:endParaRPr>
          </a:p>
        </p:txBody>
      </p:sp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785EB7-34C8-4B4C-AC8B-8024C6F70C06}" type="slidenum">
              <a:rPr lang="en-US" altLang="th-TH" sz="1400">
                <a:latin typeface="Arial" charset="0"/>
                <a:cs typeface="Angsana New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th-TH" altLang="th-TH" sz="1400">
              <a:latin typeface="Arial" charset="0"/>
              <a:cs typeface="Angsana New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838722"/>
              </p:ext>
            </p:extLst>
          </p:nvPr>
        </p:nvGraphicFramePr>
        <p:xfrm>
          <a:off x="65088" y="822325"/>
          <a:ext cx="9078912" cy="6035676"/>
        </p:xfrm>
        <a:graphic>
          <a:graphicData uri="http://schemas.openxmlformats.org/drawingml/2006/table">
            <a:tbl>
              <a:tblPr/>
              <a:tblGrid>
                <a:gridCol w="9078912"/>
              </a:tblGrid>
              <a:tr h="5182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1) Equipment for First Aid</a:t>
                      </a:r>
                    </a:p>
                  </a:txBody>
                  <a:tcPr marL="91441" marR="9144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5182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   First Aid kit, Medical Kit, POB, </a:t>
                      </a:r>
                      <a:endParaRPr kumimoji="0" lang="th-TH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91441" marR="9144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2) Equipment for Fire Fighting</a:t>
                      </a:r>
                      <a:endParaRPr kumimoji="0" lang="th-TH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91441" marR="9144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944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   H, W, Auto fire extinguisher, PBE, Axe, gloves, goggles</a:t>
                      </a:r>
                      <a:endParaRPr kumimoji="0" lang="th-TH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91441" marR="9144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3) Equipment for signaling</a:t>
                      </a:r>
                    </a:p>
                  </a:txBody>
                  <a:tcPr marL="91441" marR="9144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5182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   ELT, Megaphone, Flashlight</a:t>
                      </a:r>
                      <a:endParaRPr kumimoji="0" lang="th-TH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91441" marR="9144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4) Equipment for Over - water Flights</a:t>
                      </a:r>
                    </a:p>
                  </a:txBody>
                  <a:tcPr marL="91441" marR="9144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5182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   Life vest, Life Raft + Survival kit</a:t>
                      </a:r>
                      <a:endParaRPr kumimoji="0" lang="th-TH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91441" marR="9144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5) Others Safety Equipment</a:t>
                      </a:r>
                      <a:endParaRPr kumimoji="0" lang="th-TH" altLang="th-TH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91441" marR="9144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944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Safety 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card, Demo kit,  Extension belt, Restraint, Barrier straps</a:t>
                      </a:r>
                      <a:endParaRPr kumimoji="0" lang="th-TH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91441" marR="91441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1103313"/>
            <a:ext cx="9842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1103313"/>
            <a:ext cx="1296988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4938713"/>
            <a:ext cx="150177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1" descr="safety_equipment_pic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5387975"/>
            <a:ext cx="2082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Cnv00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125538"/>
            <a:ext cx="17018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รูปภาพ 8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6" t="10428" r="41231" b="2779"/>
          <a:stretch>
            <a:fillRect/>
          </a:stretch>
        </p:blipFill>
        <p:spPr bwMode="auto">
          <a:xfrm>
            <a:off x="112713" y="1111250"/>
            <a:ext cx="100806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33CC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Equipment for Fire Fighting</a:t>
            </a:r>
            <a:endParaRPr lang="th-TH" altLang="en-US" dirty="0">
              <a:solidFill>
                <a:srgbClr val="0033CC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31752" name="Picture 3" descr="H:\Photos Training  Album\9R AC. Pictures\AC pictures\H2O fir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9" t="9160" r="29633"/>
          <a:stretch>
            <a:fillRect/>
          </a:stretch>
        </p:blipFill>
        <p:spPr bwMode="auto">
          <a:xfrm>
            <a:off x="3098800" y="2695575"/>
            <a:ext cx="1012825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5" descr="oxycre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63" y="3222625"/>
            <a:ext cx="1639887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1068388"/>
            <a:ext cx="1581150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5" descr="box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3263900"/>
            <a:ext cx="1568450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6" descr="smokehoo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1068388"/>
            <a:ext cx="1571625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4" descr="AX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4362450"/>
            <a:ext cx="25304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58" name="Object 2"/>
          <p:cNvGraphicFramePr>
            <a:graphicFrameLocks noChangeAspect="1"/>
          </p:cNvGraphicFramePr>
          <p:nvPr/>
        </p:nvGraphicFramePr>
        <p:xfrm>
          <a:off x="2195513" y="5468938"/>
          <a:ext cx="2103437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3" name="Photo Editor Photo" r:id="rId17" imgW="11403017" imgH="5152381" progId="MSPhotoEd.3">
                  <p:embed/>
                </p:oleObj>
              </mc:Choice>
              <mc:Fallback>
                <p:oleObj name="Photo Editor Photo" r:id="rId17" imgW="11403017" imgH="515238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5468938"/>
                        <a:ext cx="2103437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E60EA9-1046-C24D-9373-8D50D8240FF0}" type="slidenum">
              <a:rPr lang="en-US" altLang="th-TH" sz="1400">
                <a:latin typeface="Arial" charset="0"/>
                <a:cs typeface="Angsana New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th-TH" altLang="th-TH" sz="1400">
              <a:latin typeface="Arial" charset="0"/>
              <a:cs typeface="Angsana New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CE37-3E68-7C4E-80F5-5787876D6D81}" type="slidenum">
              <a:rPr lang="en-US" altLang="th-TH" smtClean="0"/>
              <a:pPr>
                <a:defRPr/>
              </a:pPr>
              <a:t>21</a:t>
            </a:fld>
            <a:endParaRPr lang="th-TH" altLang="th-TH"/>
          </a:p>
        </p:txBody>
      </p:sp>
      <p:pic>
        <p:nvPicPr>
          <p:cNvPr id="44034" name="Picture 2" descr="natomy of a Freighter - AeroSavv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930"/>
            <a:ext cx="8763817" cy="657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02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3412"/>
          </a:xfrm>
        </p:spPr>
        <p:txBody>
          <a:bodyPr/>
          <a:lstStyle/>
          <a:p>
            <a:r>
              <a:rPr lang="en-US" altLang="en-US" sz="3600" b="1" i="1" dirty="0">
                <a:solidFill>
                  <a:srgbClr val="FF0000"/>
                </a:solidFill>
                <a:latin typeface="Bookman Old Style" charset="0"/>
                <a:cs typeface="Angsana New" charset="0"/>
              </a:rPr>
              <a:t>Fire Fighting 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175" y="1268413"/>
            <a:ext cx="4826000" cy="48577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Water Extinguisher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 smtClean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is very effective on class A fires (common combustibles like wood and paper).</a:t>
            </a:r>
            <a:endParaRPr lang="en-US" sz="28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6553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39838"/>
            <a:ext cx="35639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614" y="886261"/>
            <a:ext cx="6262626" cy="3301827"/>
          </a:xfrm>
          <a:noFill/>
        </p:spPr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b="1" dirty="0">
              <a:ea typeface="Calibri" charset="0"/>
              <a:cs typeface="Arial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a typeface="Calibri" charset="0"/>
                <a:cs typeface="Arial" charset="0"/>
              </a:rPr>
              <a:t>1. Verify it is secure in its proper </a:t>
            </a:r>
            <a:r>
              <a:rPr lang="en-US" b="1" dirty="0" smtClean="0">
                <a:ea typeface="Calibri" charset="0"/>
                <a:cs typeface="Arial" charset="0"/>
              </a:rPr>
              <a:t>location.</a:t>
            </a:r>
            <a:endParaRPr lang="en-US" sz="2800" dirty="0" smtClean="0">
              <a:latin typeface="Calibri" charset="0"/>
              <a:ea typeface="Calibri" charset="0"/>
              <a:cs typeface="Cordia New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ea typeface="Calibri" charset="0"/>
                <a:cs typeface="Arial" charset="0"/>
              </a:rPr>
              <a:t>2</a:t>
            </a:r>
            <a:r>
              <a:rPr lang="en-US" b="1" dirty="0">
                <a:ea typeface="Calibri" charset="0"/>
                <a:cs typeface="Arial" charset="0"/>
              </a:rPr>
              <a:t>. Verify the wire seal is intact.</a:t>
            </a:r>
            <a:endParaRPr lang="en-US" sz="2800" dirty="0">
              <a:latin typeface="Calibri" charset="0"/>
              <a:ea typeface="Calibri" charset="0"/>
              <a:cs typeface="Cordia New" charset="0"/>
            </a:endParaRPr>
          </a:p>
          <a:p>
            <a:pPr marL="0" indent="0">
              <a:buNone/>
            </a:pPr>
            <a:r>
              <a:rPr lang="en-US" b="1" dirty="0">
                <a:ea typeface="Calibri" charset="0"/>
                <a:cs typeface="Arial" charset="0"/>
              </a:rPr>
              <a:t>3. Verify the carbon dioxide cartridge is visible through the small hole in handle.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CE37-3E68-7C4E-80F5-5787876D6D81}" type="slidenum">
              <a:rPr lang="en-US" altLang="th-TH" smtClean="0"/>
              <a:pPr>
                <a:defRPr/>
              </a:pPr>
              <a:t>23</a:t>
            </a:fld>
            <a:endParaRPr lang="th-TH" altLang="th-TH"/>
          </a:p>
        </p:txBody>
      </p:sp>
      <p:sp>
        <p:nvSpPr>
          <p:cNvPr id="6" name="TextBox 5"/>
          <p:cNvSpPr txBox="1"/>
          <p:nvPr/>
        </p:nvSpPr>
        <p:spPr>
          <a:xfrm>
            <a:off x="346849" y="279030"/>
            <a:ext cx="710117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ea typeface="Calibri" charset="0"/>
                <a:cs typeface="Arial" charset="0"/>
              </a:rPr>
              <a:t>Pre flight check: Water Fire Extinguisher</a:t>
            </a:r>
            <a:endParaRPr lang="en-US" b="1" dirty="0">
              <a:ea typeface="Calibri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279030"/>
            <a:ext cx="3131820" cy="6858000"/>
          </a:xfrm>
          <a:prstGeom prst="rect">
            <a:avLst/>
          </a:prstGeom>
        </p:spPr>
      </p:pic>
      <p:pic>
        <p:nvPicPr>
          <p:cNvPr id="8" name="Picture 2" descr="C:\Documents and Settings\Administrator\Desktop\picture for PWP\TG.744 fotos=copy acer\CIMG45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23363" r="2783" b="12099"/>
          <a:stretch>
            <a:fillRect/>
          </a:stretch>
        </p:blipFill>
        <p:spPr bwMode="auto">
          <a:xfrm>
            <a:off x="4788024" y="4587875"/>
            <a:ext cx="288032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157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223" y="12504"/>
            <a:ext cx="8892777" cy="5792787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How to operate</a:t>
            </a:r>
          </a:p>
          <a:p>
            <a:pPr>
              <a:defRPr/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Rotate 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the handle </a:t>
            </a:r>
            <a:r>
              <a:rPr lang="en-US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clockwise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as far as it will go. This will cause the CO</a:t>
            </a:r>
            <a:r>
              <a:rPr lang="en-US" baseline="-25000" dirty="0">
                <a:latin typeface="Arial Rounded MT Bold" charset="0"/>
                <a:ea typeface="Arial Rounded MT Bold" charset="0"/>
                <a:cs typeface="Arial Rounded MT Bold" charset="0"/>
              </a:rPr>
              <a:t>2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 cartridge in the handle to pressurize the water extinguisher. </a:t>
            </a:r>
            <a:endParaRPr lang="en-US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>
              <a:defRPr/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Hold 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the extinguisher upright and aim at the base of the fire.</a:t>
            </a:r>
          </a:p>
          <a:p>
            <a:pPr>
              <a:defRPr/>
            </a:pP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To discharge water, squeeze the lever on top of the extinguisher with your 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thumb.</a:t>
            </a:r>
          </a:p>
          <a:p>
            <a:pPr>
              <a:defRPr/>
            </a:pPr>
            <a:r>
              <a:rPr lang="en-US" alt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U</a:t>
            </a:r>
            <a:r>
              <a:rPr lang="en-US" alt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se </a:t>
            </a:r>
            <a:r>
              <a:rPr lang="en-US" altLang="en-US" dirty="0">
                <a:latin typeface="Arial Rounded MT Bold" charset="0"/>
                <a:ea typeface="Arial Rounded MT Bold" charset="0"/>
                <a:cs typeface="Arial Rounded MT Bold" charset="0"/>
              </a:rPr>
              <a:t>a circular motion to fight fire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CE37-3E68-7C4E-80F5-5787876D6D81}" type="slidenum">
              <a:rPr lang="en-US" altLang="th-TH" smtClean="0"/>
              <a:pPr>
                <a:defRPr/>
              </a:pPr>
              <a:t>25</a:t>
            </a:fld>
            <a:endParaRPr lang="th-TH" altLang="th-TH"/>
          </a:p>
        </p:txBody>
      </p:sp>
      <p:pic>
        <p:nvPicPr>
          <p:cNvPr id="5" name="Picture 2" descr="C:\Documents and Settings\Administrator\Desktop\picture for PWP\TG.744 fotos=copy acer\CIMG455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5"/>
          <a:stretch>
            <a:fillRect/>
          </a:stretch>
        </p:blipFill>
        <p:spPr bwMode="auto">
          <a:xfrm>
            <a:off x="2267744" y="3820140"/>
            <a:ext cx="5530302" cy="290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4" t="19505" r="19061"/>
          <a:stretch>
            <a:fillRect/>
          </a:stretch>
        </p:blipFill>
        <p:spPr bwMode="auto">
          <a:xfrm>
            <a:off x="4788024" y="116632"/>
            <a:ext cx="4104456" cy="354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2" descr="C:\Documents and Settings\Administrator\Desktop\picture for PWP\TG.744 fotos=copy acer\CIMG45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23363" r="2783" b="12099"/>
          <a:stretch>
            <a:fillRect/>
          </a:stretch>
        </p:blipFill>
        <p:spPr bwMode="auto">
          <a:xfrm>
            <a:off x="457200" y="274638"/>
            <a:ext cx="4186808" cy="329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260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 txBox="1">
            <a:spLocks noChangeArrowheads="1"/>
          </p:cNvSpPr>
          <p:nvPr/>
        </p:nvSpPr>
        <p:spPr bwMode="auto">
          <a:xfrm>
            <a:off x="0" y="336550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th-TH" sz="3600" b="1">
                <a:solidFill>
                  <a:srgbClr val="0033CC"/>
                </a:solidFill>
                <a:latin typeface="Arial Narrow" charset="0"/>
                <a:cs typeface="Angsana New" charset="0"/>
              </a:rPr>
              <a:t>Water (H</a:t>
            </a:r>
            <a:r>
              <a:rPr lang="en-US" altLang="th-TH" sz="2000" b="1">
                <a:solidFill>
                  <a:srgbClr val="0033CC"/>
                </a:solidFill>
                <a:latin typeface="Arial Narrow" charset="0"/>
                <a:cs typeface="Angsana New" charset="0"/>
              </a:rPr>
              <a:t>2</a:t>
            </a:r>
            <a:r>
              <a:rPr lang="en-US" altLang="th-TH" sz="3600" b="1">
                <a:solidFill>
                  <a:srgbClr val="0033CC"/>
                </a:solidFill>
                <a:latin typeface="Arial Narrow" charset="0"/>
                <a:cs typeface="Angsana New" charset="0"/>
              </a:rPr>
              <a:t>O) Fire Extinguisher</a:t>
            </a:r>
            <a:endParaRPr lang="th-TH" altLang="th-TH" sz="3600">
              <a:solidFill>
                <a:srgbClr val="0033CC"/>
              </a:solidFill>
              <a:latin typeface="Arial Narrow" charset="0"/>
              <a:cs typeface="Angsana New" charset="0"/>
            </a:endParaRPr>
          </a:p>
        </p:txBody>
      </p:sp>
      <p:sp>
        <p:nvSpPr>
          <p:cNvPr id="38914" name="Content Placeholder 2"/>
          <p:cNvSpPr txBox="1">
            <a:spLocks/>
          </p:cNvSpPr>
          <p:nvPr/>
        </p:nvSpPr>
        <p:spPr bwMode="auto">
          <a:xfrm>
            <a:off x="395288" y="1125538"/>
            <a:ext cx="8291512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Caution</a:t>
            </a:r>
            <a:endParaRPr lang="en-US" altLang="en-US" sz="300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altLang="en-US" sz="3000">
                <a:latin typeface="Arial Rounded MT Bold" charset="0"/>
                <a:ea typeface="Arial Rounded MT Bold" charset="0"/>
                <a:cs typeface="Arial Rounded MT Bold" charset="0"/>
              </a:rPr>
              <a:t>Never discharge against electric or flammable liquid fire (Class B,C,D)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altLang="en-US" sz="3000">
                <a:latin typeface="Arial Rounded MT Bold" charset="0"/>
                <a:ea typeface="Arial Rounded MT Bold" charset="0"/>
                <a:cs typeface="Arial Rounded MT Bold" charset="0"/>
              </a:rPr>
              <a:t>Water inside not to be consumed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altLang="en-US" sz="3000">
                <a:latin typeface="Arial Rounded MT Bold" charset="0"/>
                <a:ea typeface="Arial Rounded MT Bold" charset="0"/>
                <a:cs typeface="Arial Rounded MT Bold" charset="0"/>
              </a:rPr>
              <a:t>Anti - freeze additive may irritate skin and eyes.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3000" b="1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Note:</a:t>
            </a:r>
            <a:endParaRPr lang="en-US" altLang="en-US" sz="300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altLang="en-US" sz="3000">
                <a:latin typeface="Arial Rounded MT Bold" charset="0"/>
                <a:ea typeface="Arial Rounded MT Bold" charset="0"/>
                <a:cs typeface="Arial Rounded MT Bold" charset="0"/>
              </a:rPr>
              <a:t>Use on class A fire only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altLang="en-US" sz="3000">
                <a:latin typeface="Arial Rounded MT Bold" charset="0"/>
                <a:ea typeface="Arial Rounded MT Bold" charset="0"/>
                <a:cs typeface="Arial Rounded MT Bold" charset="0"/>
              </a:rPr>
              <a:t>Extinguish the fire by reducing temperature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en-US" altLang="en-US" sz="3000">
                <a:latin typeface="Arial Rounded MT Bold" charset="0"/>
                <a:ea typeface="Arial Rounded MT Bold" charset="0"/>
                <a:cs typeface="Arial Rounded MT Bold" charset="0"/>
              </a:rPr>
              <a:t>Effective to remove the heat after using Halon extinguish the fire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th-TH" altLang="en-US" sz="3000">
              <a:latin typeface="Arial" charset="0"/>
              <a:cs typeface="Angsana New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8" y="333375"/>
            <a:ext cx="8964612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Halon Extinguisher</a:t>
            </a:r>
          </a:p>
          <a:p>
            <a:pPr>
              <a:defRPr/>
            </a:pP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A </a:t>
            </a:r>
            <a:r>
              <a:rPr lang="en-US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liquefied, compressed gas that stops the spread of fire by chemically disrupting combustion. </a:t>
            </a:r>
          </a:p>
          <a:p>
            <a:pPr>
              <a:defRPr/>
            </a:pPr>
            <a:endParaRPr lang="en-US" dirty="0">
              <a:solidFill>
                <a:srgbClr val="333333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>
              <a:defRPr/>
            </a:pPr>
            <a:r>
              <a:rPr lang="en-US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Halon is rated for class "B" (flammable liquids) and "C" (electrical fires)</a:t>
            </a:r>
          </a:p>
          <a:p>
            <a:pPr>
              <a:defRPr/>
            </a:pPr>
            <a:r>
              <a:rPr lang="en-US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, but it is also effective on class "A" (common combustibles) fires</a:t>
            </a:r>
            <a:r>
              <a:rPr lang="en-US" sz="3200" dirty="0">
                <a:solidFill>
                  <a:srgbClr val="333333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. </a:t>
            </a:r>
            <a:endParaRPr lang="en-US" sz="32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675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284984"/>
            <a:ext cx="1692275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1331913" y="5229225"/>
            <a:ext cx="457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r>
              <a:rPr lang="en-US" altLang="en-US">
                <a:hlinkClick r:id="rId3"/>
              </a:rPr>
              <a:t>https</a:t>
            </a:r>
            <a:r>
              <a:rPr lang="en-US" altLang="en-US"/>
              <a:t>://youtu.be/R-gqVUPrkJQ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55817-5901-A14B-A6C9-E448AE3E6D0A}" type="slidenum">
              <a:rPr lang="en-US" altLang="th-TH" smtClean="0"/>
              <a:pPr>
                <a:defRPr/>
              </a:pPr>
              <a:t>28</a:t>
            </a:fld>
            <a:endParaRPr lang="th-TH" altLang="th-TH"/>
          </a:p>
        </p:txBody>
      </p:sp>
      <p:sp>
        <p:nvSpPr>
          <p:cNvPr id="3" name="Rectangle 2"/>
          <p:cNvSpPr/>
          <p:nvPr/>
        </p:nvSpPr>
        <p:spPr>
          <a:xfrm>
            <a:off x="179512" y="620688"/>
            <a:ext cx="89644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b="1" dirty="0">
              <a:ea typeface="Calibri" charset="0"/>
              <a:cs typeface="Arial" charset="0"/>
            </a:endParaRPr>
          </a:p>
          <a:p>
            <a:pPr marL="514350" marR="0" indent="-51435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1" dirty="0" smtClean="0">
                <a:ea typeface="Calibri" charset="0"/>
                <a:cs typeface="Arial" charset="0"/>
              </a:rPr>
              <a:t>Verify </a:t>
            </a:r>
            <a:r>
              <a:rPr lang="en-US" b="1" dirty="0">
                <a:ea typeface="Calibri" charset="0"/>
                <a:cs typeface="Arial" charset="0"/>
              </a:rPr>
              <a:t>it is secure in its proper </a:t>
            </a:r>
            <a:r>
              <a:rPr lang="en-US" b="1" dirty="0" smtClean="0">
                <a:ea typeface="Calibri" charset="0"/>
                <a:cs typeface="Arial" charset="0"/>
              </a:rPr>
              <a:t>location.</a:t>
            </a:r>
            <a:endParaRPr lang="en-US" sz="2400" dirty="0">
              <a:latin typeface="Calibri" charset="0"/>
              <a:ea typeface="Calibri" charset="0"/>
              <a:cs typeface="Cordia New" charset="0"/>
            </a:endParaRPr>
          </a:p>
          <a:p>
            <a:pPr marL="514350" marR="0" indent="-51435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1" dirty="0" smtClean="0">
                <a:ea typeface="Calibri" charset="0"/>
                <a:cs typeface="Arial" charset="0"/>
              </a:rPr>
              <a:t>Verify </a:t>
            </a:r>
            <a:r>
              <a:rPr lang="en-US" b="1" dirty="0">
                <a:ea typeface="Calibri" charset="0"/>
                <a:cs typeface="Arial" charset="0"/>
              </a:rPr>
              <a:t>pin and </a:t>
            </a:r>
            <a:r>
              <a:rPr lang="en-US" b="1" dirty="0" smtClean="0">
                <a:ea typeface="Calibri" charset="0"/>
                <a:cs typeface="Arial" charset="0"/>
              </a:rPr>
              <a:t>seal </a:t>
            </a:r>
            <a:r>
              <a:rPr lang="en-US" b="1" dirty="0">
                <a:ea typeface="Calibri" charset="0"/>
                <a:cs typeface="Arial" charset="0"/>
              </a:rPr>
              <a:t>are </a:t>
            </a:r>
            <a:r>
              <a:rPr lang="en-US" b="1" dirty="0" smtClean="0">
                <a:ea typeface="Calibri" charset="0"/>
                <a:cs typeface="Arial" charset="0"/>
              </a:rPr>
              <a:t>intact.</a:t>
            </a:r>
            <a:endParaRPr lang="en-US" sz="2400" dirty="0">
              <a:latin typeface="Calibri" charset="0"/>
              <a:ea typeface="Calibri" charset="0"/>
              <a:cs typeface="Cordia New" charset="0"/>
            </a:endParaRPr>
          </a:p>
          <a:p>
            <a:pPr marL="514350" marR="0" indent="-51435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1" dirty="0" smtClean="0">
                <a:ea typeface="Calibri" charset="0"/>
                <a:cs typeface="Arial" charset="0"/>
              </a:rPr>
              <a:t>Verify </a:t>
            </a:r>
            <a:r>
              <a:rPr lang="en-US" b="1" dirty="0">
                <a:ea typeface="Calibri" charset="0"/>
                <a:cs typeface="Arial" charset="0"/>
              </a:rPr>
              <a:t>the needle of the gauge is in GREEN </a:t>
            </a:r>
            <a:r>
              <a:rPr lang="en-US" b="1" dirty="0" smtClean="0">
                <a:ea typeface="Calibri" charset="0"/>
                <a:cs typeface="Arial" charset="0"/>
              </a:rPr>
              <a:t>zone.</a:t>
            </a:r>
          </a:p>
          <a:p>
            <a:pPr marL="514350" marR="0" indent="-51435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1" dirty="0" smtClean="0">
                <a:ea typeface="Calibri" charset="0"/>
                <a:cs typeface="Arial" charset="0"/>
              </a:rPr>
              <a:t>Verify </a:t>
            </a:r>
            <a:r>
              <a:rPr lang="en-US" b="1" dirty="0">
                <a:ea typeface="Calibri" charset="0"/>
                <a:cs typeface="Arial" charset="0"/>
              </a:rPr>
              <a:t>the hose is properly attached and </a:t>
            </a:r>
            <a:r>
              <a:rPr lang="en-US" b="1" dirty="0" smtClean="0">
                <a:ea typeface="Calibri" charset="0"/>
                <a:cs typeface="Arial" charset="0"/>
              </a:rPr>
              <a:t>  </a:t>
            </a:r>
          </a:p>
          <a:p>
            <a:r>
              <a:rPr lang="en-US" b="1" dirty="0">
                <a:ea typeface="Calibri" charset="0"/>
                <a:cs typeface="Arial" charset="0"/>
              </a:rPr>
              <a:t> </a:t>
            </a:r>
            <a:r>
              <a:rPr lang="en-US" b="1" dirty="0" smtClean="0">
                <a:ea typeface="Calibri" charset="0"/>
                <a:cs typeface="Arial" charset="0"/>
              </a:rPr>
              <a:t>   unobstructed</a:t>
            </a:r>
            <a:r>
              <a:rPr lang="en-US" b="1" dirty="0">
                <a:ea typeface="Calibri" charset="0"/>
                <a:cs typeface="Arial" charset="0"/>
              </a:rPr>
              <a:t>.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3573016"/>
            <a:ext cx="3059832" cy="2163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9405" y="299149"/>
            <a:ext cx="707757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a typeface="Calibri" charset="0"/>
                <a:cs typeface="Arial" charset="0"/>
              </a:rPr>
              <a:t>Pre flight </a:t>
            </a:r>
            <a:r>
              <a:rPr lang="en-US" b="1" dirty="0" smtClean="0">
                <a:ea typeface="Calibri" charset="0"/>
                <a:cs typeface="Arial" charset="0"/>
              </a:rPr>
              <a:t>check: Halon </a:t>
            </a:r>
            <a:r>
              <a:rPr lang="en-US" b="1" dirty="0">
                <a:ea typeface="Calibri" charset="0"/>
                <a:cs typeface="Arial" charset="0"/>
              </a:rPr>
              <a:t>fire extinguisher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05" y="3573016"/>
            <a:ext cx="4200934" cy="261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87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4763" y="0"/>
            <a:ext cx="906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33CC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Auto Fire Extinguisher Bottle</a:t>
            </a:r>
            <a:endParaRPr lang="th-TH" altLang="en-US" sz="3600">
              <a:solidFill>
                <a:srgbClr val="0033CC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9938" name="Content Placeholder 2"/>
          <p:cNvSpPr txBox="1">
            <a:spLocks noChangeArrowheads="1"/>
          </p:cNvSpPr>
          <p:nvPr/>
        </p:nvSpPr>
        <p:spPr bwMode="auto">
          <a:xfrm>
            <a:off x="4763" y="981075"/>
            <a:ext cx="906938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th-TH" sz="2800">
                <a:latin typeface="Arial Rounded MT Bold" charset="0"/>
                <a:ea typeface="Arial Rounded MT Bold" charset="0"/>
                <a:cs typeface="Arial Rounded MT Bold" charset="0"/>
              </a:rPr>
              <a:t>The bottle under  lavatory basin automatically discharges </a:t>
            </a:r>
            <a:r>
              <a:rPr lang="en-US" altLang="th-TH" sz="2800" b="1" u="sng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Freon gas </a:t>
            </a:r>
            <a:r>
              <a:rPr lang="en-US" altLang="th-TH" sz="2800">
                <a:latin typeface="Arial Rounded MT Bold" charset="0"/>
                <a:ea typeface="Arial Rounded MT Bold" charset="0"/>
                <a:cs typeface="Arial Rounded MT Bold" charset="0"/>
              </a:rPr>
              <a:t>into waste container when temperature is more than 77-82 ̊ C. </a:t>
            </a:r>
          </a:p>
          <a:p>
            <a:pPr eaLnBrk="1" hangingPunct="1">
              <a:buFontTx/>
              <a:buChar char="•"/>
            </a:pPr>
            <a:r>
              <a:rPr lang="en-US" altLang="th-TH" sz="2800">
                <a:latin typeface="Arial Rounded MT Bold" charset="0"/>
                <a:ea typeface="Arial Rounded MT Bold" charset="0"/>
                <a:cs typeface="Arial Rounded MT Bold" charset="0"/>
              </a:rPr>
              <a:t>Color on nozzle tips </a:t>
            </a:r>
            <a:r>
              <a:rPr lang="en-US" altLang="th-TH" sz="2800" u="sng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changes to silver or aluminum </a:t>
            </a:r>
            <a:r>
              <a:rPr lang="en-US" altLang="th-TH" sz="2800">
                <a:latin typeface="Arial Rounded MT Bold" charset="0"/>
                <a:ea typeface="Arial Rounded MT Bold" charset="0"/>
                <a:cs typeface="Arial Rounded MT Bold" charset="0"/>
              </a:rPr>
              <a:t>when extinguisher has discharged</a:t>
            </a:r>
            <a:r>
              <a:rPr lang="en-US" altLang="th-TH" sz="2800" i="1">
                <a:latin typeface="Arial Rounded MT Bold" charset="0"/>
                <a:ea typeface="Arial Rounded MT Bold" charset="0"/>
                <a:cs typeface="Arial Rounded MT Bold" charset="0"/>
              </a:rPr>
              <a:t>.</a:t>
            </a:r>
            <a:endParaRPr lang="th-TH" altLang="th-TH" sz="2800" i="1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76625"/>
            <a:ext cx="53276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8"/>
          <p:cNvSpPr txBox="1">
            <a:spLocks noChangeArrowheads="1"/>
          </p:cNvSpPr>
          <p:nvPr/>
        </p:nvSpPr>
        <p:spPr bwMode="auto">
          <a:xfrm>
            <a:off x="468313" y="6381750"/>
            <a:ext cx="4748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0033CC"/>
                </a:solidFill>
                <a:latin typeface="Arial Narrow" charset="0"/>
                <a:cs typeface="Angsana New" charset="0"/>
              </a:rPr>
              <a:t>***Located under basin, above waste bin</a:t>
            </a:r>
            <a:endParaRPr lang="th-TH" altLang="en-US" sz="2400" i="1">
              <a:solidFill>
                <a:srgbClr val="0033CC"/>
              </a:solidFill>
              <a:latin typeface="Arial Narrow" charset="0"/>
              <a:cs typeface="Angsana New" charset="0"/>
            </a:endParaRPr>
          </a:p>
        </p:txBody>
      </p:sp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476625"/>
            <a:ext cx="3097212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Line Callout 1 2"/>
          <p:cNvSpPr/>
          <p:nvPr/>
        </p:nvSpPr>
        <p:spPr>
          <a:xfrm>
            <a:off x="7905750" y="4652963"/>
            <a:ext cx="914400" cy="612775"/>
          </a:xfrm>
          <a:prstGeom prst="borderCallout1">
            <a:avLst>
              <a:gd name="adj1" fmla="val 45887"/>
              <a:gd name="adj2" fmla="val -5736"/>
              <a:gd name="adj3" fmla="val 135347"/>
              <a:gd name="adj4" fmla="val -13312"/>
            </a:avLst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Arial Narrow" pitchFamily="34" charset="0"/>
              </a:rPr>
              <a:t>Nozzle tips</a:t>
            </a:r>
            <a:endParaRPr lang="th-TH" sz="2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6899275" y="5459413"/>
            <a:ext cx="1235075" cy="8159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46662" dir="2115817" algn="ctr" rotWithShape="0">
              <a:srgbClr val="C0C0C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algn="ctr" eaLnBrk="1" hangingPunct="1">
              <a:defRPr/>
            </a:pPr>
            <a:endParaRPr lang="th-TH" altLang="th-TH" sz="1800" smtClean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Cabin Crew Preflight safety equipment check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1. Location</a:t>
            </a:r>
          </a:p>
          <a:p>
            <a:pPr marL="0" indent="0">
              <a:buNone/>
            </a:pPr>
            <a:r>
              <a:rPr lang="en-US" dirty="0" smtClean="0"/>
              <a:t>2. Number</a:t>
            </a:r>
          </a:p>
          <a:p>
            <a:pPr marL="0" indent="0">
              <a:buNone/>
            </a:pPr>
            <a:r>
              <a:rPr lang="en-US" dirty="0" smtClean="0"/>
              <a:t>3. Readiness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According to the checklist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CE37-3E68-7C4E-80F5-5787876D6D81}" type="slidenum">
              <a:rPr lang="en-US" altLang="th-TH" smtClean="0"/>
              <a:pPr>
                <a:defRPr/>
              </a:pPr>
              <a:t>3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78034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55817-5901-A14B-A6C9-E448AE3E6D0A}" type="slidenum">
              <a:rPr lang="en-US" altLang="th-TH" smtClean="0"/>
              <a:pPr>
                <a:defRPr/>
              </a:pPr>
              <a:t>30</a:t>
            </a:fld>
            <a:endParaRPr lang="th-TH" altLang="th-T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80" y="188640"/>
            <a:ext cx="4680520" cy="666936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39"/>
            <a:ext cx="4248472" cy="653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201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55817-5901-A14B-A6C9-E448AE3E6D0A}" type="slidenum">
              <a:rPr lang="en-US" altLang="th-TH" smtClean="0"/>
              <a:pPr>
                <a:defRPr/>
              </a:pPr>
              <a:t>31</a:t>
            </a:fld>
            <a:endParaRPr lang="th-TH" altLang="th-TH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592" y="315686"/>
            <a:ext cx="5958408" cy="622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2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 txBox="1">
            <a:spLocks noChangeArrowheads="1"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33CC"/>
                </a:solidFill>
                <a:latin typeface="Arial Narrow" charset="0"/>
                <a:ea typeface="Times New Roman" charset="0"/>
                <a:cs typeface="Arial" charset="0"/>
              </a:rPr>
              <a:t>Temperature Indicator Placard</a:t>
            </a:r>
            <a:r>
              <a:rPr lang="en-US" altLang="en-US" sz="4000">
                <a:solidFill>
                  <a:srgbClr val="0033CC"/>
                </a:solidFill>
                <a:latin typeface="Arial Narrow" charset="0"/>
                <a:ea typeface="Times New Roman" charset="0"/>
                <a:cs typeface="Arial" charset="0"/>
              </a:rPr>
              <a:t> </a:t>
            </a:r>
            <a:endParaRPr lang="th-TH" altLang="en-US" sz="4000">
              <a:solidFill>
                <a:srgbClr val="0033CC"/>
              </a:solidFill>
              <a:latin typeface="Arial" charset="0"/>
              <a:ea typeface="Times New Roman" charset="0"/>
              <a:cs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95288" y="720725"/>
            <a:ext cx="8796337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th-TH" sz="2800" b="1" i="1" dirty="0">
                <a:latin typeface="Arial Rounded MT Bold" charset="0"/>
                <a:ea typeface="Arial Rounded MT Bold" charset="0"/>
                <a:cs typeface="Arial Rounded MT Bold" charset="0"/>
              </a:rPr>
              <a:t>Pre-flight check</a:t>
            </a:r>
          </a:p>
          <a:p>
            <a:pPr marL="342900" indent="-3429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altLang="th-TH" sz="2800" b="1" i="1" dirty="0">
                <a:latin typeface="Arial Rounded MT Bold" charset="0"/>
                <a:ea typeface="Arial Rounded MT Bold" charset="0"/>
                <a:cs typeface="Arial Rounded MT Bold" charset="0"/>
              </a:rPr>
              <a:t>Check </a:t>
            </a:r>
            <a:r>
              <a:rPr lang="en-US" altLang="th-TH" sz="2800" i="1" dirty="0">
                <a:latin typeface="Arial Rounded MT Bold" charset="0"/>
                <a:ea typeface="Arial Rounded MT Bold" charset="0"/>
                <a:cs typeface="Arial Rounded MT Bold" charset="0"/>
              </a:rPr>
              <a:t>white dots on temperature indicator placard</a:t>
            </a:r>
            <a:endParaRPr lang="en-US" altLang="th-TH" sz="2800" b="1" i="1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th-TH" sz="2800" b="1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Note: </a:t>
            </a:r>
            <a:r>
              <a:rPr lang="en-US" altLang="th-TH" sz="2800" i="1" dirty="0">
                <a:solidFill>
                  <a:srgbClr val="40404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Dots will change from </a:t>
            </a:r>
            <a:r>
              <a:rPr lang="en-US" altLang="th-TH" sz="2800" i="1" u="sng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WHITE</a:t>
            </a:r>
            <a:r>
              <a:rPr lang="en-US" altLang="th-TH" sz="2800" i="1" u="sng" dirty="0">
                <a:solidFill>
                  <a:srgbClr val="40404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to </a:t>
            </a:r>
            <a:r>
              <a:rPr lang="en-US" altLang="th-TH" sz="2800" i="1" u="sng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BLACK</a:t>
            </a:r>
            <a:r>
              <a:rPr lang="en-US" altLang="th-TH" sz="2800" i="1" u="sng" dirty="0">
                <a:solidFill>
                  <a:srgbClr val="40404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altLang="th-TH" sz="2800" i="1" dirty="0">
                <a:solidFill>
                  <a:srgbClr val="40404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when expose to high temp.</a:t>
            </a:r>
            <a:endParaRPr lang="th-TH" altLang="th-TH" sz="2800" i="1" dirty="0">
              <a:solidFill>
                <a:srgbClr val="40404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0800" y="4602163"/>
          <a:ext cx="3989388" cy="215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6" name="Photo Editor Photo" r:id="rId3" imgW="11403017" imgH="5152381" progId="MSPhotoEd.3">
                  <p:embed/>
                </p:oleObj>
              </mc:Choice>
              <mc:Fallback>
                <p:oleObj name="Photo Editor Photo" r:id="rId3" imgW="11403017" imgH="5152381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" y="4602163"/>
                        <a:ext cx="3989388" cy="2151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Object 12"/>
          <p:cNvGraphicFramePr>
            <a:graphicFrameLocks noChangeAspect="1"/>
          </p:cNvGraphicFramePr>
          <p:nvPr/>
        </p:nvGraphicFramePr>
        <p:xfrm>
          <a:off x="5110163" y="4730750"/>
          <a:ext cx="4103687" cy="215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7" name="Photo Editor Photo" r:id="rId5" imgW="11403017" imgH="5152381" progId="MSPhotoEd.3">
                  <p:embed/>
                </p:oleObj>
              </mc:Choice>
              <mc:Fallback>
                <p:oleObj name="Photo Editor Photo" r:id="rId5" imgW="11403017" imgH="5152381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0163" y="4730750"/>
                        <a:ext cx="4103687" cy="215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ight Arrow 14"/>
          <p:cNvSpPr/>
          <p:nvPr/>
        </p:nvSpPr>
        <p:spPr bwMode="auto">
          <a:xfrm>
            <a:off x="4183063" y="5521325"/>
            <a:ext cx="784225" cy="2857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  <a:cs typeface="Angsana New" pitchFamily="18" charset="-34"/>
              </a:defRPr>
            </a:lvl9pPr>
          </a:lstStyle>
          <a:p>
            <a:pPr algn="ctr" eaLnBrk="1" hangingPunct="1">
              <a:defRPr/>
            </a:pPr>
            <a:endParaRPr lang="th-TH" altLang="th-TH" sz="1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>
            <a:off x="5724525" y="5586413"/>
            <a:ext cx="466725" cy="5207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blurRad="63500" dist="46662" dir="2115817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algn="ctr" eaLnBrk="1" hangingPunct="1">
              <a:defRPr/>
            </a:pPr>
            <a:endParaRPr lang="th-TH" altLang="th-TH" sz="18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6553200" y="5592763"/>
            <a:ext cx="503238" cy="520700"/>
          </a:xfrm>
          <a:prstGeom prst="ellipse">
            <a:avLst/>
          </a:prstGeom>
          <a:solidFill>
            <a:srgbClr val="000000"/>
          </a:solidFill>
          <a:ln>
            <a:noFill/>
          </a:ln>
          <a:effectLst>
            <a:outerShdw blurRad="63500" dist="46662" dir="2115817" algn="ctr" rotWithShape="0">
              <a:schemeClr val="bg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pPr algn="ctr" eaLnBrk="1" hangingPunct="1">
              <a:defRPr/>
            </a:pPr>
            <a:endParaRPr lang="th-TH" altLang="th-TH" sz="18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2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Fire/Crash axe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Fire axes were provided to obtain emergency access to areas and parts of the airplane which are not easily accessible (e.g. behind sidewall, electrical or ceiling panels).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CE37-3E68-7C4E-80F5-5787876D6D81}" type="slidenum">
              <a:rPr lang="en-US" altLang="th-TH" smtClean="0"/>
              <a:pPr>
                <a:defRPr/>
              </a:pPr>
              <a:t>33</a:t>
            </a:fld>
            <a:endParaRPr lang="th-TH" alt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17033"/>
            <a:ext cx="4114800" cy="3004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3573016"/>
            <a:ext cx="3175000" cy="296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41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fontAlgn="t"/>
            <a:r>
              <a:rPr lang="en-US" sz="3200" dirty="0">
                <a:latin typeface="Arial Rounded MT Bold" charset="0"/>
                <a:ea typeface="Arial Rounded MT Bold" charset="0"/>
                <a:cs typeface="Arial Rounded MT Bold" charset="0"/>
              </a:rPr>
              <a:t>Pre-flight check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2956"/>
            <a:ext cx="8229600" cy="4525963"/>
          </a:xfrm>
        </p:spPr>
        <p:txBody>
          <a:bodyPr/>
          <a:lstStyle/>
          <a:p>
            <a:pPr marL="0" indent="0" fontAlgn="t">
              <a:buNone/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1.Ensure 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availability</a:t>
            </a:r>
            <a:b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2.Ensure 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it is properly secured in the correct location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CE37-3E68-7C4E-80F5-5787876D6D81}" type="slidenum">
              <a:rPr lang="en-US" altLang="th-TH" smtClean="0"/>
              <a:pPr>
                <a:defRPr/>
              </a:pPr>
              <a:t>34</a:t>
            </a:fld>
            <a:endParaRPr lang="th-TH" altLang="th-TH"/>
          </a:p>
        </p:txBody>
      </p:sp>
      <p:pic>
        <p:nvPicPr>
          <p:cNvPr id="5" name="Picture 4" descr="G:\1.New Gen Airways Folder\1  IFSD Folder- NG\PHOTO - New Gen Album\B.737 รูป\crash axe to fight f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2"/>
          <a:stretch>
            <a:fillRect/>
          </a:stretch>
        </p:blipFill>
        <p:spPr bwMode="auto">
          <a:xfrm>
            <a:off x="4449316" y="4653136"/>
            <a:ext cx="4463852" cy="209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3379270"/>
            <a:ext cx="5174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th-TH" b="1" i="1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Concealed Fire, if suspected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087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36A680-B745-494F-8D46-DABACDE7E8AE}" type="slidenum">
              <a:rPr lang="en-US" altLang="en-US" sz="1400">
                <a:latin typeface="Arial" charset="0"/>
                <a:cs typeface="Angsana New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>
              <a:latin typeface="Arial" charset="0"/>
              <a:cs typeface="Angsana New" charset="0"/>
            </a:endParaRPr>
          </a:p>
        </p:txBody>
      </p:sp>
      <p:sp>
        <p:nvSpPr>
          <p:cNvPr id="41986" name="Title 1"/>
          <p:cNvSpPr txBox="1">
            <a:spLocks noChangeArrowheads="1"/>
          </p:cNvSpPr>
          <p:nvPr/>
        </p:nvSpPr>
        <p:spPr bwMode="auto">
          <a:xfrm>
            <a:off x="36513" y="539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th-TH" sz="3100" b="1">
                <a:solidFill>
                  <a:srgbClr val="0033CC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Protective Breathing Equipment (PBE</a:t>
            </a:r>
            <a:r>
              <a:rPr lang="en-US" altLang="th-TH" sz="3100" b="1">
                <a:solidFill>
                  <a:srgbClr val="0033CC"/>
                </a:solidFill>
                <a:latin typeface="Arial Narrow" charset="0"/>
                <a:cs typeface="Angsana New" charset="0"/>
              </a:rPr>
              <a:t>)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" y="1885951"/>
            <a:ext cx="2116138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 descr="smokeh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9"/>
          <a:stretch>
            <a:fillRect/>
          </a:stretch>
        </p:blipFill>
        <p:spPr bwMode="auto">
          <a:xfrm>
            <a:off x="697545" y="4474113"/>
            <a:ext cx="2170112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oxycr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1907109"/>
            <a:ext cx="1989138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5" descr="b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b="6676"/>
          <a:stretch>
            <a:fillRect/>
          </a:stretch>
        </p:blipFill>
        <p:spPr bwMode="auto">
          <a:xfrm>
            <a:off x="5822950" y="4495883"/>
            <a:ext cx="1989138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15"/>
          <p:cNvSpPr txBox="1">
            <a:spLocks noChangeArrowheads="1"/>
          </p:cNvSpPr>
          <p:nvPr/>
        </p:nvSpPr>
        <p:spPr bwMode="auto">
          <a:xfrm>
            <a:off x="6162675" y="981075"/>
            <a:ext cx="1285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charset="0"/>
                <a:cs typeface="Angsana New" charset="0"/>
              </a:rPr>
              <a:t>Drager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59632" y="1196975"/>
            <a:ext cx="135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scott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FA2ADC-8161-1344-A569-01A84DCAA1AE}" type="slidenum">
              <a:rPr lang="en-US" altLang="en-US" sz="1400">
                <a:latin typeface="Arial" charset="0"/>
                <a:cs typeface="Angsana New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>
              <a:latin typeface="Arial" charset="0"/>
              <a:cs typeface="Angsana New" charset="0"/>
            </a:endParaRPr>
          </a:p>
        </p:txBody>
      </p:sp>
      <p:sp>
        <p:nvSpPr>
          <p:cNvPr id="43010" name="Title 1"/>
          <p:cNvSpPr txBox="1">
            <a:spLocks noChangeArrowheads="1"/>
          </p:cNvSpPr>
          <p:nvPr/>
        </p:nvSpPr>
        <p:spPr bwMode="auto">
          <a:xfrm>
            <a:off x="36513" y="539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en-US" altLang="th-TH" sz="3100" b="1">
                <a:solidFill>
                  <a:srgbClr val="FFFF00"/>
                </a:solidFill>
                <a:latin typeface="Arial Narrow" charset="0"/>
                <a:cs typeface="Angsana New" charset="0"/>
              </a:rPr>
              <a:t> </a:t>
            </a:r>
            <a:r>
              <a:rPr lang="en-US" altLang="th-TH" sz="3100" b="1">
                <a:solidFill>
                  <a:srgbClr val="0033CC"/>
                </a:solidFill>
                <a:latin typeface="Arial Narrow" charset="0"/>
                <a:cs typeface="Angsana New" charset="0"/>
              </a:rPr>
              <a:t>Protective Breathing Equipment (PBE)</a:t>
            </a:r>
          </a:p>
        </p:txBody>
      </p:sp>
      <p:sp>
        <p:nvSpPr>
          <p:cNvPr id="43011" name="Content Placeholder 2"/>
          <p:cNvSpPr txBox="1">
            <a:spLocks noChangeArrowheads="1"/>
          </p:cNvSpPr>
          <p:nvPr/>
        </p:nvSpPr>
        <p:spPr bwMode="auto">
          <a:xfrm>
            <a:off x="228600" y="871538"/>
            <a:ext cx="88868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th-TH" sz="2800">
                <a:latin typeface="Arial Rounded MT Bold" charset="0"/>
                <a:ea typeface="Arial Rounded MT Bold" charset="0"/>
                <a:cs typeface="Arial Rounded MT Bold" charset="0"/>
              </a:rPr>
              <a:t>PBE or smoke hood is a closed circuit breathing apparatus designed to </a:t>
            </a:r>
            <a:r>
              <a:rPr lang="en-US" altLang="th-TH" sz="280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protect eye &amp; respiratory </a:t>
            </a:r>
            <a:r>
              <a:rPr lang="en-US" altLang="th-TH" sz="2800">
                <a:latin typeface="Arial Rounded MT Bold" charset="0"/>
                <a:ea typeface="Arial Rounded MT Bold" charset="0"/>
                <a:cs typeface="Arial Rounded MT Bold" charset="0"/>
              </a:rPr>
              <a:t>tract while fighting a fire. </a:t>
            </a:r>
          </a:p>
          <a:p>
            <a:pPr eaLnBrk="1" hangingPunct="1">
              <a:buFontTx/>
              <a:buChar char="•"/>
            </a:pPr>
            <a:r>
              <a:rPr lang="en-US" altLang="th-TH" sz="2800">
                <a:latin typeface="Arial Rounded MT Bold" charset="0"/>
                <a:ea typeface="Arial Rounded MT Bold" charset="0"/>
                <a:cs typeface="Arial Rounded MT Bold" charset="0"/>
              </a:rPr>
              <a:t>Used only “dense smoke or toxic fumes” when fight fire. </a:t>
            </a:r>
          </a:p>
          <a:p>
            <a:pPr eaLnBrk="1" hangingPunct="1">
              <a:buFontTx/>
              <a:buChar char="•"/>
            </a:pPr>
            <a:r>
              <a:rPr lang="en-US" altLang="th-TH" sz="2800">
                <a:latin typeface="Arial Rounded MT Bold" charset="0"/>
                <a:ea typeface="Arial Rounded MT Bold" charset="0"/>
                <a:cs typeface="Arial Rounded MT Bold" charset="0"/>
              </a:rPr>
              <a:t>PBE protects from smoke, not fire.  For one-time use.</a:t>
            </a:r>
          </a:p>
          <a:p>
            <a:pPr eaLnBrk="1" hangingPunct="1">
              <a:buFontTx/>
              <a:buChar char="•"/>
            </a:pPr>
            <a:endParaRPr lang="th-TH" altLang="th-TH" sz="2600" i="1">
              <a:latin typeface="Arial" charset="0"/>
              <a:cs typeface="Angsana New" charset="0"/>
            </a:endParaRP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7"/>
          <a:stretch>
            <a:fillRect/>
          </a:stretch>
        </p:blipFill>
        <p:spPr bwMode="auto">
          <a:xfrm>
            <a:off x="228600" y="4292600"/>
            <a:ext cx="824865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55817-5901-A14B-A6C9-E448AE3E6D0A}" type="slidenum">
              <a:rPr lang="en-US" altLang="th-TH" smtClean="0"/>
              <a:pPr>
                <a:defRPr/>
              </a:pPr>
              <a:t>37</a:t>
            </a:fld>
            <a:endParaRPr lang="th-TH" altLang="th-TH"/>
          </a:p>
        </p:txBody>
      </p:sp>
      <p:sp>
        <p:nvSpPr>
          <p:cNvPr id="3" name="Rectangle 2"/>
          <p:cNvSpPr/>
          <p:nvPr/>
        </p:nvSpPr>
        <p:spPr>
          <a:xfrm>
            <a:off x="251520" y="1484785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1. Verify </a:t>
            </a:r>
            <a:r>
              <a:rPr 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it is secured in its proper location.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2. Verify seals are intact.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endParaRPr lang="en-US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3. Expiry Date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260648"/>
            <a:ext cx="633670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Pre flight check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72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 txBox="1">
            <a:spLocks noChangeArrowheads="1"/>
          </p:cNvSpPr>
          <p:nvPr/>
        </p:nvSpPr>
        <p:spPr bwMode="auto">
          <a:xfrm>
            <a:off x="-900113" y="0"/>
            <a:ext cx="896461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th-TH" sz="4000" b="1">
                <a:solidFill>
                  <a:srgbClr val="0033CC"/>
                </a:solidFill>
                <a:latin typeface="Arial Narrow" charset="0"/>
                <a:cs typeface="Angsana New" charset="0"/>
              </a:rPr>
              <a:t>Drager PBE</a:t>
            </a:r>
            <a:endParaRPr lang="th-TH" altLang="th-TH" sz="4000">
              <a:solidFill>
                <a:srgbClr val="0033CC"/>
              </a:solidFill>
              <a:latin typeface="Arial Narrow" charset="0"/>
              <a:cs typeface="Angsana New" charset="0"/>
            </a:endParaRPr>
          </a:p>
        </p:txBody>
      </p:sp>
      <p:pic>
        <p:nvPicPr>
          <p:cNvPr id="44034" name="Picture 4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t="5603" r="7570" b="6374"/>
          <a:stretch>
            <a:fillRect/>
          </a:stretch>
        </p:blipFill>
        <p:spPr bwMode="auto">
          <a:xfrm>
            <a:off x="0" y="4665663"/>
            <a:ext cx="2771775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Content Placeholder 2"/>
          <p:cNvSpPr txBox="1">
            <a:spLocks/>
          </p:cNvSpPr>
          <p:nvPr/>
        </p:nvSpPr>
        <p:spPr bwMode="auto">
          <a:xfrm>
            <a:off x="0" y="169863"/>
            <a:ext cx="90852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000" b="1" i="1" u="sng">
                <a:latin typeface="Arial Rounded MT Bold" charset="0"/>
                <a:ea typeface="Arial Rounded MT Bold" charset="0"/>
                <a:cs typeface="Arial Rounded MT Bold" charset="0"/>
              </a:rPr>
              <a:t>Operating procedure</a:t>
            </a:r>
            <a:endParaRPr lang="en-US" altLang="en-US" sz="3000" i="1" u="sng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hangingPunct="1">
              <a:lnSpc>
                <a:spcPct val="90000"/>
              </a:lnSpc>
              <a:buFontTx/>
              <a:buAutoNum type="arabicParenR"/>
            </a:pPr>
            <a:r>
              <a:rPr lang="en-US" altLang="en-US" sz="2600" i="1">
                <a:latin typeface="Arial Rounded MT Bold" charset="0"/>
                <a:ea typeface="Arial Rounded MT Bold" charset="0"/>
                <a:cs typeface="Arial Rounded MT Bold" charset="0"/>
              </a:rPr>
              <a:t>Open box</a:t>
            </a:r>
          </a:p>
          <a:p>
            <a:pPr eaLnBrk="1" hangingPunct="1">
              <a:lnSpc>
                <a:spcPct val="90000"/>
              </a:lnSpc>
              <a:buFontTx/>
              <a:buAutoNum type="arabicParenR"/>
            </a:pPr>
            <a:r>
              <a:rPr lang="en-US" altLang="en-US" sz="2600" i="1">
                <a:latin typeface="Arial Rounded MT Bold" charset="0"/>
                <a:ea typeface="Arial Rounded MT Bold" charset="0"/>
                <a:cs typeface="Arial Rounded MT Bold" charset="0"/>
              </a:rPr>
              <a:t>Tear off red tag to break sealed pack</a:t>
            </a:r>
          </a:p>
          <a:p>
            <a:pPr eaLnBrk="1" hangingPunct="1">
              <a:lnSpc>
                <a:spcPct val="90000"/>
              </a:lnSpc>
              <a:buFontTx/>
              <a:buAutoNum type="arabicParenR"/>
            </a:pPr>
            <a:r>
              <a:rPr lang="en-US" altLang="en-US" sz="2600" i="1">
                <a:latin typeface="Arial Rounded MT Bold" charset="0"/>
                <a:ea typeface="Arial Rounded MT Bold" charset="0"/>
                <a:cs typeface="Arial Rounded MT Bold" charset="0"/>
              </a:rPr>
              <a:t>Spread neck seal both hand, </a:t>
            </a:r>
            <a:r>
              <a:rPr lang="en-US" altLang="en-US" sz="2600" i="1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put hood </a:t>
            </a:r>
            <a:r>
              <a:rPr lang="en-US" altLang="en-US" sz="2600" i="1">
                <a:latin typeface="Arial Rounded MT Bold" charset="0"/>
                <a:ea typeface="Arial Rounded MT Bold" charset="0"/>
                <a:cs typeface="Arial Rounded MT Bold" charset="0"/>
              </a:rPr>
              <a:t>over head </a:t>
            </a:r>
          </a:p>
          <a:p>
            <a:pPr eaLnBrk="1" hangingPunct="1">
              <a:lnSpc>
                <a:spcPct val="90000"/>
              </a:lnSpc>
              <a:buFontTx/>
              <a:buAutoNum type="arabicParenR"/>
            </a:pPr>
            <a:r>
              <a:rPr lang="en-US" altLang="en-US" sz="2600" i="1">
                <a:latin typeface="Arial Rounded MT Bold" charset="0"/>
                <a:ea typeface="Arial Rounded MT Bold" charset="0"/>
                <a:cs typeface="Arial Rounded MT Bold" charset="0"/>
              </a:rPr>
              <a:t>Fit inner </a:t>
            </a:r>
            <a:r>
              <a:rPr lang="en-US" altLang="en-US" sz="2600" i="1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mask to nose &amp; mouth</a:t>
            </a:r>
          </a:p>
          <a:p>
            <a:pPr eaLnBrk="1" hangingPunct="1">
              <a:lnSpc>
                <a:spcPct val="90000"/>
              </a:lnSpc>
              <a:buFontTx/>
              <a:buAutoNum type="arabicParenR"/>
            </a:pPr>
            <a:r>
              <a:rPr lang="en-US" altLang="en-US" sz="2600" i="1">
                <a:latin typeface="Arial Rounded MT Bold" charset="0"/>
                <a:ea typeface="Arial Rounded MT Bold" charset="0"/>
                <a:cs typeface="Arial Rounded MT Bold" charset="0"/>
              </a:rPr>
              <a:t>Pull down lanyard to </a:t>
            </a:r>
            <a:r>
              <a:rPr lang="en-US" altLang="en-US" sz="2600" i="1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activate O2 </a:t>
            </a:r>
            <a:r>
              <a:rPr lang="en-US" altLang="en-US" sz="2600" i="1">
                <a:latin typeface="Arial Rounded MT Bold" charset="0"/>
                <a:ea typeface="Arial Rounded MT Bold" charset="0"/>
                <a:cs typeface="Arial Rounded MT Bold" charset="0"/>
              </a:rPr>
              <a:t>flow</a:t>
            </a:r>
          </a:p>
          <a:p>
            <a:pPr eaLnBrk="1" hangingPunct="1">
              <a:lnSpc>
                <a:spcPct val="90000"/>
              </a:lnSpc>
              <a:buFontTx/>
              <a:buAutoNum type="arabicParenR"/>
            </a:pPr>
            <a:r>
              <a:rPr lang="en-US" altLang="en-US" sz="2600" i="1">
                <a:latin typeface="Arial Rounded MT Bold" charset="0"/>
                <a:ea typeface="Arial Rounded MT Bold" charset="0"/>
                <a:cs typeface="Arial Rounded MT Bold" charset="0"/>
              </a:rPr>
              <a:t>Fasten body belt around the waist</a:t>
            </a:r>
          </a:p>
        </p:txBody>
      </p:sp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20"/>
          <a:stretch>
            <a:fillRect/>
          </a:stretch>
        </p:blipFill>
        <p:spPr bwMode="auto">
          <a:xfrm>
            <a:off x="2816225" y="4559300"/>
            <a:ext cx="2589213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37" name="Picture 4" descr="scan00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1" t="52248" r="36452" b="3261"/>
          <a:stretch>
            <a:fillRect/>
          </a:stretch>
        </p:blipFill>
        <p:spPr bwMode="auto">
          <a:xfrm>
            <a:off x="5727700" y="4125913"/>
            <a:ext cx="2649538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owchart: Connector 1"/>
          <p:cNvSpPr/>
          <p:nvPr/>
        </p:nvSpPr>
        <p:spPr>
          <a:xfrm>
            <a:off x="1231900" y="4125913"/>
            <a:ext cx="457200" cy="457200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1</a:t>
            </a:r>
            <a:endParaRPr lang="th-TH" sz="24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3563938" y="4167188"/>
            <a:ext cx="457200" cy="457200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3</a:t>
            </a:r>
            <a:endParaRPr lang="th-TH" sz="24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5800725" y="4125913"/>
            <a:ext cx="457200" cy="457200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5</a:t>
            </a:r>
            <a:endParaRPr lang="th-TH" sz="24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663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8" t="14980" r="8850"/>
          <a:stretch>
            <a:fillRect/>
          </a:stretch>
        </p:blipFill>
        <p:spPr bwMode="auto">
          <a:xfrm>
            <a:off x="6991350" y="1976438"/>
            <a:ext cx="209867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" name="Flowchart: Connector 14"/>
          <p:cNvSpPr/>
          <p:nvPr/>
        </p:nvSpPr>
        <p:spPr>
          <a:xfrm>
            <a:off x="6934200" y="2735263"/>
            <a:ext cx="717550" cy="457200"/>
          </a:xfrm>
          <a:prstGeom prst="flowChartConnecto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4</a:t>
            </a:r>
            <a:endParaRPr lang="th-TH" sz="24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 txBox="1">
            <a:spLocks noChangeArrowheads="1"/>
          </p:cNvSpPr>
          <p:nvPr/>
        </p:nvSpPr>
        <p:spPr bwMode="auto">
          <a:xfrm>
            <a:off x="385763" y="119063"/>
            <a:ext cx="865028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FF00"/>
                </a:solidFill>
                <a:latin typeface="Arial Narrow" charset="0"/>
                <a:cs typeface="Angsana New" charset="0"/>
              </a:rPr>
              <a:t> </a:t>
            </a:r>
            <a:r>
              <a:rPr lang="en-US" altLang="en-US" sz="4400" b="1">
                <a:solidFill>
                  <a:srgbClr val="0033CC"/>
                </a:solidFill>
                <a:latin typeface="Arial Narrow" charset="0"/>
                <a:cs typeface="Angsana New" charset="0"/>
              </a:rPr>
              <a:t>Scott PBE</a:t>
            </a:r>
            <a:endParaRPr lang="th-TH" altLang="en-US" sz="4400">
              <a:solidFill>
                <a:srgbClr val="0033CC"/>
              </a:solidFill>
              <a:latin typeface="Arial Narrow" charset="0"/>
              <a:cs typeface="Angsana New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5" t="25653" r="21469" b="9457"/>
          <a:stretch>
            <a:fillRect/>
          </a:stretch>
        </p:blipFill>
        <p:spPr bwMode="auto">
          <a:xfrm>
            <a:off x="5932488" y="2654300"/>
            <a:ext cx="324167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4722813"/>
            <a:ext cx="3276600" cy="208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4722813"/>
            <a:ext cx="2663825" cy="197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061" name="Content Placeholder 2"/>
          <p:cNvSpPr txBox="1">
            <a:spLocks/>
          </p:cNvSpPr>
          <p:nvPr/>
        </p:nvSpPr>
        <p:spPr bwMode="auto">
          <a:xfrm>
            <a:off x="0" y="119063"/>
            <a:ext cx="9036050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>
                <a:latin typeface="Arial Rounded MT Bold" charset="0"/>
                <a:ea typeface="Arial Rounded MT Bold" charset="0"/>
                <a:cs typeface="Arial Rounded MT Bold" charset="0"/>
              </a:rPr>
              <a:t>Operating procedure</a:t>
            </a:r>
            <a:endParaRPr lang="en-US" altLang="en-US" sz="280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hangingPunct="1">
              <a:buFontTx/>
              <a:buAutoNum type="arabicParenR"/>
            </a:pPr>
            <a:r>
              <a:rPr lang="en-US" altLang="en-US" sz="2600" i="1">
                <a:latin typeface="Arial Rounded MT Bold" charset="0"/>
                <a:ea typeface="Arial Rounded MT Bold" charset="0"/>
                <a:cs typeface="Arial Rounded MT Bold" charset="0"/>
              </a:rPr>
              <a:t>Open box</a:t>
            </a:r>
          </a:p>
          <a:p>
            <a:pPr eaLnBrk="1" hangingPunct="1">
              <a:buFontTx/>
              <a:buAutoNum type="arabicParenR"/>
            </a:pPr>
            <a:r>
              <a:rPr lang="en-US" altLang="en-US" sz="2600" i="1">
                <a:latin typeface="Arial Rounded MT Bold" charset="0"/>
                <a:ea typeface="Arial Rounded MT Bold" charset="0"/>
                <a:cs typeface="Arial Rounded MT Bold" charset="0"/>
              </a:rPr>
              <a:t>Tear off red tag to break vacuum sealed pack</a:t>
            </a:r>
          </a:p>
          <a:p>
            <a:pPr eaLnBrk="1" hangingPunct="1">
              <a:buFontTx/>
              <a:buAutoNum type="arabicParenR"/>
            </a:pPr>
            <a:r>
              <a:rPr lang="en-US" altLang="en-US" sz="2600" i="1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Pull actuation ring </a:t>
            </a:r>
            <a:r>
              <a:rPr lang="en-US" altLang="en-US" sz="2600" i="1">
                <a:latin typeface="Arial Rounded MT Bold" charset="0"/>
                <a:ea typeface="Arial Rounded MT Bold" charset="0"/>
                <a:cs typeface="Arial Rounded MT Bold" charset="0"/>
              </a:rPr>
              <a:t>to start O2 flow</a:t>
            </a:r>
          </a:p>
          <a:p>
            <a:pPr eaLnBrk="1" hangingPunct="1">
              <a:buFontTx/>
              <a:buAutoNum type="arabicParenR"/>
            </a:pPr>
            <a:r>
              <a:rPr lang="en-US" altLang="en-US" sz="2600" i="1">
                <a:latin typeface="Arial Rounded MT Bold" charset="0"/>
                <a:ea typeface="Arial Rounded MT Bold" charset="0"/>
                <a:cs typeface="Arial Rounded MT Bold" charset="0"/>
              </a:rPr>
              <a:t>Spread neck seal with thumbs (</a:t>
            </a:r>
            <a:r>
              <a:rPr lang="en-US" altLang="en-US" sz="2200" i="1">
                <a:latin typeface="Arial Rounded MT Bold" charset="0"/>
                <a:ea typeface="Arial Rounded MT Bold" charset="0"/>
                <a:cs typeface="Arial Rounded MT Bold" charset="0"/>
              </a:rPr>
              <a:t>remove oil base cosmetic before donning)</a:t>
            </a:r>
            <a:endParaRPr lang="en-US" altLang="en-US" sz="2600" i="1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hangingPunct="1">
              <a:buFontTx/>
              <a:buAutoNum type="arabicParenR"/>
            </a:pPr>
            <a:r>
              <a:rPr lang="en-US" altLang="en-US" sz="2600" i="1">
                <a:latin typeface="Arial Rounded MT Bold" charset="0"/>
                <a:ea typeface="Arial Rounded MT Bold" charset="0"/>
                <a:cs typeface="Arial Rounded MT Bold" charset="0"/>
              </a:rPr>
              <a:t>Bend fwd, chin first &amp;pull neck seal across</a:t>
            </a:r>
          </a:p>
          <a:p>
            <a:pPr eaLnBrk="1" hangingPunct="1">
              <a:buFontTx/>
              <a:buAutoNum type="arabicParenR"/>
            </a:pPr>
            <a:r>
              <a:rPr lang="en-US" altLang="en-US" sz="2600" i="1">
                <a:latin typeface="Arial Rounded MT Bold" charset="0"/>
                <a:ea typeface="Arial Rounded MT Bold" charset="0"/>
                <a:cs typeface="Arial Rounded MT Bold" charset="0"/>
              </a:rPr>
              <a:t>Standing upright, pull hood down</a:t>
            </a:r>
          </a:p>
          <a:p>
            <a:pPr eaLnBrk="1" hangingPunct="1">
              <a:buFontTx/>
              <a:buChar char="•"/>
            </a:pPr>
            <a:endParaRPr lang="th-TH" altLang="en-US" sz="2800">
              <a:latin typeface="Arial" charset="0"/>
              <a:cs typeface="Angsana New" charset="0"/>
            </a:endParaRPr>
          </a:p>
        </p:txBody>
      </p:sp>
      <p:pic>
        <p:nvPicPr>
          <p:cNvPr id="276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841875"/>
            <a:ext cx="266382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/>
            </a:extLst>
          </p:cNvPr>
          <p:cNvSpPr/>
          <p:nvPr/>
        </p:nvSpPr>
        <p:spPr>
          <a:xfrm>
            <a:off x="5064125" y="4192588"/>
            <a:ext cx="720725" cy="6477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endParaRPr lang="th-TH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/>
            </a:extLst>
          </p:cNvPr>
          <p:cNvSpPr/>
          <p:nvPr/>
        </p:nvSpPr>
        <p:spPr>
          <a:xfrm>
            <a:off x="58738" y="4376738"/>
            <a:ext cx="720725" cy="6477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  <a:endParaRPr lang="th-TH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/>
            </a:extLst>
          </p:cNvPr>
          <p:cNvSpPr/>
          <p:nvPr/>
        </p:nvSpPr>
        <p:spPr>
          <a:xfrm>
            <a:off x="2400300" y="4340225"/>
            <a:ext cx="720725" cy="6477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  <a:endParaRPr lang="th-TH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/>
            </a:extLst>
          </p:cNvPr>
          <p:cNvSpPr/>
          <p:nvPr/>
        </p:nvSpPr>
        <p:spPr>
          <a:xfrm>
            <a:off x="5846763" y="3354388"/>
            <a:ext cx="720725" cy="6492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endParaRPr lang="th-TH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First Aid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Basic first aid and survival training including care of:</a:t>
            </a:r>
          </a:p>
          <a:p>
            <a:r>
              <a:rPr lang="en-US" dirty="0"/>
              <a:t>The unconscious;</a:t>
            </a:r>
          </a:p>
          <a:p>
            <a:r>
              <a:rPr lang="en-US" dirty="0"/>
              <a:t>Burns;</a:t>
            </a:r>
          </a:p>
          <a:p>
            <a:r>
              <a:rPr lang="en-US" dirty="0"/>
              <a:t>Wounds; and</a:t>
            </a:r>
          </a:p>
          <a:p>
            <a:r>
              <a:rPr lang="en-US" dirty="0"/>
              <a:t>Fractures and soft tissue injuries;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CE37-3E68-7C4E-80F5-5787876D6D81}" type="slidenum">
              <a:rPr lang="en-US" altLang="th-TH" smtClean="0"/>
              <a:pPr>
                <a:defRPr/>
              </a:pPr>
              <a:t>4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350235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 txBox="1">
            <a:spLocks noChangeArrowheads="1"/>
          </p:cNvSpPr>
          <p:nvPr/>
        </p:nvSpPr>
        <p:spPr bwMode="auto">
          <a:xfrm>
            <a:off x="2195513" y="119063"/>
            <a:ext cx="68516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33CC"/>
                </a:solidFill>
                <a:latin typeface="Arial Narrow" charset="0"/>
                <a:cs typeface="Angsana New" charset="0"/>
              </a:rPr>
              <a:t>Smoke Goggles</a:t>
            </a:r>
            <a:endParaRPr lang="th-TH" altLang="en-US" sz="4000">
              <a:solidFill>
                <a:srgbClr val="0033CC"/>
              </a:solidFill>
              <a:latin typeface="Arial Narrow" charset="0"/>
              <a:cs typeface="Angsana New" charset="0"/>
            </a:endParaRPr>
          </a:p>
        </p:txBody>
      </p:sp>
      <p:pic>
        <p:nvPicPr>
          <p:cNvPr id="46082" name="รูปภาพ 109" descr="C:\Users\Administrator\Desktop\imagesCAGJPTQW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2" r="1955" b="21494"/>
          <a:stretch>
            <a:fillRect/>
          </a:stretch>
        </p:blipFill>
        <p:spPr bwMode="auto">
          <a:xfrm>
            <a:off x="509588" y="827846"/>
            <a:ext cx="3486348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Content Placeholder 2"/>
          <p:cNvSpPr txBox="1">
            <a:spLocks noChangeArrowheads="1"/>
          </p:cNvSpPr>
          <p:nvPr/>
        </p:nvSpPr>
        <p:spPr bwMode="auto">
          <a:xfrm>
            <a:off x="150813" y="4097338"/>
            <a:ext cx="8893175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th-TH" sz="2800" dirty="0">
                <a:latin typeface="Arial Rounded MT Bold" charset="0"/>
                <a:ea typeface="Arial Rounded MT Bold" charset="0"/>
                <a:cs typeface="Arial Rounded MT Bold" charset="0"/>
              </a:rPr>
              <a:t>Each Flight Deck </a:t>
            </a:r>
            <a:r>
              <a:rPr lang="en-US" altLang="th-TH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is </a:t>
            </a:r>
            <a:r>
              <a:rPr lang="en-US" altLang="th-TH" sz="2800" dirty="0">
                <a:latin typeface="Arial Rounded MT Bold" charset="0"/>
                <a:ea typeface="Arial Rounded MT Bold" charset="0"/>
                <a:cs typeface="Arial Rounded MT Bold" charset="0"/>
              </a:rPr>
              <a:t>provided with a set of smoke goggle located </a:t>
            </a:r>
            <a:r>
              <a:rPr lang="en-US" altLang="th-TH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t </a:t>
            </a:r>
            <a:r>
              <a:rPr lang="en-US" altLang="th-TH" sz="2800" dirty="0">
                <a:latin typeface="Arial Rounded MT Bold" charset="0"/>
                <a:ea typeface="Arial Rounded MT Bold" charset="0"/>
                <a:cs typeface="Arial Rounded MT Bold" charset="0"/>
              </a:rPr>
              <a:t>to their respective crew stations. </a:t>
            </a:r>
          </a:p>
          <a:p>
            <a:pPr eaLnBrk="1" hangingPunct="1">
              <a:buFontTx/>
              <a:buChar char="•"/>
            </a:pPr>
            <a:r>
              <a:rPr lang="en-US" altLang="th-TH" sz="2800" dirty="0">
                <a:latin typeface="Arial Rounded MT Bold" charset="0"/>
                <a:ea typeface="Arial Rounded MT Bold" charset="0"/>
                <a:cs typeface="Arial Rounded MT Bold" charset="0"/>
              </a:rPr>
              <a:t>They are used in conjunction with quick donning oxygen masks for protection against smoke.</a:t>
            </a:r>
          </a:p>
          <a:p>
            <a:pPr eaLnBrk="1" hangingPunct="1">
              <a:buFontTx/>
              <a:buChar char="•"/>
            </a:pPr>
            <a:endParaRPr lang="th-TH" altLang="th-TH" sz="2600" i="1" dirty="0">
              <a:latin typeface="Arial" charset="0"/>
              <a:cs typeface="Angsana New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829" y="1091442"/>
            <a:ext cx="4448043" cy="2751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481" y="-137763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33CC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Emergency locator transmitters/ELT</a:t>
            </a:r>
            <a:endParaRPr lang="en-US" sz="3200" dirty="0">
              <a:solidFill>
                <a:srgbClr val="0033CC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789" y="1005237"/>
            <a:ext cx="8856984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ELTs 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are 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emergency transmitters that are carried aboard most  </a:t>
            </a:r>
            <a:r>
              <a:rPr 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aviation </a:t>
            </a:r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aircraft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.</a:t>
            </a:r>
          </a:p>
          <a:p>
            <a:endParaRPr lang="en-US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In the event of an </a:t>
            </a:r>
            <a:r>
              <a:rPr 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aircraft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 accident, these devices are designed to transmit a distress signal on 121.5 and 243.0 MHz frequencies, and for newer </a:t>
            </a:r>
            <a:r>
              <a:rPr 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ELTs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, on 406 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MHz.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CE37-3E68-7C4E-80F5-5787876D6D81}" type="slidenum">
              <a:rPr lang="en-US" altLang="th-TH" smtClean="0"/>
              <a:pPr>
                <a:defRPr/>
              </a:pPr>
              <a:t>41</a:t>
            </a:fld>
            <a:endParaRPr lang="th-TH" alt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4883104"/>
            <a:ext cx="4572000" cy="179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90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47097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CE37-3E68-7C4E-80F5-5787876D6D81}" type="slidenum">
              <a:rPr lang="en-US" altLang="th-TH" smtClean="0"/>
              <a:pPr>
                <a:defRPr/>
              </a:pPr>
              <a:t>42</a:t>
            </a:fld>
            <a:endParaRPr lang="th-TH" altLang="th-TH"/>
          </a:p>
        </p:txBody>
      </p:sp>
      <p:sp>
        <p:nvSpPr>
          <p:cNvPr id="6" name="TextBox 5"/>
          <p:cNvSpPr txBox="1"/>
          <p:nvPr/>
        </p:nvSpPr>
        <p:spPr>
          <a:xfrm>
            <a:off x="323528" y="4437112"/>
            <a:ext cx="79928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2 types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Fixed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Survival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08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7" descr="รูปภาพที่เกี่ยวข้อ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3670"/>
          <a:stretch>
            <a:fillRect/>
          </a:stretch>
        </p:blipFill>
        <p:spPr bwMode="auto">
          <a:xfrm>
            <a:off x="3492500" y="4124325"/>
            <a:ext cx="3929063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5148263" y="5949950"/>
            <a:ext cx="1311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th-TH" sz="2800" b="1" i="1">
                <a:latin typeface="Arial Narrow" charset="0"/>
                <a:cs typeface="Angsana New" charset="0"/>
              </a:rPr>
              <a:t>antenna</a:t>
            </a:r>
            <a:endParaRPr lang="th-TH" altLang="th-TH" sz="2800" b="1">
              <a:latin typeface="Arial" charset="0"/>
              <a:cs typeface="Angsana New" charset="0"/>
            </a:endParaRPr>
          </a:p>
        </p:txBody>
      </p:sp>
      <p:sp>
        <p:nvSpPr>
          <p:cNvPr id="58371" name="Title 1"/>
          <p:cNvSpPr txBox="1">
            <a:spLocks noChangeArrowheads="1"/>
          </p:cNvSpPr>
          <p:nvPr/>
        </p:nvSpPr>
        <p:spPr bwMode="auto">
          <a:xfrm>
            <a:off x="0" y="0"/>
            <a:ext cx="91440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33CC"/>
                </a:solidFill>
                <a:latin typeface="Arial Narrow" charset="0"/>
                <a:cs typeface="Angsana New" charset="0"/>
              </a:rPr>
              <a:t>RESCU 406 ELT</a:t>
            </a:r>
            <a:r>
              <a:rPr lang="en-US" altLang="en-US" sz="4000">
                <a:solidFill>
                  <a:srgbClr val="FFFF00"/>
                </a:solidFill>
                <a:latin typeface="Arial Narrow" charset="0"/>
                <a:cs typeface="Angsana New" charset="0"/>
              </a:rPr>
              <a:t/>
            </a:r>
            <a:br>
              <a:rPr lang="en-US" altLang="en-US" sz="4000">
                <a:solidFill>
                  <a:srgbClr val="FFFF00"/>
                </a:solidFill>
                <a:latin typeface="Arial Narrow" charset="0"/>
                <a:cs typeface="Angsana New" charset="0"/>
              </a:rPr>
            </a:br>
            <a:endParaRPr lang="th-TH" altLang="en-US" sz="4000">
              <a:solidFill>
                <a:srgbClr val="FFFF00"/>
              </a:solidFill>
              <a:latin typeface="Arial" charset="0"/>
              <a:cs typeface="Angsana New" charset="0"/>
            </a:endParaRPr>
          </a:p>
        </p:txBody>
      </p: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279900"/>
            <a:ext cx="1800225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373" name="Content Placeholder 2"/>
          <p:cNvSpPr txBox="1">
            <a:spLocks noChangeArrowheads="1"/>
          </p:cNvSpPr>
          <p:nvPr/>
        </p:nvSpPr>
        <p:spPr bwMode="auto">
          <a:xfrm>
            <a:off x="76200" y="788988"/>
            <a:ext cx="92884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th-TH" i="1">
                <a:latin typeface="Arial Rounded MT Bold" charset="0"/>
                <a:ea typeface="Arial Rounded MT Bold" charset="0"/>
                <a:cs typeface="Arial Rounded MT Bold" charset="0"/>
              </a:rPr>
              <a:t>RESCU 406 is an </a:t>
            </a:r>
            <a:r>
              <a:rPr lang="en-US" altLang="th-TH" i="1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ELT  buoyant  beacon </a:t>
            </a:r>
            <a:r>
              <a:rPr lang="en-US" altLang="th-TH" i="1">
                <a:latin typeface="Arial Rounded MT Bold" charset="0"/>
                <a:ea typeface="Arial Rounded MT Bold" charset="0"/>
                <a:cs typeface="Arial Rounded MT Bold" charset="0"/>
              </a:rPr>
              <a:t>with water activated  battery. </a:t>
            </a:r>
          </a:p>
          <a:p>
            <a:pPr eaLnBrk="1" hangingPunct="1">
              <a:buFontTx/>
              <a:buChar char="•"/>
            </a:pPr>
            <a:r>
              <a:rPr lang="en-US" altLang="th-TH" i="1">
                <a:latin typeface="Arial Rounded MT Bold" charset="0"/>
                <a:ea typeface="Arial Rounded MT Bold" charset="0"/>
                <a:cs typeface="Arial Rounded MT Bold" charset="0"/>
              </a:rPr>
              <a:t> A </a:t>
            </a:r>
            <a:r>
              <a:rPr lang="en-US" altLang="th-TH" i="1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self-erecting</a:t>
            </a:r>
            <a:r>
              <a:rPr lang="en-US" altLang="th-TH" i="1">
                <a:latin typeface="Arial Rounded MT Bold" charset="0"/>
                <a:ea typeface="Arial Rounded MT Bold" charset="0"/>
                <a:cs typeface="Arial Rounded MT Bold" charset="0"/>
              </a:rPr>
              <a:t> antenna is secured by </a:t>
            </a:r>
            <a:r>
              <a:rPr lang="en-US" altLang="th-TH" i="1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 water soluble tape</a:t>
            </a:r>
            <a:r>
              <a:rPr lang="en-US" altLang="th-TH" i="1">
                <a:latin typeface="Arial Rounded MT Bold" charset="0"/>
                <a:ea typeface="Arial Rounded MT Bold" charset="0"/>
                <a:cs typeface="Arial Rounded MT Bold" charset="0"/>
              </a:rPr>
              <a:t>.</a:t>
            </a:r>
          </a:p>
          <a:p>
            <a:pPr eaLnBrk="1" hangingPunct="1">
              <a:buFontTx/>
              <a:buChar char="•"/>
            </a:pPr>
            <a:endParaRPr lang="th-TH" altLang="th-TH" sz="2600" i="1">
              <a:latin typeface="Arial" charset="0"/>
              <a:cs typeface="Angsana New" charset="0"/>
            </a:endParaRPr>
          </a:p>
        </p:txBody>
      </p:sp>
      <p:pic>
        <p:nvPicPr>
          <p:cNvPr id="43015" name="Picture 3"/>
          <p:cNvPicPr>
            <a:picLocks noChangeAspect="1" noChangeArrowheads="1"/>
          </p:cNvPicPr>
          <p:nvPr/>
        </p:nvPicPr>
        <p:blipFill>
          <a:blip r:embed="rId4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1" t="-2" b="18758"/>
          <a:stretch>
            <a:fillRect/>
          </a:stretch>
        </p:blipFill>
        <p:spPr bwMode="auto">
          <a:xfrm>
            <a:off x="76200" y="3544888"/>
            <a:ext cx="3589338" cy="328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 txBox="1">
            <a:spLocks noChangeArrowheads="1"/>
          </p:cNvSpPr>
          <p:nvPr/>
        </p:nvSpPr>
        <p:spPr bwMode="auto">
          <a:xfrm>
            <a:off x="-36513" y="144463"/>
            <a:ext cx="9144001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33CC"/>
                </a:solidFill>
                <a:latin typeface="Arial Narrow" charset="0"/>
                <a:cs typeface="Angsana New" charset="0"/>
              </a:rPr>
              <a:t>RESCU 406 ELT</a:t>
            </a:r>
            <a:r>
              <a:rPr lang="en-US" altLang="en-US" sz="4000">
                <a:solidFill>
                  <a:srgbClr val="FFFF00"/>
                </a:solidFill>
                <a:latin typeface="Arial Narrow" charset="0"/>
                <a:cs typeface="Angsana New" charset="0"/>
              </a:rPr>
              <a:t/>
            </a:r>
            <a:br>
              <a:rPr lang="en-US" altLang="en-US" sz="4000">
                <a:solidFill>
                  <a:srgbClr val="FFFF00"/>
                </a:solidFill>
                <a:latin typeface="Arial Narrow" charset="0"/>
                <a:cs typeface="Angsana New" charset="0"/>
              </a:rPr>
            </a:br>
            <a:endParaRPr lang="th-TH" altLang="en-US" sz="4000">
              <a:solidFill>
                <a:srgbClr val="FFFF00"/>
              </a:solidFill>
              <a:latin typeface="Arial" charset="0"/>
              <a:cs typeface="Angsana New" charset="0"/>
            </a:endParaRPr>
          </a:p>
        </p:txBody>
      </p:sp>
      <p:pic>
        <p:nvPicPr>
          <p:cNvPr id="59394" name="Picture 3" descr="E:\1.New Gen Airways Folder\7.Photos Training+AC  Album-9R\TG.744 fotos\CIMG45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0" r="23973" b="8705"/>
          <a:stretch>
            <a:fillRect/>
          </a:stretch>
        </p:blipFill>
        <p:spPr bwMode="auto">
          <a:xfrm>
            <a:off x="539750" y="4130675"/>
            <a:ext cx="197326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9" r="22343"/>
          <a:stretch>
            <a:fillRect/>
          </a:stretch>
        </p:blipFill>
        <p:spPr bwMode="auto">
          <a:xfrm>
            <a:off x="2613025" y="4049713"/>
            <a:ext cx="1941513" cy="21955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3" descr="E:\1.New Gen Airways Folder\6. PHOTOs Training 2015+AC  Album-9R\TG.744 fotos\CIMG45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7"/>
          <a:stretch>
            <a:fillRect/>
          </a:stretch>
        </p:blipFill>
        <p:spPr bwMode="auto">
          <a:xfrm>
            <a:off x="6427788" y="3959225"/>
            <a:ext cx="2543175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Content Placeholder 2"/>
          <p:cNvSpPr txBox="1">
            <a:spLocks noChangeArrowheads="1"/>
          </p:cNvSpPr>
          <p:nvPr/>
        </p:nvSpPr>
        <p:spPr bwMode="auto">
          <a:xfrm>
            <a:off x="107950" y="60325"/>
            <a:ext cx="8418513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th-TH" sz="2800" b="1" u="sng">
                <a:latin typeface="Arial Rounded MT Bold" charset="0"/>
                <a:ea typeface="Arial Rounded MT Bold" charset="0"/>
                <a:cs typeface="Arial Rounded MT Bold" charset="0"/>
              </a:rPr>
              <a:t>Operating: On land</a:t>
            </a:r>
            <a:endParaRPr lang="en-US" altLang="th-TH" sz="2800" u="sng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hangingPunct="1">
              <a:buFontTx/>
              <a:buAutoNum type="arabicPeriod"/>
            </a:pPr>
            <a:r>
              <a:rPr lang="en-US" altLang="th-TH" sz="2800" b="1">
                <a:latin typeface="Arial Rounded MT Bold" charset="0"/>
                <a:ea typeface="Arial Rounded MT Bold" charset="0"/>
                <a:cs typeface="Arial Rounded MT Bold" charset="0"/>
              </a:rPr>
              <a:t>Unroll lanyard &amp; erect Antenna</a:t>
            </a:r>
          </a:p>
          <a:p>
            <a:pPr eaLnBrk="1" hangingPunct="1">
              <a:buFontTx/>
              <a:buAutoNum type="arabicPeriod"/>
            </a:pPr>
            <a:r>
              <a:rPr lang="en-US" altLang="th-TH" sz="2800" b="1">
                <a:latin typeface="Arial Rounded MT Bold" charset="0"/>
                <a:ea typeface="Arial Rounded MT Bold" charset="0"/>
                <a:cs typeface="Arial Rounded MT Bold" charset="0"/>
              </a:rPr>
              <a:t>Fill plastic envelope with water - based liquid, </a:t>
            </a:r>
          </a:p>
          <a:p>
            <a:pPr eaLnBrk="1" hangingPunct="1">
              <a:buFontTx/>
              <a:buAutoNum type="arabicPeriod"/>
            </a:pPr>
            <a:r>
              <a:rPr lang="en-US" altLang="th-TH" sz="2800" b="1" u="sng">
                <a:latin typeface="Arial Rounded MT Bold" charset="0"/>
                <a:ea typeface="Arial Rounded MT Bold" charset="0"/>
                <a:cs typeface="Arial Rounded MT Bold" charset="0"/>
              </a:rPr>
              <a:t>*mix provided salt</a:t>
            </a:r>
          </a:p>
          <a:p>
            <a:pPr eaLnBrk="1" hangingPunct="1">
              <a:buFontTx/>
              <a:buAutoNum type="arabicPeriod"/>
            </a:pPr>
            <a:r>
              <a:rPr lang="en-US" altLang="th-TH" sz="2800" b="1">
                <a:latin typeface="Arial Rounded MT Bold" charset="0"/>
                <a:ea typeface="Arial Rounded MT Bold" charset="0"/>
                <a:cs typeface="Arial Rounded MT Bold" charset="0"/>
              </a:rPr>
              <a:t>Put the lower end of ELT in the envelope</a:t>
            </a:r>
          </a:p>
          <a:p>
            <a:pPr eaLnBrk="1" hangingPunct="1">
              <a:buFontTx/>
              <a:buAutoNum type="arabicPeriod"/>
            </a:pPr>
            <a:r>
              <a:rPr lang="en-US" altLang="th-TH" sz="2800" b="1">
                <a:latin typeface="Arial Rounded MT Bold" charset="0"/>
                <a:ea typeface="Arial Rounded MT Bold" charset="0"/>
                <a:cs typeface="Arial Rounded MT Bold" charset="0"/>
              </a:rPr>
              <a:t>Tie lanyard at the mouth of envelope</a:t>
            </a:r>
          </a:p>
          <a:p>
            <a:pPr eaLnBrk="1" hangingPunct="1">
              <a:buFontTx/>
              <a:buAutoNum type="arabicPeriod"/>
            </a:pPr>
            <a:r>
              <a:rPr lang="en-US" altLang="th-TH" sz="2800" b="1">
                <a:latin typeface="Arial Rounded MT Bold" charset="0"/>
                <a:ea typeface="Arial Rounded MT Bold" charset="0"/>
                <a:cs typeface="Arial Rounded MT Bold" charset="0"/>
              </a:rPr>
              <a:t>Place ELT in clear area &amp; higher place</a:t>
            </a:r>
          </a:p>
        </p:txBody>
      </p:sp>
      <p:pic>
        <p:nvPicPr>
          <p:cNvPr id="59398" name="Picture 4" descr="E:\1.New Gen Airways Folder\7.Photos Training+AC  Album-9R\TG.744 fotos\CIMG45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4" r="7983" b="6274"/>
          <a:stretch>
            <a:fillRect/>
          </a:stretch>
        </p:blipFill>
        <p:spPr bwMode="auto">
          <a:xfrm>
            <a:off x="4486275" y="4011613"/>
            <a:ext cx="1871663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2" descr="C:\Users\User\Desktop\New folder\100NIKON\DSCN26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8" t="49483" r="31416"/>
          <a:stretch>
            <a:fillRect/>
          </a:stretch>
        </p:blipFill>
        <p:spPr bwMode="auto">
          <a:xfrm>
            <a:off x="225425" y="4122738"/>
            <a:ext cx="1819275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Box 1"/>
          <p:cNvSpPr txBox="1">
            <a:spLocks noChangeArrowheads="1"/>
          </p:cNvSpPr>
          <p:nvPr/>
        </p:nvSpPr>
        <p:spPr bwMode="auto">
          <a:xfrm>
            <a:off x="260350" y="6278563"/>
            <a:ext cx="7026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0033CC"/>
                </a:solidFill>
                <a:latin typeface="Arial Narrow" charset="0"/>
                <a:cs typeface="Angsana New" charset="0"/>
              </a:rPr>
              <a:t>**Best activate in Salt water only  5 seconds, if fresh water take 5 minutes</a:t>
            </a:r>
            <a:endParaRPr lang="th-TH" altLang="en-US" sz="2000" i="1">
              <a:solidFill>
                <a:srgbClr val="0033CC"/>
              </a:solidFill>
              <a:latin typeface="Arial Narrow" charset="0"/>
              <a:cs typeface="Angsana New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55817-5901-A14B-A6C9-E448AE3E6D0A}" type="slidenum">
              <a:rPr lang="en-US" altLang="th-TH" smtClean="0"/>
              <a:pPr>
                <a:defRPr/>
              </a:pPr>
              <a:t>45</a:t>
            </a:fld>
            <a:endParaRPr lang="th-TH" altLang="th-TH"/>
          </a:p>
        </p:txBody>
      </p:sp>
      <p:sp>
        <p:nvSpPr>
          <p:cNvPr id="3" name="Rectangle 2"/>
          <p:cNvSpPr/>
          <p:nvPr/>
        </p:nvSpPr>
        <p:spPr>
          <a:xfrm>
            <a:off x="467544" y="2348880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1. Verify it is </a:t>
            </a:r>
            <a:r>
              <a:rPr lang="en-US" dirty="0" smtClean="0">
                <a:solidFill>
                  <a:srgbClr val="484848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Correct </a:t>
            </a:r>
            <a:r>
              <a:rPr lang="en-US" dirty="0">
                <a:solidFill>
                  <a:srgbClr val="484848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number and location</a:t>
            </a:r>
            <a:endParaRPr lang="en-US" sz="24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1045029"/>
            <a:ext cx="684076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Arial Rounded MT Bold" charset="0"/>
                <a:ea typeface="Arial Rounded MT Bold" charset="0"/>
                <a:cs typeface="Arial Rounded MT Bold" charset="0"/>
              </a:rPr>
              <a:t>Preflight check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5616" y="1937749"/>
            <a:ext cx="78488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rgbClr val="484848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dirty="0" smtClean="0">
              <a:solidFill>
                <a:srgbClr val="484848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dirty="0">
              <a:solidFill>
                <a:srgbClr val="484848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2. Secure 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in its bracket</a:t>
            </a:r>
            <a:b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(During preflight checks the type of ELT must be identified - the RESCU 406 (SE) is identified by the strobe ring at the top)</a:t>
            </a:r>
            <a:endParaRPr lang="en-US" b="0" i="0" dirty="0">
              <a:effectLst/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0464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 txBox="1">
            <a:spLocks noChangeArrowheads="1"/>
          </p:cNvSpPr>
          <p:nvPr/>
        </p:nvSpPr>
        <p:spPr bwMode="auto">
          <a:xfrm>
            <a:off x="-612775" y="188913"/>
            <a:ext cx="91440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th-TH" sz="4000" b="1">
                <a:solidFill>
                  <a:srgbClr val="0033CC"/>
                </a:solidFill>
                <a:latin typeface="Arial Narrow" charset="0"/>
                <a:cs typeface="Angsana New" charset="0"/>
              </a:rPr>
              <a:t>Megaphone</a:t>
            </a:r>
            <a:endParaRPr lang="th-TH" altLang="th-TH" sz="4000">
              <a:solidFill>
                <a:srgbClr val="0033CC"/>
              </a:solidFill>
              <a:latin typeface="Arial Narrow" charset="0"/>
              <a:cs typeface="Angsana New" charset="0"/>
            </a:endParaRPr>
          </a:p>
        </p:txBody>
      </p:sp>
      <p:pic>
        <p:nvPicPr>
          <p:cNvPr id="60418" name="Picture 3" descr="C:\Users\admin\Desktop\megaphone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38" y="1989138"/>
            <a:ext cx="4005262" cy="4383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9" name="Content Placeholder 2"/>
          <p:cNvSpPr txBox="1">
            <a:spLocks noChangeArrowheads="1"/>
          </p:cNvSpPr>
          <p:nvPr/>
        </p:nvSpPr>
        <p:spPr bwMode="auto">
          <a:xfrm>
            <a:off x="107950" y="509588"/>
            <a:ext cx="49212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h-TH" sz="2800" b="1" i="1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Pre - flight check</a:t>
            </a:r>
            <a:endParaRPr lang="en-US" altLang="th-TH" sz="2800" i="1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th-TH" sz="2800" i="1" dirty="0">
                <a:latin typeface="Arial Rounded MT Bold" charset="0"/>
                <a:ea typeface="Arial Rounded MT Bold" charset="0"/>
                <a:cs typeface="Arial Rounded MT Bold" charset="0"/>
              </a:rPr>
              <a:t>Proper location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th-TH" sz="2800" i="1" dirty="0">
                <a:latin typeface="Arial Rounded MT Bold" charset="0"/>
                <a:ea typeface="Arial Rounded MT Bold" charset="0"/>
                <a:cs typeface="Arial Rounded MT Bold" charset="0"/>
              </a:rPr>
              <a:t>Squeeze handle  for click sound &amp; green LED indicator flashes.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th-TH" sz="2800" i="1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th-TH" sz="2800" b="1" i="1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Operation</a:t>
            </a:r>
            <a:endParaRPr lang="en-US" altLang="th-TH" sz="2800" i="1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th-TH" sz="2800" i="1" dirty="0">
                <a:latin typeface="Arial Rounded MT Bold" charset="0"/>
                <a:ea typeface="Arial Rounded MT Bold" charset="0"/>
                <a:cs typeface="Arial Rounded MT Bold" charset="0"/>
              </a:rPr>
              <a:t>Squeeze handle &amp; speak.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th-TH" sz="2800" i="1" dirty="0">
                <a:latin typeface="Arial Rounded MT Bold" charset="0"/>
                <a:ea typeface="Arial Rounded MT Bold" charset="0"/>
                <a:cs typeface="Arial Rounded MT Bold" charset="0"/>
              </a:rPr>
              <a:t>Remove pin to activate siren.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th-TH" sz="2800" i="1" dirty="0">
                <a:latin typeface="Arial Rounded MT Bold" charset="0"/>
                <a:ea typeface="Arial Rounded MT Bold" charset="0"/>
                <a:cs typeface="Arial Rounded MT Bold" charset="0"/>
              </a:rPr>
              <a:t>Re-insert pin to stop siren or squeeze handle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endParaRPr lang="th-TH" altLang="th-TH" sz="2600" i="1" dirty="0">
              <a:latin typeface="Arial" charset="0"/>
              <a:cs typeface="Angsana New" charset="0"/>
            </a:endParaRPr>
          </a:p>
        </p:txBody>
      </p:sp>
      <p:sp>
        <p:nvSpPr>
          <p:cNvPr id="2" name="Line Callout 1 1"/>
          <p:cNvSpPr/>
          <p:nvPr/>
        </p:nvSpPr>
        <p:spPr>
          <a:xfrm>
            <a:off x="7667625" y="1412875"/>
            <a:ext cx="914400" cy="431800"/>
          </a:xfrm>
          <a:prstGeom prst="borderCallout1">
            <a:avLst>
              <a:gd name="adj1" fmla="val 51733"/>
              <a:gd name="adj2" fmla="val -7034"/>
              <a:gd name="adj3" fmla="val 348881"/>
              <a:gd name="adj4" fmla="val -69502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Arial Narrow" pitchFamily="34" charset="0"/>
              </a:rPr>
              <a:t>Pin</a:t>
            </a:r>
            <a:endParaRPr lang="th-TH" sz="24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" name="Oval 9">
            <a:extLst/>
          </p:cNvPr>
          <p:cNvSpPr/>
          <p:nvPr/>
        </p:nvSpPr>
        <p:spPr>
          <a:xfrm>
            <a:off x="7597775" y="2924175"/>
            <a:ext cx="430213" cy="401638"/>
          </a:xfrm>
          <a:prstGeom prst="ellips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9" name="Left-Right Arrow 8">
            <a:extLst/>
          </p:cNvPr>
          <p:cNvSpPr/>
          <p:nvPr/>
        </p:nvSpPr>
        <p:spPr>
          <a:xfrm>
            <a:off x="5781675" y="4652963"/>
            <a:ext cx="1022350" cy="485775"/>
          </a:xfrm>
          <a:prstGeom prst="left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 txBox="1">
            <a:spLocks noChangeArrowheads="1"/>
          </p:cNvSpPr>
          <p:nvPr/>
        </p:nvSpPr>
        <p:spPr bwMode="auto">
          <a:xfrm>
            <a:off x="179388" y="215900"/>
            <a:ext cx="8856662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33CC"/>
                </a:solidFill>
                <a:latin typeface="Arial Narrow" charset="0"/>
                <a:cs typeface="Angsana New" charset="0"/>
              </a:rPr>
              <a:t>Flashlight</a:t>
            </a:r>
            <a:r>
              <a:rPr lang="en-US" altLang="en-US" sz="4000">
                <a:solidFill>
                  <a:srgbClr val="FFFF00"/>
                </a:solidFill>
                <a:latin typeface="Arial Narrow" charset="0"/>
                <a:cs typeface="Angsana New" charset="0"/>
              </a:rPr>
              <a:t/>
            </a:r>
            <a:br>
              <a:rPr lang="en-US" altLang="en-US" sz="4000">
                <a:solidFill>
                  <a:srgbClr val="FFFF00"/>
                </a:solidFill>
                <a:latin typeface="Arial Narrow" charset="0"/>
                <a:cs typeface="Angsana New" charset="0"/>
              </a:rPr>
            </a:br>
            <a:endParaRPr lang="th-TH" altLang="en-US" sz="4000">
              <a:solidFill>
                <a:srgbClr val="FFFF00"/>
              </a:solidFill>
              <a:latin typeface="Arial" charset="0"/>
              <a:cs typeface="Angsana New" charset="0"/>
            </a:endParaRPr>
          </a:p>
        </p:txBody>
      </p:sp>
      <p:sp>
        <p:nvSpPr>
          <p:cNvPr id="61442" name="Content Placeholder 2"/>
          <p:cNvSpPr txBox="1">
            <a:spLocks noChangeArrowheads="1"/>
          </p:cNvSpPr>
          <p:nvPr/>
        </p:nvSpPr>
        <p:spPr bwMode="auto">
          <a:xfrm>
            <a:off x="192088" y="407988"/>
            <a:ext cx="8208962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cs typeface="Cordia New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cs typeface="Cordia New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cs typeface="Cordia New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cs typeface="Cordia New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th-TH" sz="2800" b="1">
                <a:latin typeface="Arial Rounded MT Bold" charset="0"/>
                <a:ea typeface="Arial Rounded MT Bold" charset="0"/>
                <a:cs typeface="Arial Rounded MT Bold" charset="0"/>
              </a:rPr>
              <a:t>Description</a:t>
            </a:r>
            <a:endParaRPr lang="en-US" altLang="th-TH" sz="280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altLang="th-TH" sz="280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Emergency  use only</a:t>
            </a:r>
            <a:r>
              <a:rPr lang="en-US" altLang="th-TH" sz="2800">
                <a:latin typeface="Arial Rounded MT Bold" charset="0"/>
                <a:ea typeface="Arial Rounded MT Bold" charset="0"/>
                <a:cs typeface="Arial Rounded MT Bold" charset="0"/>
              </a:rPr>
              <a:t>, near/under  jump seat</a:t>
            </a: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en-US" altLang="th-TH" sz="280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Waterproof</a:t>
            </a:r>
            <a:r>
              <a:rPr lang="en-US" altLang="th-TH" sz="2800">
                <a:latin typeface="Arial Rounded MT Bold" charset="0"/>
                <a:ea typeface="Arial Rounded MT Bold" charset="0"/>
                <a:cs typeface="Arial Rounded MT Bold" charset="0"/>
              </a:rPr>
              <a:t> , No ON/OFF switch, Battery time is approx. </a:t>
            </a:r>
            <a:r>
              <a:rPr lang="en-US" altLang="th-TH" sz="280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8 hours</a:t>
            </a:r>
          </a:p>
          <a:p>
            <a:pPr eaLnBrk="1" hangingPunct="1">
              <a:buFontTx/>
              <a:buNone/>
            </a:pPr>
            <a:r>
              <a:rPr lang="en-US" altLang="th-TH" sz="2800" b="1">
                <a:latin typeface="Arial Rounded MT Bold" charset="0"/>
                <a:ea typeface="Arial Rounded MT Bold" charset="0"/>
                <a:cs typeface="Arial Rounded MT Bold" charset="0"/>
              </a:rPr>
              <a:t>Red light flashing (1 time less than 10 second)</a:t>
            </a:r>
            <a:endParaRPr lang="en-US" altLang="th-TH" sz="280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eaLnBrk="1" hangingPunct="1">
              <a:buFontTx/>
              <a:buChar char="•"/>
            </a:pPr>
            <a:r>
              <a:rPr lang="en-US" altLang="th-TH" sz="2800">
                <a:latin typeface="Arial Rounded MT Bold" charset="0"/>
                <a:ea typeface="Arial Rounded MT Bold" charset="0"/>
                <a:cs typeface="Arial Rounded MT Bold" charset="0"/>
              </a:rPr>
              <a:t>For monitoring battery &amp; lamp condition</a:t>
            </a:r>
          </a:p>
          <a:p>
            <a:pPr eaLnBrk="1" hangingPunct="1">
              <a:buFontTx/>
              <a:buChar char="•"/>
            </a:pPr>
            <a:r>
              <a:rPr lang="en-US" altLang="th-TH" sz="2800">
                <a:latin typeface="Arial Rounded MT Bold" charset="0"/>
                <a:ea typeface="Arial Rounded MT Bold" charset="0"/>
                <a:cs typeface="Arial Rounded MT Bold" charset="0"/>
              </a:rPr>
              <a:t>Easy to locate flashlight in darkness</a:t>
            </a:r>
            <a:endParaRPr lang="th-TH" altLang="th-TH" sz="280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4608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4"/>
          <a:stretch>
            <a:fillRect/>
          </a:stretch>
        </p:blipFill>
        <p:spPr bwMode="auto">
          <a:xfrm>
            <a:off x="971550" y="4437063"/>
            <a:ext cx="69850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Oval 8">
            <a:extLst/>
          </p:cNvPr>
          <p:cNvSpPr/>
          <p:nvPr/>
        </p:nvSpPr>
        <p:spPr>
          <a:xfrm>
            <a:off x="5940425" y="4314825"/>
            <a:ext cx="914400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pic>
        <p:nvPicPr>
          <p:cNvPr id="61445" name="Picture 2" descr="E:\2018 PWP\GF. file  23May,18\gf. warn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652963"/>
            <a:ext cx="2508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55817-5901-A14B-A6C9-E448AE3E6D0A}" type="slidenum">
              <a:rPr lang="en-US" altLang="th-TH" smtClean="0"/>
              <a:pPr>
                <a:defRPr/>
              </a:pPr>
              <a:t>48</a:t>
            </a:fld>
            <a:endParaRPr lang="th-TH" altLang="th-TH"/>
          </a:p>
        </p:txBody>
      </p:sp>
      <p:sp>
        <p:nvSpPr>
          <p:cNvPr id="4" name="TextBox 3"/>
          <p:cNvSpPr txBox="1"/>
          <p:nvPr/>
        </p:nvSpPr>
        <p:spPr>
          <a:xfrm>
            <a:off x="2247254" y="1131376"/>
            <a:ext cx="498904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Pre flight check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5536" y="1874729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1. Verify it is secure in its proper location.</a:t>
            </a:r>
            <a:endParaRPr lang="en-US" sz="24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2. Verify the red light flashes at intervals of 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5-10 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seconds or less</a:t>
            </a:r>
            <a:endParaRPr lang="en-US" sz="24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3. Verify the "Emergency Use Only" seal is intact.</a:t>
            </a:r>
            <a:endParaRPr lang="en-US" sz="24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2590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fld id="{F83BBDDC-DE47-8046-8189-DEEFC052DDF5}" type="slidenum">
              <a:rPr lang="en-US" altLang="th-TH" sz="1200">
                <a:solidFill>
                  <a:srgbClr val="898989"/>
                </a:solidFill>
              </a:rPr>
              <a:pPr/>
              <a:t>49</a:t>
            </a:fld>
            <a:endParaRPr lang="th-TH" altLang="th-TH" sz="1200">
              <a:solidFill>
                <a:srgbClr val="898989"/>
              </a:solidFill>
            </a:endParaRPr>
          </a:p>
        </p:txBody>
      </p:sp>
      <p:sp>
        <p:nvSpPr>
          <p:cNvPr id="70658" name="TextBox 2"/>
          <p:cNvSpPr txBox="1">
            <a:spLocks noChangeArrowheads="1"/>
          </p:cNvSpPr>
          <p:nvPr/>
        </p:nvSpPr>
        <p:spPr bwMode="auto">
          <a:xfrm>
            <a:off x="1228725" y="476250"/>
            <a:ext cx="5324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ngsana New" charset="0"/>
              </a:defRPr>
            </a:lvl9pPr>
          </a:lstStyle>
          <a:p>
            <a:r>
              <a:rPr lang="en-US" altLang="en-US" sz="3600">
                <a:latin typeface="Arial Rounded MT Bold" charset="0"/>
                <a:ea typeface="Arial Rounded MT Bold" charset="0"/>
                <a:cs typeface="Arial Rounded MT Bold" charset="0"/>
              </a:rPr>
              <a:t>Question?</a:t>
            </a:r>
          </a:p>
        </p:txBody>
      </p:sp>
      <p:pic>
        <p:nvPicPr>
          <p:cNvPr id="706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78486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 noChangeArrowheads="1"/>
          </p:cNvSpPr>
          <p:nvPr>
            <p:ph type="title"/>
          </p:nvPr>
        </p:nvSpPr>
        <p:spPr>
          <a:xfrm>
            <a:off x="0" y="144463"/>
            <a:ext cx="9036050" cy="763587"/>
          </a:xfrm>
        </p:spPr>
        <p:txBody>
          <a:bodyPr/>
          <a:lstStyle/>
          <a:p>
            <a:pPr algn="r" eaLnBrk="1" hangingPunct="1"/>
            <a:r>
              <a:rPr lang="en-US" altLang="th-TH" sz="3600" b="1" dirty="0">
                <a:solidFill>
                  <a:schemeClr val="accent3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First Aid Kit</a:t>
            </a:r>
            <a:endParaRPr lang="th-TH" altLang="th-TH" sz="3600" dirty="0">
              <a:solidFill>
                <a:schemeClr val="accent3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0482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0" y="981075"/>
            <a:ext cx="9144000" cy="2016125"/>
          </a:xfrm>
        </p:spPr>
        <p:txBody>
          <a:bodyPr/>
          <a:lstStyle/>
          <a:p>
            <a:pPr eaLnBrk="1" hangingPunct="1"/>
            <a:r>
              <a:rPr lang="en-US" altLang="th-TH" sz="26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For </a:t>
            </a:r>
            <a:r>
              <a:rPr lang="en-US" altLang="th-TH" sz="2600" dirty="0">
                <a:latin typeface="Arial Rounded MT Bold" charset="0"/>
                <a:ea typeface="Arial Rounded MT Bold" charset="0"/>
                <a:cs typeface="Arial Rounded MT Bold" charset="0"/>
              </a:rPr>
              <a:t>treatment of minor injuries/medical emergencies occur during flight. </a:t>
            </a:r>
          </a:p>
          <a:p>
            <a:pPr eaLnBrk="1" hangingPunct="1"/>
            <a:r>
              <a:rPr lang="en-US" altLang="th-TH" sz="2600" dirty="0">
                <a:latin typeface="Arial Rounded MT Bold" charset="0"/>
                <a:ea typeface="Arial Rounded MT Bold" charset="0"/>
                <a:cs typeface="Arial Rounded MT Bold" charset="0"/>
              </a:rPr>
              <a:t>First aid kits must be throughout cabin &amp; be </a:t>
            </a:r>
            <a:r>
              <a:rPr lang="en-US" altLang="th-TH" sz="26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accessible.</a:t>
            </a:r>
          </a:p>
          <a:p>
            <a:pPr eaLnBrk="1" hangingPunct="1"/>
            <a:r>
              <a:rPr lang="en-US" altLang="th-TH" sz="26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Minimum </a:t>
            </a:r>
            <a:r>
              <a:rPr lang="en-US" altLang="th-TH" sz="2600" dirty="0">
                <a:latin typeface="Arial Rounded MT Bold" charset="0"/>
                <a:ea typeface="Arial Rounded MT Bold" charset="0"/>
                <a:cs typeface="Arial Rounded MT Bold" charset="0"/>
              </a:rPr>
              <a:t>number of first aid kit required is set in the following table.</a:t>
            </a:r>
          </a:p>
        </p:txBody>
      </p:sp>
      <p:pic>
        <p:nvPicPr>
          <p:cNvPr id="20483" name="Picture 3" descr="http://www.astronics.com/_images/aircraft-safety/big_Airline%20First%20Aid%20Kit%20(AFAK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81525"/>
            <a:ext cx="241458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ontent Placeholder 3"/>
          <p:cNvGraphicFramePr>
            <a:graphicFrameLocks noGrp="1"/>
          </p:cNvGraphicFramePr>
          <p:nvPr/>
        </p:nvGraphicFramePr>
        <p:xfrm>
          <a:off x="3563938" y="3521075"/>
          <a:ext cx="5111750" cy="2984697"/>
        </p:xfrm>
        <a:graphic>
          <a:graphicData uri="http://schemas.openxmlformats.org/drawingml/2006/table">
            <a:tbl>
              <a:tblPr/>
              <a:tblGrid>
                <a:gridCol w="2678436"/>
                <a:gridCol w="2433314"/>
              </a:tblGrid>
              <a:tr h="7008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No. of  </a:t>
                      </a:r>
                      <a:r>
                        <a:rPr kumimoji="0" lang="en-US" alt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Pax</a:t>
                      </a: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Seats</a:t>
                      </a:r>
                    </a:p>
                  </a:txBody>
                  <a:tcPr marL="68564" marR="6856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No. of First Aid Kits</a:t>
                      </a:r>
                    </a:p>
                  </a:txBody>
                  <a:tcPr marL="68564" marR="6856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836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0-50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51-150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151-250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251-350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351-450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Over 450</a:t>
                      </a:r>
                    </a:p>
                  </a:txBody>
                  <a:tcPr marL="68564" marR="6856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At least 1 kits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At least 2 kits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At least 3 kits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At least 4 kits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At least 5 kits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At least 6 kits</a:t>
                      </a:r>
                    </a:p>
                  </a:txBody>
                  <a:tcPr marL="68564" marR="6856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9526" r="5353" b="3867"/>
          <a:stretch>
            <a:fillRect/>
          </a:stretch>
        </p:blipFill>
        <p:spPr bwMode="auto">
          <a:xfrm>
            <a:off x="4427538" y="1054100"/>
            <a:ext cx="4032250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9388" y="3960813"/>
          <a:ext cx="8496299" cy="2557585"/>
        </p:xfrm>
        <a:graphic>
          <a:graphicData uri="http://schemas.openxmlformats.org/drawingml/2006/table">
            <a:tbl>
              <a:tblPr/>
              <a:tblGrid>
                <a:gridCol w="3300709"/>
                <a:gridCol w="772541"/>
                <a:gridCol w="3088508"/>
                <a:gridCol w="1334541"/>
              </a:tblGrid>
              <a:tr h="4544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Narrow" charset="0"/>
                          <a:cs typeface="Angsana New" charset="0"/>
                        </a:rPr>
                        <a:t>Items</a:t>
                      </a:r>
                      <a:endParaRPr kumimoji="0" lang="en-US" alt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 Narrow" charset="0"/>
                        <a:ea typeface="Times New Roman" charset="0"/>
                        <a:cs typeface="Cordia New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Narrow" charset="0"/>
                          <a:cs typeface="Angsana New" charset="0"/>
                        </a:rPr>
                        <a:t>Qty</a:t>
                      </a:r>
                      <a:endParaRPr kumimoji="0" lang="en-US" altLang="en-US" sz="2400" b="1" i="1" u="none" strike="noStrike" cap="none" normalizeH="0" baseline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 Narrow" charset="0"/>
                        <a:ea typeface="Times New Roman" charset="0"/>
                        <a:cs typeface="Cordia New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Narrow" charset="0"/>
                          <a:cs typeface="Angsana New" charset="0"/>
                        </a:rPr>
                        <a:t>Items</a:t>
                      </a:r>
                      <a:endParaRPr kumimoji="0" lang="en-US" altLang="en-US" sz="2400" b="1" i="1" u="none" strike="noStrike" cap="none" normalizeH="0" baseline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 Narrow" charset="0"/>
                        <a:ea typeface="Times New Roman" charset="0"/>
                        <a:cs typeface="Cordia New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Narrow" charset="0"/>
                          <a:cs typeface="Angsana New" charset="0"/>
                        </a:rPr>
                        <a:t>Qty</a:t>
                      </a:r>
                      <a:endParaRPr kumimoji="0" lang="en-US" altLang="en-US" sz="2400" b="1" i="1" u="none" strike="noStrike" cap="none" normalizeH="0" baseline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Arial Narrow" charset="0"/>
                        <a:ea typeface="Times New Roman" charset="0"/>
                        <a:cs typeface="Cordia New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02997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charset="0"/>
                        <a:tabLst>
                          <a:tab pos="179388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179388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179388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179388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179388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179388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179388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179388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179388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charset="2"/>
                        <a:buChar char=""/>
                        <a:tabLst>
                          <a:tab pos="179388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Adhesive bandages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charset="2"/>
                        <a:buChar char=""/>
                        <a:tabLst>
                          <a:tab pos="179388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Adhesive tape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charset="2"/>
                        <a:buChar char=""/>
                        <a:tabLst>
                          <a:tab pos="179388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Ammonia inhalants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charset="2"/>
                        <a:buChar char=""/>
                        <a:tabLst>
                          <a:tab pos="179388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Antiseptic swabs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charset="2"/>
                        <a:buChar char=""/>
                        <a:tabLst>
                          <a:tab pos="179388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Compresses bandages</a:t>
                      </a: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8</a:t>
                      </a: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charset="0"/>
                        <a:tabLst>
                          <a:tab pos="21590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21590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1590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15900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215900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15900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15900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15900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15900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charset="2"/>
                        <a:buChar char=""/>
                        <a:tabLst>
                          <a:tab pos="215900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Gauze bandages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charset="2"/>
                        <a:buChar char=""/>
                        <a:tabLst>
                          <a:tab pos="215900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Burn compound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charset="2"/>
                        <a:buChar char=""/>
                        <a:tabLst>
                          <a:tab pos="215900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Scissors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charset="2"/>
                        <a:buChar char=""/>
                        <a:tabLst>
                          <a:tab pos="215900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Triangular bandages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charset="2"/>
                        <a:buChar char=""/>
                        <a:tabLst>
                          <a:tab pos="215900" algn="l"/>
                        </a:tabLst>
                      </a:pPr>
                      <a:r>
                        <a:rPr kumimoji="0" lang="en-US" alt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Wire splints</a:t>
                      </a: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charset="0"/>
                          <a:cs typeface="Cordia New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9263" algn="l"/>
                        </a:tabLst>
                      </a:pPr>
                      <a:r>
                        <a:rPr kumimoji="0" lang="en-US" alt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2</a:t>
                      </a: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itle 1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0" y="71438"/>
            <a:ext cx="9036050" cy="47783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en-US" sz="3600" b="1" kern="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First </a:t>
            </a:r>
            <a:r>
              <a:rPr lang="en-US" sz="3600" b="1" kern="0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Aid </a:t>
            </a:r>
            <a:r>
              <a:rPr lang="en-US" sz="3600" b="1" kern="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Kit Content</a:t>
            </a:r>
            <a:endParaRPr lang="th-TH" altLang="th-TH" sz="3600" kern="0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21524" name="Picture 0" descr="IMG_16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29156" r="2724" b="24907"/>
          <a:stretch>
            <a:fillRect/>
          </a:stretch>
        </p:blipFill>
        <p:spPr bwMode="auto">
          <a:xfrm>
            <a:off x="144463" y="1763713"/>
            <a:ext cx="3852862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Pre flight check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CE37-3E68-7C4E-80F5-5787876D6D81}" type="slidenum">
              <a:rPr lang="en-US" altLang="th-TH" smtClean="0"/>
              <a:pPr>
                <a:defRPr/>
              </a:pPr>
              <a:t>7</a:t>
            </a:fld>
            <a:endParaRPr lang="th-TH" altLang="th-TH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51520" y="1196752"/>
          <a:ext cx="8712968" cy="18847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2968"/>
              </a:tblGrid>
              <a:tr h="1884765">
                <a:tc>
                  <a:txBody>
                    <a:bodyPr/>
                    <a:lstStyle/>
                    <a:p>
                      <a:pPr marL="342900" marR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280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Verify </a:t>
                      </a:r>
                      <a:r>
                        <a:rPr lang="en-US" sz="28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it is secured in its proper </a:t>
                      </a:r>
                      <a:r>
                        <a:rPr lang="en-US" sz="280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location.</a:t>
                      </a:r>
                      <a:endParaRPr lang="en-US" sz="280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  <a:p>
                      <a:pPr marL="342900" marR="0" indent="-342900" algn="l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2800" baseline="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</a:t>
                      </a:r>
                      <a:r>
                        <a:rPr lang="en-US" sz="280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Verify </a:t>
                      </a:r>
                      <a:r>
                        <a:rPr lang="en-US" sz="28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the content list is present.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3. Verify the seals are intact.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4. Verify expiration date has not expired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Cordia New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516" y="3573165"/>
            <a:ext cx="2886968" cy="311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2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757"/>
            <a:ext cx="8229600" cy="1143000"/>
          </a:xfrm>
        </p:spPr>
        <p:txBody>
          <a:bodyPr/>
          <a:lstStyle/>
          <a:p>
            <a:r>
              <a:rPr lang="en-US" sz="3200" b="1" dirty="0"/>
              <a:t>Medical emergencies </a:t>
            </a:r>
            <a:r>
              <a:rPr lang="en-US" sz="3200" dirty="0"/>
              <a:t>in aviation including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Asthma;			Chocking</a:t>
            </a:r>
            <a:r>
              <a:rPr lang="en-US" dirty="0"/>
              <a:t>;</a:t>
            </a:r>
          </a:p>
          <a:p>
            <a:r>
              <a:rPr lang="en-US" dirty="0"/>
              <a:t>Heart </a:t>
            </a:r>
            <a:r>
              <a:rPr lang="en-US" dirty="0" smtClean="0"/>
              <a:t>attacks;		Stress </a:t>
            </a:r>
            <a:r>
              <a:rPr lang="en-US" dirty="0"/>
              <a:t>reactions and </a:t>
            </a:r>
            <a:r>
              <a:rPr lang="en-US" dirty="0" smtClean="0"/>
              <a:t>					allergic </a:t>
            </a:r>
            <a:r>
              <a:rPr lang="en-US" dirty="0"/>
              <a:t>reactions;</a:t>
            </a:r>
          </a:p>
          <a:p>
            <a:r>
              <a:rPr lang="en-US" dirty="0" smtClean="0"/>
              <a:t>Shock;			Stroke</a:t>
            </a:r>
            <a:r>
              <a:rPr lang="en-US" dirty="0"/>
              <a:t>;</a:t>
            </a:r>
          </a:p>
          <a:p>
            <a:r>
              <a:rPr lang="en-US" dirty="0" smtClean="0"/>
              <a:t>Epilepsy;			Diabetes</a:t>
            </a:r>
            <a:r>
              <a:rPr lang="en-US" dirty="0"/>
              <a:t>;</a:t>
            </a:r>
          </a:p>
          <a:p>
            <a:r>
              <a:rPr lang="en-US" dirty="0"/>
              <a:t>Air </a:t>
            </a:r>
            <a:r>
              <a:rPr lang="en-US" dirty="0" smtClean="0"/>
              <a:t>sickness;		Hyperventilation</a:t>
            </a:r>
            <a:r>
              <a:rPr lang="en-US" dirty="0"/>
              <a:t>;</a:t>
            </a:r>
          </a:p>
          <a:p>
            <a:r>
              <a:rPr lang="en-US" dirty="0"/>
              <a:t>Gastro-intestinal disturbances;</a:t>
            </a:r>
          </a:p>
          <a:p>
            <a:r>
              <a:rPr lang="en-US" dirty="0"/>
              <a:t>Emergency childbirth;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CE37-3E68-7C4E-80F5-5787876D6D81}" type="slidenum">
              <a:rPr lang="en-US" altLang="th-TH" smtClean="0"/>
              <a:pPr>
                <a:defRPr/>
              </a:pPr>
              <a:t>8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1633533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0152" y="138096"/>
            <a:ext cx="2857500" cy="2857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CE37-3E68-7C4E-80F5-5787876D6D81}" type="slidenum">
              <a:rPr lang="en-US" altLang="th-TH" smtClean="0"/>
              <a:pPr>
                <a:defRPr/>
              </a:pPr>
              <a:t>9</a:t>
            </a:fld>
            <a:endParaRPr lang="th-TH" altLang="th-T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004189"/>
            <a:ext cx="468052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70" y="3004189"/>
            <a:ext cx="4410922" cy="36759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548680"/>
            <a:ext cx="5028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Emergency </a:t>
            </a:r>
            <a:r>
              <a:rPr lang="en-US" sz="320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Kit (EMK)</a:t>
            </a:r>
            <a:endParaRPr lang="en-US" sz="3200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748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12922</TotalTime>
  <Words>1514</Words>
  <Application>Microsoft Macintosh PowerPoint</Application>
  <PresentationFormat>On-screen Show (4:3)</PresentationFormat>
  <Paragraphs>311</Paragraphs>
  <Slides>49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Angsana New</vt:lpstr>
      <vt:lpstr>Arial Black</vt:lpstr>
      <vt:lpstr>Arial Narrow</vt:lpstr>
      <vt:lpstr>Arial Rounded MT Bold</vt:lpstr>
      <vt:lpstr>Bookman Old Style</vt:lpstr>
      <vt:lpstr>Calibri</vt:lpstr>
      <vt:lpstr>Cordia New</vt:lpstr>
      <vt:lpstr>Garamond</vt:lpstr>
      <vt:lpstr>Symbol</vt:lpstr>
      <vt:lpstr>Times New Roman</vt:lpstr>
      <vt:lpstr>Verdana</vt:lpstr>
      <vt:lpstr>Arial</vt:lpstr>
      <vt:lpstr>Office Theme</vt:lpstr>
      <vt:lpstr>Photo Editor Photo</vt:lpstr>
      <vt:lpstr>PowerPoint Presentation</vt:lpstr>
      <vt:lpstr>  EQUIPMENT CATAGORY  </vt:lpstr>
      <vt:lpstr>Cabin Crew Preflight safety equipment check</vt:lpstr>
      <vt:lpstr>First Aid</vt:lpstr>
      <vt:lpstr>First Aid Kit</vt:lpstr>
      <vt:lpstr>PowerPoint Presentation</vt:lpstr>
      <vt:lpstr>Pre flight check</vt:lpstr>
      <vt:lpstr>Medical emergencies in aviation including</vt:lpstr>
      <vt:lpstr>PowerPoint Presentation</vt:lpstr>
      <vt:lpstr> EMK Contents sample</vt:lpstr>
      <vt:lpstr>Pre flight check</vt:lpstr>
      <vt:lpstr>Emergency Medical Kit (EMK)</vt:lpstr>
      <vt:lpstr>Portable oxygen Bottles (POB) </vt:lpstr>
      <vt:lpstr>Pre flight check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Fire Fighting Equipment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Fire/Crash axe</vt:lpstr>
      <vt:lpstr>Pre-flight check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Emergency locator transmitters/ELT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- ETH0 -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</dc:creator>
  <cp:lastModifiedBy>Microsoft Office User</cp:lastModifiedBy>
  <cp:revision>672</cp:revision>
  <cp:lastPrinted>2018-10-05T06:39:31Z</cp:lastPrinted>
  <dcterms:created xsi:type="dcterms:W3CDTF">2008-09-17T08:31:00Z</dcterms:created>
  <dcterms:modified xsi:type="dcterms:W3CDTF">2024-02-04T04:08:50Z</dcterms:modified>
</cp:coreProperties>
</file>