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9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CD4F6-7903-49F3-A53D-404943EED07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14291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D4F6-7903-49F3-A53D-404943EED07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18560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D4F6-7903-49F3-A53D-404943EED07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77870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D4F6-7903-49F3-A53D-404943EED07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384239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CD4F6-7903-49F3-A53D-404943EED07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340426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CD4F6-7903-49F3-A53D-404943EED07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311317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CD4F6-7903-49F3-A53D-404943EED07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158845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CD4F6-7903-49F3-A53D-404943EED07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143100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CD4F6-7903-49F3-A53D-404943EED07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40038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CD4F6-7903-49F3-A53D-404943EED07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339042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CD4F6-7903-49F3-A53D-404943EED07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6D457-B77C-4AD6-A829-B53540A1A29D}" type="slidenum">
              <a:rPr lang="en-US" smtClean="0"/>
              <a:t>‹#›</a:t>
            </a:fld>
            <a:endParaRPr lang="en-US"/>
          </a:p>
        </p:txBody>
      </p:sp>
    </p:spTree>
    <p:extLst>
      <p:ext uri="{BB962C8B-B14F-4D97-AF65-F5344CB8AC3E}">
        <p14:creationId xmlns:p14="http://schemas.microsoft.com/office/powerpoint/2010/main" val="376410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D4F6-7903-49F3-A53D-404943EED074}" type="datetimeFigureOut">
              <a:rPr lang="en-US" smtClean="0"/>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6D457-B77C-4AD6-A829-B53540A1A29D}" type="slidenum">
              <a:rPr lang="en-US" smtClean="0"/>
              <a:t>‹#›</a:t>
            </a:fld>
            <a:endParaRPr lang="en-US"/>
          </a:p>
        </p:txBody>
      </p:sp>
    </p:spTree>
    <p:extLst>
      <p:ext uri="{BB962C8B-B14F-4D97-AF65-F5344CB8AC3E}">
        <p14:creationId xmlns:p14="http://schemas.microsoft.com/office/powerpoint/2010/main" val="181677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noAutofit/>
          </a:bodyPr>
          <a:lstStyle/>
          <a:p>
            <a:r>
              <a:rPr lang="en-US" sz="3200" dirty="0" smtClean="0"/>
              <a:t>Chapter2</a:t>
            </a:r>
            <a:br>
              <a:rPr lang="en-US" sz="3200" dirty="0" smtClean="0"/>
            </a:br>
            <a:r>
              <a:rPr lang="en-US" sz="3200" dirty="0" smtClean="0"/>
              <a:t>IATA RULES AND REGULATIONS</a:t>
            </a:r>
            <a:endParaRPr lang="en-US" sz="3200" dirty="0"/>
          </a:p>
        </p:txBody>
      </p:sp>
      <p:sp>
        <p:nvSpPr>
          <p:cNvPr id="3" name="Subtitle 2"/>
          <p:cNvSpPr>
            <a:spLocks noGrp="1"/>
          </p:cNvSpPr>
          <p:nvPr>
            <p:ph type="subTitle" idx="1"/>
          </p:nvPr>
        </p:nvSpPr>
        <p:spPr>
          <a:xfrm>
            <a:off x="457200" y="1447800"/>
            <a:ext cx="8229600" cy="5105400"/>
          </a:xfrm>
        </p:spPr>
        <p:txBody>
          <a:bodyPr/>
          <a:lstStyle/>
          <a:p>
            <a:pPr marL="457200" indent="-457200" algn="l">
              <a:buFont typeface="Arial" pitchFamily="34" charset="0"/>
              <a:buChar char="•"/>
            </a:pPr>
            <a:r>
              <a:rPr lang="en-US" dirty="0" smtClean="0">
                <a:solidFill>
                  <a:schemeClr val="tx1"/>
                </a:solidFill>
              </a:rPr>
              <a:t>According to TACT (2009),</a:t>
            </a:r>
          </a:p>
          <a:p>
            <a:pPr algn="l"/>
            <a:endParaRPr lang="en-US" dirty="0" smtClean="0">
              <a:solidFill>
                <a:schemeClr val="tx1"/>
              </a:solidFill>
            </a:endParaRPr>
          </a:p>
          <a:p>
            <a:pPr marL="457200" indent="-457200" algn="l">
              <a:buFont typeface="Arial" pitchFamily="34" charset="0"/>
              <a:buChar char="•"/>
            </a:pPr>
            <a:r>
              <a:rPr lang="en-US" dirty="0" smtClean="0">
                <a:solidFill>
                  <a:schemeClr val="tx1"/>
                </a:solidFill>
              </a:rPr>
              <a:t>Acceptance of goods</a:t>
            </a:r>
          </a:p>
          <a:p>
            <a:pPr marL="457200" indent="-457200" algn="l">
              <a:buFont typeface="Arial" pitchFamily="34" charset="0"/>
              <a:buChar char="•"/>
            </a:pPr>
            <a:r>
              <a:rPr lang="en-US" dirty="0" smtClean="0">
                <a:solidFill>
                  <a:schemeClr val="tx1"/>
                </a:solidFill>
              </a:rPr>
              <a:t>Responsibility of shipper and carrier and</a:t>
            </a:r>
          </a:p>
          <a:p>
            <a:pPr marL="457200" indent="-457200" algn="l">
              <a:buFont typeface="Arial" pitchFamily="34" charset="0"/>
              <a:buChar char="•"/>
            </a:pPr>
            <a:r>
              <a:rPr lang="en-US" dirty="0" smtClean="0">
                <a:solidFill>
                  <a:schemeClr val="tx1"/>
                </a:solidFill>
              </a:rPr>
              <a:t>Shipper’s documentations</a:t>
            </a:r>
          </a:p>
          <a:p>
            <a:pPr marL="457200" indent="-457200" algn="l">
              <a:buFont typeface="Arial" pitchFamily="34" charset="0"/>
              <a:buChar char="•"/>
            </a:pPr>
            <a:endParaRPr lang="en-US" dirty="0">
              <a:solidFill>
                <a:schemeClr val="tx1"/>
              </a:solidFill>
            </a:endParaRPr>
          </a:p>
          <a:p>
            <a:pPr marL="457200" indent="-457200" algn="l">
              <a:buFont typeface="Arial" pitchFamily="34" charset="0"/>
              <a:buChar char="•"/>
            </a:pPr>
            <a:r>
              <a:rPr lang="en-US" dirty="0" smtClean="0">
                <a:solidFill>
                  <a:schemeClr val="tx1"/>
                </a:solidFill>
              </a:rPr>
              <a:t>Must follow standard</a:t>
            </a:r>
            <a:endParaRPr lang="en-US" dirty="0">
              <a:solidFill>
                <a:schemeClr val="tx1"/>
              </a:solidFill>
            </a:endParaRPr>
          </a:p>
        </p:txBody>
      </p:sp>
    </p:spTree>
    <p:extLst>
      <p:ext uri="{BB962C8B-B14F-4D97-AF65-F5344CB8AC3E}">
        <p14:creationId xmlns:p14="http://schemas.microsoft.com/office/powerpoint/2010/main" val="31536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819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8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of consignment</a:t>
            </a:r>
            <a:endParaRPr lang="en-US" dirty="0"/>
          </a:p>
        </p:txBody>
      </p:sp>
      <p:sp>
        <p:nvSpPr>
          <p:cNvPr id="3" name="Content Placeholder 2"/>
          <p:cNvSpPr>
            <a:spLocks noGrp="1"/>
          </p:cNvSpPr>
          <p:nvPr>
            <p:ph idx="1"/>
          </p:nvPr>
        </p:nvSpPr>
        <p:spPr/>
        <p:txBody>
          <a:bodyPr/>
          <a:lstStyle/>
          <a:p>
            <a:r>
              <a:rPr lang="en-US" dirty="0" smtClean="0"/>
              <a:t>4. </a:t>
            </a:r>
            <a:r>
              <a:rPr lang="en-US" u="sng" dirty="0" smtClean="0"/>
              <a:t>Shipper’s declaration for Dangerous Goods</a:t>
            </a:r>
          </a:p>
          <a:p>
            <a:endParaRPr lang="en-US" dirty="0"/>
          </a:p>
          <a:p>
            <a:r>
              <a:rPr lang="en-US" dirty="0" smtClean="0"/>
              <a:t>It is separated from AWB</a:t>
            </a:r>
          </a:p>
          <a:p>
            <a:endParaRPr lang="en-US" dirty="0"/>
          </a:p>
          <a:p>
            <a:r>
              <a:rPr lang="en-US" dirty="0" smtClean="0"/>
              <a:t>It has to be completed and clearly shown on AWB.</a:t>
            </a:r>
            <a:endParaRPr lang="en-US" dirty="0"/>
          </a:p>
        </p:txBody>
      </p:sp>
    </p:spTree>
    <p:extLst>
      <p:ext uri="{BB962C8B-B14F-4D97-AF65-F5344CB8AC3E}">
        <p14:creationId xmlns:p14="http://schemas.microsoft.com/office/powerpoint/2010/main" val="371619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6038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0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 Shipper’s certification for live animals </a:t>
            </a:r>
            <a:endParaRPr lang="en-US" dirty="0"/>
          </a:p>
          <a:p>
            <a:r>
              <a:rPr lang="en-US" dirty="0" smtClean="0"/>
              <a:t>Shipper has to provide:</a:t>
            </a:r>
          </a:p>
          <a:p>
            <a:pPr lvl="1"/>
            <a:r>
              <a:rPr lang="en-US" dirty="0" smtClean="0"/>
              <a:t>5.1 Health and condition of animal, carrier will accept only good health animals. Shipper required to declare to be pregnant or has given in last 48 hours. Mammals which are declare to be pregnant will not be accepted unless accompanied by veterinary certificate “fit </a:t>
            </a:r>
            <a:r>
              <a:rPr lang="en-US" smtClean="0"/>
              <a:t>to fly”</a:t>
            </a:r>
            <a:endParaRPr lang="en-US" dirty="0" smtClean="0"/>
          </a:p>
          <a:p>
            <a:endParaRPr lang="en-US" dirty="0"/>
          </a:p>
        </p:txBody>
      </p:sp>
    </p:spTree>
    <p:extLst>
      <p:ext uri="{BB962C8B-B14F-4D97-AF65-F5344CB8AC3E}">
        <p14:creationId xmlns:p14="http://schemas.microsoft.com/office/powerpoint/2010/main" val="72437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of consignment</a:t>
            </a:r>
            <a:endParaRPr lang="en-US" dirty="0"/>
          </a:p>
        </p:txBody>
      </p:sp>
      <p:sp>
        <p:nvSpPr>
          <p:cNvPr id="3" name="Content Placeholder 2"/>
          <p:cNvSpPr>
            <a:spLocks noGrp="1"/>
          </p:cNvSpPr>
          <p:nvPr>
            <p:ph idx="1"/>
          </p:nvPr>
        </p:nvSpPr>
        <p:spPr/>
        <p:txBody>
          <a:bodyPr/>
          <a:lstStyle/>
          <a:p>
            <a:r>
              <a:rPr lang="en-US" dirty="0" smtClean="0"/>
              <a:t>Shipper will be responsible to </a:t>
            </a:r>
          </a:p>
          <a:p>
            <a:r>
              <a:rPr lang="en-US" dirty="0" smtClean="0"/>
              <a:t>Custom and Government concerning.</a:t>
            </a:r>
          </a:p>
          <a:p>
            <a:r>
              <a:rPr lang="en-US" dirty="0" smtClean="0"/>
              <a:t>Provide information and documents</a:t>
            </a:r>
          </a:p>
          <a:p>
            <a:r>
              <a:rPr lang="en-US" dirty="0" smtClean="0"/>
              <a:t>Pack shipment</a:t>
            </a:r>
          </a:p>
          <a:p>
            <a:r>
              <a:rPr lang="en-US" dirty="0" smtClean="0"/>
              <a:t>Complete AWB information and </a:t>
            </a:r>
          </a:p>
          <a:p>
            <a:r>
              <a:rPr lang="en-US" dirty="0" smtClean="0"/>
              <a:t>Make the consignment ready to carriage</a:t>
            </a:r>
            <a:endParaRPr lang="en-US" dirty="0"/>
          </a:p>
        </p:txBody>
      </p:sp>
    </p:spTree>
    <p:extLst>
      <p:ext uri="{BB962C8B-B14F-4D97-AF65-F5344CB8AC3E}">
        <p14:creationId xmlns:p14="http://schemas.microsoft.com/office/powerpoint/2010/main" val="30049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of consignment</a:t>
            </a:r>
            <a:endParaRPr lang="en-US" dirty="0"/>
          </a:p>
        </p:txBody>
      </p:sp>
      <p:sp>
        <p:nvSpPr>
          <p:cNvPr id="3" name="Content Placeholder 2"/>
          <p:cNvSpPr>
            <a:spLocks noGrp="1"/>
          </p:cNvSpPr>
          <p:nvPr>
            <p:ph idx="1"/>
          </p:nvPr>
        </p:nvSpPr>
        <p:spPr/>
        <p:txBody>
          <a:bodyPr/>
          <a:lstStyle/>
          <a:p>
            <a:r>
              <a:rPr lang="en-US" dirty="0" smtClean="0"/>
              <a:t>The standard requirement to meet the criteria.</a:t>
            </a:r>
          </a:p>
          <a:p>
            <a:r>
              <a:rPr lang="en-US" dirty="0" smtClean="0"/>
              <a:t>1. AWB must be accurately issued and all </a:t>
            </a:r>
          </a:p>
          <a:p>
            <a:endParaRPr lang="en-US" dirty="0" smtClean="0"/>
          </a:p>
          <a:p>
            <a:pPr marL="0" indent="0">
              <a:buNone/>
            </a:pPr>
            <a:r>
              <a:rPr lang="en-US" dirty="0" smtClean="0"/>
              <a:t>details must be filled out, such as charges, </a:t>
            </a:r>
          </a:p>
          <a:p>
            <a:pPr marL="0" indent="0">
              <a:buNone/>
            </a:pPr>
            <a:endParaRPr lang="en-US" dirty="0"/>
          </a:p>
          <a:p>
            <a:pPr marL="0" indent="0">
              <a:buNone/>
            </a:pPr>
            <a:r>
              <a:rPr lang="en-US" dirty="0" smtClean="0"/>
              <a:t>weight, measurements, nature of good, etc.</a:t>
            </a:r>
            <a:endParaRPr lang="en-US" dirty="0"/>
          </a:p>
        </p:txBody>
      </p:sp>
    </p:spTree>
    <p:extLst>
      <p:ext uri="{BB962C8B-B14F-4D97-AF65-F5344CB8AC3E}">
        <p14:creationId xmlns:p14="http://schemas.microsoft.com/office/powerpoint/2010/main" val="404242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953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2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of consignment</a:t>
            </a:r>
            <a:endParaRPr lang="en-US" dirty="0"/>
          </a:p>
        </p:txBody>
      </p:sp>
      <p:sp>
        <p:nvSpPr>
          <p:cNvPr id="3" name="Content Placeholder 2"/>
          <p:cNvSpPr>
            <a:spLocks noGrp="1"/>
          </p:cNvSpPr>
          <p:nvPr>
            <p:ph idx="1"/>
          </p:nvPr>
        </p:nvSpPr>
        <p:spPr/>
        <p:txBody>
          <a:bodyPr/>
          <a:lstStyle/>
          <a:p>
            <a:r>
              <a:rPr lang="en-US" dirty="0" smtClean="0"/>
              <a:t>2. Documentation; the necessary documents rather than AWB must be completed, such as custom, Dangerous declaration, invoices </a:t>
            </a:r>
          </a:p>
          <a:p>
            <a:endParaRPr lang="en-US" dirty="0"/>
          </a:p>
          <a:p>
            <a:r>
              <a:rPr lang="en-US" dirty="0" smtClean="0"/>
              <a:t>3. Packing and labeling of packages; the contents of consignment must be properly packed and labeled, such as DGR, AVI, Per labels.</a:t>
            </a:r>
            <a:endParaRPr lang="en-US" dirty="0"/>
          </a:p>
        </p:txBody>
      </p:sp>
    </p:spTree>
    <p:extLst>
      <p:ext uri="{BB962C8B-B14F-4D97-AF65-F5344CB8AC3E}">
        <p14:creationId xmlns:p14="http://schemas.microsoft.com/office/powerpoint/2010/main" val="83751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5105400"/>
            <a:ext cx="29146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52282"/>
            <a:ext cx="3657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24" y="1452282"/>
            <a:ext cx="3657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52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69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8579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74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7178" y="1600200"/>
            <a:ext cx="46696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7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232</Words>
  <Application>Microsoft Office PowerPoint</Application>
  <PresentationFormat>On-screen Show (4:3)</PresentationFormat>
  <Paragraphs>35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Chapter2 IATA RULES AND REGULATIONS</vt:lpstr>
      <vt:lpstr>Acceptance of consignment</vt:lpstr>
      <vt:lpstr>Acceptance of consignment</vt:lpstr>
      <vt:lpstr>PowerPoint Presentation</vt:lpstr>
      <vt:lpstr>Acceptance of consignment</vt:lpstr>
      <vt:lpstr>PowerPoint Presentation</vt:lpstr>
      <vt:lpstr>PowerPoint Presentation</vt:lpstr>
      <vt:lpstr>PowerPoint Presentation</vt:lpstr>
      <vt:lpstr>PowerPoint Presentation</vt:lpstr>
      <vt:lpstr>PowerPoint Presentation</vt:lpstr>
      <vt:lpstr>Acceptance of consignment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Chapter2 IATA RULES AND REGULATIONS</dc:title>
  <dc:creator>User</dc:creator>
  <cp:lastModifiedBy>User</cp:lastModifiedBy>
  <cp:revision>6</cp:revision>
  <dcterms:created xsi:type="dcterms:W3CDTF">2017-08-04T03:31:09Z</dcterms:created>
  <dcterms:modified xsi:type="dcterms:W3CDTF">2019-01-11T07:44:35Z</dcterms:modified>
</cp:coreProperties>
</file>