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6" r:id="rId3"/>
    <p:sldId id="257" r:id="rId4"/>
    <p:sldId id="258" r:id="rId5"/>
    <p:sldId id="289" r:id="rId6"/>
    <p:sldId id="305" r:id="rId7"/>
    <p:sldId id="306" r:id="rId8"/>
    <p:sldId id="259" r:id="rId9"/>
    <p:sldId id="260" r:id="rId10"/>
    <p:sldId id="290" r:id="rId11"/>
    <p:sldId id="291" r:id="rId12"/>
    <p:sldId id="292" r:id="rId13"/>
    <p:sldId id="297" r:id="rId14"/>
    <p:sldId id="261" r:id="rId15"/>
    <p:sldId id="294" r:id="rId16"/>
    <p:sldId id="293" r:id="rId17"/>
    <p:sldId id="295" r:id="rId18"/>
    <p:sldId id="296" r:id="rId19"/>
    <p:sldId id="262" r:id="rId20"/>
    <p:sldId id="263" r:id="rId21"/>
    <p:sldId id="264" r:id="rId22"/>
    <p:sldId id="265" r:id="rId23"/>
    <p:sldId id="300" r:id="rId24"/>
    <p:sldId id="269" r:id="rId25"/>
    <p:sldId id="270" r:id="rId26"/>
    <p:sldId id="271" r:id="rId27"/>
    <p:sldId id="266" r:id="rId28"/>
    <p:sldId id="309" r:id="rId29"/>
    <p:sldId id="307" r:id="rId30"/>
    <p:sldId id="301" r:id="rId31"/>
    <p:sldId id="310" r:id="rId32"/>
    <p:sldId id="302" r:id="rId33"/>
    <p:sldId id="308" r:id="rId34"/>
    <p:sldId id="267" r:id="rId35"/>
    <p:sldId id="268" r:id="rId36"/>
    <p:sldId id="304" r:id="rId37"/>
    <p:sldId id="303" r:id="rId38"/>
    <p:sldId id="272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282" r:id="rId49"/>
    <p:sldId id="283" r:id="rId50"/>
    <p:sldId id="284" r:id="rId51"/>
    <p:sldId id="285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33B0AA0-CDA7-42B5-AE36-230BCA53CA5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7B36D88-9FD1-4C6C-A5F3-5205254842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1142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Air Cargo management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chapter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62200"/>
            <a:ext cx="8001000" cy="4191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Air Cargo ?</a:t>
            </a:r>
          </a:p>
          <a:p>
            <a:pPr algn="l"/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the Cargo transported by air.</a:t>
            </a:r>
          </a:p>
          <a:p>
            <a:pPr algn="l"/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be defined as Air Cargo?</a:t>
            </a:r>
          </a:p>
          <a:p>
            <a:pPr algn="l"/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 can be defined as Air Cargo.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0176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508" y="530225"/>
            <a:ext cx="7445022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13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238" y="574114"/>
            <a:ext cx="8183562" cy="410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521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229599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7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2186" y="530225"/>
            <a:ext cx="6285666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2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Cargo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air cargo service has three types.</a:t>
            </a:r>
          </a:p>
          <a:p>
            <a:endParaRPr lang="en-US" dirty="0"/>
          </a:p>
          <a:p>
            <a:r>
              <a:rPr lang="en-US" dirty="0" smtClean="0"/>
              <a:t>Integrator/express service</a:t>
            </a:r>
          </a:p>
          <a:p>
            <a:endParaRPr lang="en-US" dirty="0"/>
          </a:p>
          <a:p>
            <a:r>
              <a:rPr lang="en-US" dirty="0" smtClean="0"/>
              <a:t>Freight forwarding service</a:t>
            </a:r>
          </a:p>
          <a:p>
            <a:endParaRPr lang="en-US" dirty="0"/>
          </a:p>
          <a:p>
            <a:r>
              <a:rPr lang="en-US" dirty="0" smtClean="0"/>
              <a:t>Airport-to-airport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25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1201" y="530225"/>
            <a:ext cx="6167636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48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7015" y="530225"/>
            <a:ext cx="6136007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05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651" y="530225"/>
            <a:ext cx="6108736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459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0651" y="530225"/>
            <a:ext cx="6108736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95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Integrator/express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There are many procedures.</a:t>
            </a:r>
          </a:p>
          <a:p>
            <a:endParaRPr lang="en-US" dirty="0"/>
          </a:p>
          <a:p>
            <a:r>
              <a:rPr lang="en-US" dirty="0" smtClean="0"/>
              <a:t>Door-to-door</a:t>
            </a:r>
          </a:p>
          <a:p>
            <a:endParaRPr lang="en-US" dirty="0"/>
          </a:p>
          <a:p>
            <a:r>
              <a:rPr lang="en-US" dirty="0" smtClean="0"/>
              <a:t>Pick up</a:t>
            </a:r>
          </a:p>
          <a:p>
            <a:endParaRPr lang="en-US" dirty="0"/>
          </a:p>
          <a:p>
            <a:r>
              <a:rPr lang="en-US" dirty="0" smtClean="0"/>
              <a:t>Ship via air / truck and delivery </a:t>
            </a:r>
          </a:p>
          <a:p>
            <a:r>
              <a:rPr lang="en-US" dirty="0" smtClean="0"/>
              <a:t>Most of operators are </a:t>
            </a:r>
            <a:r>
              <a:rPr lang="en-US" dirty="0" err="1" smtClean="0"/>
              <a:t>FedEX</a:t>
            </a:r>
            <a:r>
              <a:rPr lang="en-US" dirty="0" smtClean="0"/>
              <a:t>, UPS, DHL, TNT, NIPPON Express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2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53400" cy="640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23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Freight forwarding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Freight forwarding operates as an agent between shippers and the carriers.</a:t>
            </a:r>
          </a:p>
          <a:p>
            <a:endParaRPr lang="en-US" dirty="0" smtClean="0"/>
          </a:p>
          <a:p>
            <a:r>
              <a:rPr lang="en-US" dirty="0" smtClean="0"/>
              <a:t>Gather all kinds of cargo and necessary documents, process custom , cooperate with carriers and load cargo into ULD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74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Airport-to-airport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type of service provided by</a:t>
            </a:r>
          </a:p>
          <a:p>
            <a:endParaRPr lang="en-US" dirty="0"/>
          </a:p>
          <a:p>
            <a:r>
              <a:rPr lang="en-US" dirty="0" smtClean="0"/>
              <a:t>Passenger airlines</a:t>
            </a:r>
          </a:p>
          <a:p>
            <a:endParaRPr lang="en-US" dirty="0"/>
          </a:p>
          <a:p>
            <a:r>
              <a:rPr lang="en-US" dirty="0" smtClean="0"/>
              <a:t>Freighter</a:t>
            </a:r>
          </a:p>
          <a:p>
            <a:endParaRPr lang="en-US" dirty="0"/>
          </a:p>
          <a:p>
            <a:r>
              <a:rPr lang="en-US" dirty="0" smtClean="0"/>
              <a:t>Ad-hoc charter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18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Airport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 cargo hub or warehouse provides export, import, express and transit cargo warehouse.</a:t>
            </a:r>
          </a:p>
          <a:p>
            <a:endParaRPr lang="en-US" dirty="0"/>
          </a:p>
          <a:p>
            <a:r>
              <a:rPr lang="en-US" dirty="0" smtClean="0"/>
              <a:t>Rather than those areas it also provides facilities, such as strong room for valuable cargo, cool room for perishable cargo, Hum room for Human remain and so forth.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07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63000" cy="601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047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Warehouse in Thailand mostly can be divided into two parts. (Thai airways international Cargo Department)</a:t>
            </a:r>
          </a:p>
          <a:p>
            <a:endParaRPr lang="en-US" dirty="0" smtClean="0"/>
          </a:p>
          <a:p>
            <a:r>
              <a:rPr lang="en-US" dirty="0" smtClean="0"/>
              <a:t>The first one is for Thai airways international public company.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second one is for customer Airlines, such as SQ, CX, KU,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936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Warehouse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Each part above can be divide into many divisions</a:t>
            </a:r>
            <a:endParaRPr lang="en-US" dirty="0"/>
          </a:p>
          <a:p>
            <a:r>
              <a:rPr lang="en-US" dirty="0" smtClean="0"/>
              <a:t>Express division and Perishable Center (Under Export and Transit division)</a:t>
            </a:r>
          </a:p>
          <a:p>
            <a:r>
              <a:rPr lang="en-US" dirty="0" smtClean="0"/>
              <a:t>Export and Transit division</a:t>
            </a:r>
          </a:p>
          <a:p>
            <a:r>
              <a:rPr lang="en-US" dirty="0" smtClean="0"/>
              <a:t>ULD building up division</a:t>
            </a:r>
          </a:p>
          <a:p>
            <a:r>
              <a:rPr lang="en-US" dirty="0" smtClean="0"/>
              <a:t>Import division </a:t>
            </a:r>
          </a:p>
          <a:p>
            <a:r>
              <a:rPr lang="en-US" dirty="0" smtClean="0"/>
              <a:t>Service division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97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Warehouse structure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ULD service division</a:t>
            </a:r>
          </a:p>
          <a:p>
            <a:endParaRPr lang="en-US" dirty="0" smtClean="0"/>
          </a:p>
          <a:p>
            <a:r>
              <a:rPr lang="en-US" dirty="0" smtClean="0"/>
              <a:t>Tracing division</a:t>
            </a:r>
          </a:p>
          <a:p>
            <a:r>
              <a:rPr lang="en-US" dirty="0" smtClean="0"/>
              <a:t>Documentation division</a:t>
            </a:r>
          </a:p>
          <a:p>
            <a:r>
              <a:rPr lang="en-US" dirty="0" smtClean="0"/>
              <a:t>Mechanical division</a:t>
            </a:r>
          </a:p>
          <a:p>
            <a:r>
              <a:rPr lang="en-US" dirty="0" smtClean="0"/>
              <a:t>Financial division</a:t>
            </a:r>
          </a:p>
          <a:p>
            <a:r>
              <a:rPr lang="en-US" dirty="0" smtClean="0"/>
              <a:t>Administration division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66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Warehouse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a lot of facilities used in the warehouse.</a:t>
            </a:r>
          </a:p>
          <a:p>
            <a:endParaRPr lang="en-US" dirty="0"/>
          </a:p>
          <a:p>
            <a:r>
              <a:rPr lang="en-US" dirty="0" smtClean="0"/>
              <a:t>Cargo acceptance platform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Scales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Automated Storage/Retrieval System  (ASRS)</a:t>
            </a:r>
          </a:p>
        </p:txBody>
      </p:sp>
    </p:spTree>
    <p:extLst>
      <p:ext uri="{BB962C8B-B14F-4D97-AF65-F5344CB8AC3E}">
        <p14:creationId xmlns:p14="http://schemas.microsoft.com/office/powerpoint/2010/main" val="16482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87679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09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31519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000250"/>
            <a:ext cx="72580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59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Cargo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Why we need to send cargo by air?</a:t>
            </a:r>
          </a:p>
          <a:p>
            <a:endParaRPr lang="en-US" dirty="0"/>
          </a:p>
          <a:p>
            <a:r>
              <a:rPr lang="en-US" dirty="0" smtClean="0"/>
              <a:t>Because it is a sensitive, vulnerable, valuable goods needed rapid delivery.</a:t>
            </a:r>
          </a:p>
          <a:p>
            <a:endParaRPr lang="en-US" dirty="0"/>
          </a:p>
          <a:p>
            <a:r>
              <a:rPr lang="en-US" dirty="0" smtClean="0"/>
              <a:t>Why does Air Cargo has a significant role in Economics?</a:t>
            </a:r>
          </a:p>
          <a:p>
            <a:endParaRPr lang="en-US" dirty="0" smtClean="0"/>
          </a:p>
          <a:p>
            <a:r>
              <a:rPr lang="en-US" dirty="0" smtClean="0"/>
              <a:t>It is a part of supporting domestic and international trade.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63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058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116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019" y="1766887"/>
            <a:ext cx="1524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747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280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010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725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Warehouse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Trucks, Tow tractor</a:t>
            </a:r>
          </a:p>
          <a:p>
            <a:endParaRPr lang="en-US" b="1" dirty="0"/>
          </a:p>
          <a:p>
            <a:r>
              <a:rPr lang="en-US" b="1" dirty="0" smtClean="0"/>
              <a:t>Lift truck</a:t>
            </a:r>
          </a:p>
          <a:p>
            <a:endParaRPr lang="en-US" b="1" dirty="0"/>
          </a:p>
          <a:p>
            <a:r>
              <a:rPr lang="en-US" b="1" dirty="0" smtClean="0"/>
              <a:t>Folk lift, Hand lift</a:t>
            </a:r>
          </a:p>
          <a:p>
            <a:endParaRPr lang="en-US" b="1" dirty="0"/>
          </a:p>
          <a:p>
            <a:r>
              <a:rPr lang="en-US" b="1" dirty="0" smtClean="0"/>
              <a:t>Racks and bins</a:t>
            </a:r>
          </a:p>
          <a:p>
            <a:endParaRPr lang="en-US" b="1" dirty="0"/>
          </a:p>
          <a:p>
            <a:r>
              <a:rPr lang="en-US" b="1" dirty="0" smtClean="0"/>
              <a:t>Locations ( small, big, od size cargo 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2218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Warehouse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 for loading</a:t>
            </a:r>
          </a:p>
          <a:p>
            <a:endParaRPr lang="en-US" dirty="0"/>
          </a:p>
          <a:p>
            <a:r>
              <a:rPr lang="en-US" dirty="0" smtClean="0"/>
              <a:t>Transfer vehicle for cool room (TV)</a:t>
            </a:r>
          </a:p>
          <a:p>
            <a:endParaRPr lang="en-US" dirty="0"/>
          </a:p>
          <a:p>
            <a:r>
              <a:rPr lang="en-US" dirty="0"/>
              <a:t>Elevated transfer vehicles (ETV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ULD storage (Containers and Pallets)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67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238" y="1184437"/>
            <a:ext cx="8183562" cy="287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2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0"/>
            <a:ext cx="8305800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214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Fleet type of the Aircraft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aircrafts served as air transportation in the world can be classified into 3 types.</a:t>
            </a:r>
          </a:p>
          <a:p>
            <a:endParaRPr lang="en-US" dirty="0"/>
          </a:p>
          <a:p>
            <a:r>
              <a:rPr lang="en-US" dirty="0" smtClean="0"/>
              <a:t>Wide-body jet</a:t>
            </a:r>
          </a:p>
          <a:p>
            <a:endParaRPr lang="en-US" dirty="0"/>
          </a:p>
          <a:p>
            <a:r>
              <a:rPr lang="en-US" dirty="0" smtClean="0"/>
              <a:t>Narrow-body jet</a:t>
            </a:r>
          </a:p>
          <a:p>
            <a:endParaRPr lang="en-US" dirty="0"/>
          </a:p>
          <a:p>
            <a:r>
              <a:rPr lang="en-US" dirty="0" smtClean="0"/>
              <a:t>Narrow-body </a:t>
            </a:r>
            <a:r>
              <a:rPr lang="en-US" dirty="0" err="1" smtClean="0"/>
              <a:t>tuboprop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446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Fleet type of the Aircraft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wide-body aircraft have two decks.</a:t>
            </a:r>
          </a:p>
          <a:p>
            <a:endParaRPr lang="en-US" dirty="0"/>
          </a:p>
          <a:p>
            <a:r>
              <a:rPr lang="en-US" dirty="0" smtClean="0"/>
              <a:t>One is main deck and another is lower deck.</a:t>
            </a:r>
          </a:p>
          <a:p>
            <a:endParaRPr lang="en-US" dirty="0"/>
          </a:p>
          <a:p>
            <a:r>
              <a:rPr lang="en-US" dirty="0" smtClean="0"/>
              <a:t>Both have rollers for moving ULD to the position.</a:t>
            </a:r>
          </a:p>
        </p:txBody>
      </p:sp>
    </p:spTree>
    <p:extLst>
      <p:ext uri="{BB962C8B-B14F-4D97-AF65-F5344CB8AC3E}">
        <p14:creationId xmlns:p14="http://schemas.microsoft.com/office/powerpoint/2010/main" val="3826262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Cargo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type of aircrafts that cargo can be uplifted?</a:t>
            </a:r>
          </a:p>
          <a:p>
            <a:endParaRPr lang="en-US" dirty="0"/>
          </a:p>
          <a:p>
            <a:r>
              <a:rPr lang="en-US" dirty="0" smtClean="0"/>
              <a:t>Two types. </a:t>
            </a:r>
          </a:p>
          <a:p>
            <a:r>
              <a:rPr lang="en-US" dirty="0" smtClean="0"/>
              <a:t>Passenger aircraft</a:t>
            </a:r>
          </a:p>
          <a:p>
            <a:r>
              <a:rPr lang="en-US" dirty="0" smtClean="0"/>
              <a:t>Freighter aircraft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10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Fleet type of the Aircraft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narrow-body aircraft have two decks the similar to wide-body; however, its </a:t>
            </a:r>
            <a:r>
              <a:rPr lang="en-US" u="sng" dirty="0" smtClean="0"/>
              <a:t>lower deck is just only bulk loaded or manually loaded.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958900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Who involve in Cargo business?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Airline industries, we classified stakeholders into </a:t>
            </a:r>
            <a:r>
              <a:rPr lang="en-US" u="sng" dirty="0" smtClean="0"/>
              <a:t>six types.</a:t>
            </a:r>
            <a:endParaRPr lang="en-US" dirty="0" smtClean="0"/>
          </a:p>
          <a:p>
            <a:r>
              <a:rPr lang="en-US" dirty="0" smtClean="0"/>
              <a:t>Shipper or consignor is the one who want to transport the cargo</a:t>
            </a:r>
          </a:p>
          <a:p>
            <a:r>
              <a:rPr lang="en-US" dirty="0" smtClean="0"/>
              <a:t>Shipper may directly contact to the carrier or via agent (forwarder)</a:t>
            </a:r>
          </a:p>
          <a:p>
            <a:r>
              <a:rPr lang="en-US" dirty="0" smtClean="0"/>
              <a:t>Forwarder operates like a travel agent with passengers.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45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involve in Cargo business?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forwarders do?</a:t>
            </a:r>
          </a:p>
          <a:p>
            <a:endParaRPr lang="en-US" dirty="0"/>
          </a:p>
          <a:p>
            <a:r>
              <a:rPr lang="en-US" dirty="0" smtClean="0"/>
              <a:t>They manipulate everything starting from picking up cargo from-to warehouse.</a:t>
            </a:r>
          </a:p>
          <a:p>
            <a:r>
              <a:rPr lang="en-US" dirty="0" smtClean="0"/>
              <a:t>Process all documents concerning of Export, Import and Transit cargo, such as Custom, AOT</a:t>
            </a:r>
          </a:p>
          <a:p>
            <a:r>
              <a:rPr lang="en-US" dirty="0" smtClean="0"/>
              <a:t>Coordinate with carriers who transport those cargo.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7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involve in Cargo business?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Carrier staffs, cooperate with concerned persons, division, organization, such as </a:t>
            </a:r>
          </a:p>
          <a:p>
            <a:endParaRPr lang="en-US" dirty="0"/>
          </a:p>
          <a:p>
            <a:r>
              <a:rPr lang="en-US" dirty="0" smtClean="0"/>
              <a:t>forwarder, custom, Airport authority of Thailand, Agricultural officer</a:t>
            </a:r>
          </a:p>
          <a:p>
            <a:endParaRPr lang="en-US" dirty="0"/>
          </a:p>
          <a:p>
            <a:r>
              <a:rPr lang="en-US" dirty="0" smtClean="0"/>
              <a:t>Ramp officer, crew, Load controller and captain.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40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involve in Cargo business?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Consignee or importer stand for the one who receives the cargo or goods or product.</a:t>
            </a:r>
          </a:p>
          <a:p>
            <a:endParaRPr lang="en-US" dirty="0"/>
          </a:p>
          <a:p>
            <a:r>
              <a:rPr lang="en-US" dirty="0" smtClean="0"/>
              <a:t>Carrier means the company who provides the air delivery of cargo from original airport to destination airport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985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 cargo transportation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most stations, they follow these steps.</a:t>
            </a:r>
          </a:p>
          <a:p>
            <a:r>
              <a:rPr lang="en-US" dirty="0" smtClean="0"/>
              <a:t>1. Making </a:t>
            </a:r>
            <a:r>
              <a:rPr lang="en-US" u="sng" dirty="0" smtClean="0"/>
              <a:t>reservation</a:t>
            </a:r>
            <a:r>
              <a:rPr lang="en-US" dirty="0" smtClean="0"/>
              <a:t> or </a:t>
            </a:r>
            <a:r>
              <a:rPr lang="en-US" u="sng" dirty="0" smtClean="0"/>
              <a:t>booking</a:t>
            </a:r>
            <a:r>
              <a:rPr lang="en-US" dirty="0" smtClean="0"/>
              <a:t> by forwarder.</a:t>
            </a:r>
          </a:p>
          <a:p>
            <a:endParaRPr lang="en-US" dirty="0"/>
          </a:p>
          <a:p>
            <a:r>
              <a:rPr lang="en-US" u="sng" dirty="0" smtClean="0"/>
              <a:t>Forwarder</a:t>
            </a:r>
            <a:r>
              <a:rPr lang="en-US" dirty="0" smtClean="0"/>
              <a:t> or individual </a:t>
            </a:r>
            <a:r>
              <a:rPr lang="en-US" u="sng" dirty="0" smtClean="0"/>
              <a:t>person</a:t>
            </a:r>
            <a:r>
              <a:rPr lang="en-US" dirty="0" smtClean="0"/>
              <a:t> are needed to call carrier to inform the details of cargo in order to book a space.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06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 cargo transportation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u="sng" dirty="0" smtClean="0"/>
              <a:t>Confirm</a:t>
            </a:r>
            <a:r>
              <a:rPr lang="en-US" dirty="0" smtClean="0"/>
              <a:t> </a:t>
            </a:r>
            <a:r>
              <a:rPr lang="en-US" u="sng" dirty="0" smtClean="0"/>
              <a:t>booking</a:t>
            </a:r>
            <a:r>
              <a:rPr lang="en-US" dirty="0" smtClean="0"/>
              <a:t>; if the forwarder or individual person has already reserved space, the carrier will confirm space, then the forwarder will continue to do the next step.</a:t>
            </a:r>
          </a:p>
          <a:p>
            <a:endParaRPr lang="en-US" dirty="0"/>
          </a:p>
          <a:p>
            <a:r>
              <a:rPr lang="en-US" dirty="0" smtClean="0"/>
              <a:t>3. </a:t>
            </a:r>
            <a:r>
              <a:rPr lang="en-US" u="sng" dirty="0" smtClean="0"/>
              <a:t>Packaging/Packing</a:t>
            </a:r>
            <a:r>
              <a:rPr lang="en-US" dirty="0" smtClean="0"/>
              <a:t>; shipper may directly deliver to carrier’s office or to agents.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7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 cargo transportation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u="sng" dirty="0" smtClean="0"/>
              <a:t>Marking</a:t>
            </a:r>
            <a:r>
              <a:rPr lang="en-US" dirty="0" smtClean="0"/>
              <a:t> and </a:t>
            </a:r>
            <a:r>
              <a:rPr lang="en-US" u="sng" dirty="0" smtClean="0"/>
              <a:t>Labeling</a:t>
            </a:r>
            <a:r>
              <a:rPr lang="en-US" dirty="0" smtClean="0"/>
              <a:t>; after all cargo are packed, shipper/forwarder has to fix marking and labeling to notify the contented products detailing the nature of goods, quantities, port of loading/unloading, routing and handle instruction.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50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 cargo transportation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5. </a:t>
            </a:r>
            <a:r>
              <a:rPr lang="en-US" u="sng" dirty="0" smtClean="0"/>
              <a:t>Documentation</a:t>
            </a:r>
            <a:r>
              <a:rPr lang="en-US" dirty="0" smtClean="0"/>
              <a:t>;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Forwarder will fill out the </a:t>
            </a:r>
            <a:r>
              <a:rPr lang="en-US" u="sng" dirty="0" smtClean="0"/>
              <a:t>air</a:t>
            </a:r>
            <a:r>
              <a:rPr lang="en-US" dirty="0" smtClean="0"/>
              <a:t> </a:t>
            </a:r>
            <a:r>
              <a:rPr lang="en-US" u="sng" dirty="0" smtClean="0"/>
              <a:t>waybill</a:t>
            </a:r>
            <a:r>
              <a:rPr lang="en-US" dirty="0" smtClean="0"/>
              <a:t> with the details received from shipper and ask he/she </a:t>
            </a:r>
            <a:r>
              <a:rPr lang="en-US" u="sng" dirty="0" smtClean="0"/>
              <a:t>to sign the name </a:t>
            </a:r>
            <a:r>
              <a:rPr lang="en-US" dirty="0" smtClean="0"/>
              <a:t>and process to the custom.</a:t>
            </a:r>
          </a:p>
          <a:p>
            <a:r>
              <a:rPr lang="en-US" dirty="0" smtClean="0"/>
              <a:t>The custom office may locate at the </a:t>
            </a:r>
            <a:r>
              <a:rPr lang="en-US" u="sng" dirty="0" smtClean="0"/>
              <a:t>free zone </a:t>
            </a:r>
            <a:r>
              <a:rPr lang="en-US" dirty="0" smtClean="0"/>
              <a:t>or at the </a:t>
            </a:r>
            <a:r>
              <a:rPr lang="en-US" u="sng" dirty="0" smtClean="0"/>
              <a:t>shipper’s factory </a:t>
            </a:r>
            <a:r>
              <a:rPr lang="en-US" dirty="0" smtClean="0"/>
              <a:t>in order to facilitate the shipper.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57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 cargo transportation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7. </a:t>
            </a:r>
            <a:r>
              <a:rPr lang="en-US" u="sng" dirty="0" smtClean="0"/>
              <a:t>Loading</a:t>
            </a:r>
            <a:r>
              <a:rPr lang="en-US" dirty="0" smtClean="0"/>
              <a:t>; this process refers to load all cargo not only for export cargo but also together with transited cargo at BKK station.</a:t>
            </a:r>
            <a:endParaRPr lang="en-US" dirty="0"/>
          </a:p>
          <a:p>
            <a:r>
              <a:rPr lang="en-US" dirty="0" smtClean="0"/>
              <a:t>Loading can be divided into </a:t>
            </a:r>
            <a:r>
              <a:rPr lang="en-US" u="sng" dirty="0" smtClean="0"/>
              <a:t>3</a:t>
            </a:r>
            <a:r>
              <a:rPr lang="en-US" dirty="0" smtClean="0"/>
              <a:t> types.</a:t>
            </a:r>
          </a:p>
          <a:p>
            <a:r>
              <a:rPr lang="en-US" u="sng" dirty="0" smtClean="0"/>
              <a:t>Container, pallet and bulk</a:t>
            </a:r>
          </a:p>
          <a:p>
            <a:r>
              <a:rPr lang="en-US" u="sng" dirty="0" smtClean="0"/>
              <a:t>Bulk</a:t>
            </a:r>
            <a:r>
              <a:rPr lang="en-US" dirty="0" smtClean="0"/>
              <a:t> means loose cotton which cannot be loaded in </a:t>
            </a:r>
            <a:r>
              <a:rPr lang="en-US" u="sng" dirty="0" smtClean="0"/>
              <a:t>container</a:t>
            </a:r>
            <a:r>
              <a:rPr lang="en-US" dirty="0" smtClean="0"/>
              <a:t> and </a:t>
            </a:r>
            <a:r>
              <a:rPr lang="en-US" u="sng" dirty="0" smtClean="0"/>
              <a:t>pallet</a:t>
            </a:r>
            <a:r>
              <a:rPr lang="en-US" dirty="0" smtClean="0"/>
              <a:t> and loaded </a:t>
            </a:r>
            <a:r>
              <a:rPr lang="en-US" u="sng" dirty="0" smtClean="0"/>
              <a:t>at the end of aircraft.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4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328" y="530225"/>
            <a:ext cx="6091381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863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 cargo transportation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8. </a:t>
            </a:r>
            <a:r>
              <a:rPr lang="en-US" u="sng" dirty="0" smtClean="0"/>
              <a:t>Boarding</a:t>
            </a:r>
            <a:r>
              <a:rPr lang="en-US" dirty="0" smtClean="0"/>
              <a:t>; After completed loading, all ULD must be hung with the tags which written with point of loading/unloading and towed to the aircraft side and lifted into the compartment.</a:t>
            </a:r>
            <a:endParaRPr lang="en-US" dirty="0"/>
          </a:p>
          <a:p>
            <a:r>
              <a:rPr lang="en-US" dirty="0" smtClean="0"/>
              <a:t>9. </a:t>
            </a:r>
            <a:r>
              <a:rPr lang="en-US" u="sng" dirty="0" smtClean="0"/>
              <a:t>Delivering</a:t>
            </a:r>
            <a:r>
              <a:rPr lang="en-US" dirty="0" smtClean="0"/>
              <a:t>; when cargo is already unloaded at the destination, the process of custom will be done and deliver to consignee by forwarder.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42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 cargo transportation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10. claim;</a:t>
            </a:r>
          </a:p>
          <a:p>
            <a:endParaRPr lang="en-US" dirty="0"/>
          </a:p>
          <a:p>
            <a:r>
              <a:rPr lang="en-US" dirty="0" smtClean="0"/>
              <a:t>The last process of shipping cargo by air is claiming. In case of lost or damage, consignee will claim to forwarder or carrier.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4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6294" y="530225"/>
            <a:ext cx="5957449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699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708" y="923206"/>
            <a:ext cx="6986622" cy="340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68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Cargo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Passenger aircraft divide into two decks.</a:t>
            </a:r>
          </a:p>
          <a:p>
            <a:endParaRPr lang="en-US" dirty="0"/>
          </a:p>
          <a:p>
            <a:r>
              <a:rPr lang="en-US" dirty="0" smtClean="0"/>
              <a:t>Upper deck called cabin used for passenger seating.</a:t>
            </a:r>
          </a:p>
          <a:p>
            <a:endParaRPr lang="en-US" dirty="0"/>
          </a:p>
          <a:p>
            <a:r>
              <a:rPr lang="en-US" dirty="0" smtClean="0"/>
              <a:t>Lower deck called compartment used for cargo.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37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Cargo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There 4 basic types of carriers.</a:t>
            </a:r>
          </a:p>
          <a:p>
            <a:endParaRPr lang="en-US" dirty="0"/>
          </a:p>
          <a:p>
            <a:r>
              <a:rPr lang="en-US" dirty="0" smtClean="0"/>
              <a:t>Freighter ( all- cargo carriers )</a:t>
            </a:r>
          </a:p>
          <a:p>
            <a:endParaRPr lang="en-US" dirty="0"/>
          </a:p>
          <a:p>
            <a:r>
              <a:rPr lang="en-US" dirty="0" smtClean="0"/>
              <a:t>Express ( Integrator/express carrier )</a:t>
            </a:r>
          </a:p>
          <a:p>
            <a:endParaRPr lang="en-US" dirty="0"/>
          </a:p>
          <a:p>
            <a:r>
              <a:rPr lang="en-US" dirty="0" smtClean="0"/>
              <a:t>Scheduled ( Commercial service passenger airlines)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Ad-hoc cargo charter carriers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276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760</TotalTime>
  <Words>1107</Words>
  <Application>Microsoft Office PowerPoint</Application>
  <PresentationFormat>On-screen Show (4:3)</PresentationFormat>
  <Paragraphs>185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Aspect</vt:lpstr>
      <vt:lpstr>Air Cargo management chapter 1</vt:lpstr>
      <vt:lpstr>PowerPoint Presentation</vt:lpstr>
      <vt:lpstr>Air Cargo management</vt:lpstr>
      <vt:lpstr>Air Cargo management</vt:lpstr>
      <vt:lpstr>PowerPoint Presentation</vt:lpstr>
      <vt:lpstr>PowerPoint Presentation</vt:lpstr>
      <vt:lpstr>PowerPoint Presentation</vt:lpstr>
      <vt:lpstr>Air Cargo management</vt:lpstr>
      <vt:lpstr>Air Cargo management</vt:lpstr>
      <vt:lpstr>PowerPoint Presentation</vt:lpstr>
      <vt:lpstr>PowerPoint Presentation</vt:lpstr>
      <vt:lpstr>PowerPoint Presentation</vt:lpstr>
      <vt:lpstr>PowerPoint Presentation</vt:lpstr>
      <vt:lpstr>Air Cargo management</vt:lpstr>
      <vt:lpstr>PowerPoint Presentation</vt:lpstr>
      <vt:lpstr>PowerPoint Presentation</vt:lpstr>
      <vt:lpstr>PowerPoint Presentation</vt:lpstr>
      <vt:lpstr>PowerPoint Presentation</vt:lpstr>
      <vt:lpstr>Integrator/express service</vt:lpstr>
      <vt:lpstr>Freight forwarding</vt:lpstr>
      <vt:lpstr>Airport-to-airport service</vt:lpstr>
      <vt:lpstr>Airport Infrastructure</vt:lpstr>
      <vt:lpstr>PowerPoint Presentation</vt:lpstr>
      <vt:lpstr>Warehouse structure</vt:lpstr>
      <vt:lpstr>Warehouse structure</vt:lpstr>
      <vt:lpstr>Warehouse structure </vt:lpstr>
      <vt:lpstr>Warehouse 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Warehouse facilities</vt:lpstr>
      <vt:lpstr>Warehouse facilities</vt:lpstr>
      <vt:lpstr>PowerPoint Presentation</vt:lpstr>
      <vt:lpstr>PowerPoint Presentation</vt:lpstr>
      <vt:lpstr>Fleet type of the Aircraft</vt:lpstr>
      <vt:lpstr>Fleet type of the Aircraft</vt:lpstr>
      <vt:lpstr>Fleet type of the Aircraft</vt:lpstr>
      <vt:lpstr>Who involve in Cargo business?</vt:lpstr>
      <vt:lpstr>Who involve in Cargo business?</vt:lpstr>
      <vt:lpstr>Who involve in Cargo business?</vt:lpstr>
      <vt:lpstr>Who involve in Cargo business?</vt:lpstr>
      <vt:lpstr>Air cargo transportation procedures</vt:lpstr>
      <vt:lpstr>Air cargo transportation procedures</vt:lpstr>
      <vt:lpstr>Air cargo transportation procedures</vt:lpstr>
      <vt:lpstr>Air cargo transportation procedures</vt:lpstr>
      <vt:lpstr>Air cargo transportation procedures</vt:lpstr>
      <vt:lpstr>Air cargo transportation procedures</vt:lpstr>
      <vt:lpstr>Air cargo transportation procedures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 Cargo management</dc:title>
  <dc:creator>User</dc:creator>
  <cp:lastModifiedBy>User</cp:lastModifiedBy>
  <cp:revision>62</cp:revision>
  <dcterms:created xsi:type="dcterms:W3CDTF">2017-08-01T03:00:19Z</dcterms:created>
  <dcterms:modified xsi:type="dcterms:W3CDTF">2020-08-24T02:42:11Z</dcterms:modified>
</cp:coreProperties>
</file>