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58" r:id="rId7"/>
    <p:sldId id="259" r:id="rId8"/>
    <p:sldId id="260" r:id="rId9"/>
    <p:sldId id="282" r:id="rId10"/>
    <p:sldId id="283" r:id="rId11"/>
    <p:sldId id="261" r:id="rId12"/>
    <p:sldId id="284" r:id="rId13"/>
    <p:sldId id="262" r:id="rId14"/>
    <p:sldId id="285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6" r:id="rId27"/>
    <p:sldId id="287" r:id="rId28"/>
    <p:sldId id="288" r:id="rId29"/>
    <p:sldId id="274" r:id="rId30"/>
    <p:sldId id="275" r:id="rId31"/>
    <p:sldId id="276" r:id="rId32"/>
    <p:sldId id="277" r:id="rId33"/>
    <p:sldId id="278" r:id="rId3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059F97-CBBE-4465-8B57-887CB7B5BBD9}" type="datetimeFigureOut">
              <a:rPr lang="th-TH" smtClean="0"/>
              <a:t>23/12/63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DC732C-9B23-4FD9-90F0-8B4DDFFC023B}" type="slidenum">
              <a:rPr lang="th-TH" smtClean="0"/>
              <a:t>‹#›</a:t>
            </a:fld>
            <a:endParaRPr lang="th-TH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468052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There are two types of cargo.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1. General cargo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2. Special cargo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General cargo refers to any cargo or shipment rather than special cargo and is charged for transportation as general cargo.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type of cargo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882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088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4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Due to there are many types of special cargos, IATA has set three letter codes as following;</a:t>
            </a:r>
          </a:p>
          <a:p>
            <a:r>
              <a:rPr lang="en-US" dirty="0" smtClean="0"/>
              <a:t>Live animal…………..AVI</a:t>
            </a:r>
          </a:p>
          <a:p>
            <a:r>
              <a:rPr lang="en-US" dirty="0" smtClean="0"/>
              <a:t>Perishable cargo……PER ( Medicines, serum)</a:t>
            </a:r>
          </a:p>
          <a:p>
            <a:r>
              <a:rPr lang="en-US" dirty="0" smtClean="0"/>
              <a:t>EAT ( Food for human or animal consumption)</a:t>
            </a:r>
          </a:p>
          <a:p>
            <a:r>
              <a:rPr lang="en-US" dirty="0" smtClean="0"/>
              <a:t>PEM ( Fresh meat and poultry and meat product.</a:t>
            </a:r>
          </a:p>
          <a:p>
            <a:r>
              <a:rPr lang="en-US" dirty="0" smtClean="0"/>
              <a:t>PPH ( Pharmaceuticals temperature 10-30c.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006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32848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0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PPL ( Pharmaceuticals temperature </a:t>
            </a:r>
            <a:r>
              <a:rPr lang="en-US" dirty="0" smtClean="0"/>
              <a:t>2-8c 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PEF ( Fresh flower and plants )</a:t>
            </a:r>
          </a:p>
          <a:p>
            <a:r>
              <a:rPr lang="en-US" dirty="0" smtClean="0"/>
              <a:t>PEP ( Fruit and vegetable )</a:t>
            </a:r>
          </a:p>
          <a:p>
            <a:r>
              <a:rPr lang="en-US" dirty="0" smtClean="0"/>
              <a:t>PES ( Fresh fish seafood )          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56388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3016"/>
            <a:ext cx="460851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86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409825" cy="297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519362"/>
            <a:ext cx="2514600" cy="29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52688"/>
            <a:ext cx="2343150" cy="29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3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Diplomatic mail ……Dip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3650"/>
            <a:ext cx="4248472" cy="399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5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Valuable cargo……VAL</a:t>
            </a:r>
          </a:p>
          <a:p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47625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94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Vulnerable cargo                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309634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57" y="1844824"/>
            <a:ext cx="4762500" cy="433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78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 Remain…..HUM</a:t>
            </a:r>
          </a:p>
          <a:p>
            <a:endParaRPr lang="en-US" dirty="0"/>
          </a:p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52712"/>
            <a:ext cx="6264696" cy="344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811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5" y="180298"/>
            <a:ext cx="8534400" cy="13749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 of cargo</a:t>
            </a:r>
            <a:br>
              <a:rPr lang="en-US" dirty="0" smtClean="0"/>
            </a:br>
            <a:r>
              <a:rPr lang="en-US" dirty="0" smtClean="0"/>
              <a:t>Dangerous Goods……DGR</a:t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625"/>
            <a:ext cx="8496944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72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cargo refers to all cargos required special specially taking care as per nature of goods, such as perishable cargo, vulnerable cargo, live animal, Dangerous </a:t>
            </a:r>
            <a:r>
              <a:rPr lang="en-US" dirty="0"/>
              <a:t>G</a:t>
            </a:r>
            <a:r>
              <a:rPr lang="en-US" dirty="0" smtClean="0"/>
              <a:t>oods, Diplomatic mail and Human remain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includes cargos that easy to be stolen, broken, such as cell phone, </a:t>
            </a:r>
            <a:r>
              <a:rPr lang="en-US" dirty="0" err="1" smtClean="0"/>
              <a:t>i</a:t>
            </a:r>
            <a:r>
              <a:rPr lang="en-US" dirty="0" smtClean="0"/>
              <a:t>-pad, some electronic devices, glass and so on.</a:t>
            </a:r>
          </a:p>
        </p:txBody>
      </p:sp>
    </p:spTree>
    <p:extLst>
      <p:ext uri="{BB962C8B-B14F-4D97-AF65-F5344CB8AC3E}">
        <p14:creationId xmlns:p14="http://schemas.microsoft.com/office/powerpoint/2010/main" val="193904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type of special cargo requires different in treatment, such as handling procedure, charges, and documents.</a:t>
            </a:r>
          </a:p>
          <a:p>
            <a:endParaRPr lang="en-US" dirty="0"/>
          </a:p>
          <a:p>
            <a:r>
              <a:rPr lang="en-US" dirty="0" smtClean="0"/>
              <a:t>For instance; Shipper must provides health certificate for animal, plant and animal quarantine approving  and/or gets approval from destination.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3480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VAL; The declaration of valuable cargo is at least $1,000/KG. </a:t>
            </a:r>
          </a:p>
          <a:p>
            <a:endParaRPr lang="en-US" dirty="0"/>
          </a:p>
          <a:p>
            <a:r>
              <a:rPr lang="en-US" dirty="0" smtClean="0"/>
              <a:t>An additional charge for valuable cargo is 200 percent of general cargo.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89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Sacks and bags</a:t>
            </a:r>
          </a:p>
          <a:p>
            <a:r>
              <a:rPr lang="en-US" dirty="0" smtClean="0"/>
              <a:t>The carrier uses sacks and bags for loading small items. Normally, sacks and bags will be loaded in bulk ( its position at the tail of the aircraft). And the color of the sacks and bags as following;</a:t>
            </a:r>
          </a:p>
          <a:p>
            <a:r>
              <a:rPr lang="en-US" dirty="0" smtClean="0"/>
              <a:t>Cargo….Yellow</a:t>
            </a:r>
          </a:p>
          <a:p>
            <a:r>
              <a:rPr lang="en-US" dirty="0" smtClean="0"/>
              <a:t>Mail……blue</a:t>
            </a:r>
          </a:p>
          <a:p>
            <a:r>
              <a:rPr lang="en-US" dirty="0" smtClean="0"/>
              <a:t>Valuable cargo……Orange</a:t>
            </a:r>
            <a:endParaRPr lang="th-TH" dirty="0" smtClean="0"/>
          </a:p>
          <a:p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0230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Shipping of Live Animal (AVI)</a:t>
            </a:r>
          </a:p>
          <a:p>
            <a:r>
              <a:rPr lang="en-US" dirty="0" smtClean="0"/>
              <a:t>Before ship animal, shipper must;</a:t>
            </a:r>
          </a:p>
          <a:p>
            <a:r>
              <a:rPr lang="en-US" dirty="0" smtClean="0"/>
              <a:t>Check the destination regulations and requirements and the law.</a:t>
            </a:r>
          </a:p>
          <a:p>
            <a:r>
              <a:rPr lang="en-US" dirty="0" smtClean="0"/>
              <a:t>Provide Health certificate</a:t>
            </a:r>
          </a:p>
          <a:p>
            <a:r>
              <a:rPr lang="en-US" dirty="0" smtClean="0"/>
              <a:t>Provide Vaccination information and import license</a:t>
            </a:r>
          </a:p>
          <a:p>
            <a:r>
              <a:rPr lang="en-US" dirty="0" smtClean="0"/>
              <a:t>Ensure to comply with IATA and carrier regulations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2450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 feeding instructions</a:t>
            </a:r>
          </a:p>
          <a:p>
            <a:r>
              <a:rPr lang="en-US" dirty="0" smtClean="0"/>
              <a:t>Notify a physical state of animal ( ex. Pregnant or has given birth within 48 hrs.)</a:t>
            </a:r>
          </a:p>
          <a:p>
            <a:r>
              <a:rPr lang="en-US" dirty="0" smtClean="0"/>
              <a:t>Give all details about animal, such as age breed, weight, type of container, dimension of container, name, contact information of shipper and consignee</a:t>
            </a:r>
          </a:p>
          <a:p>
            <a:r>
              <a:rPr lang="en-US" dirty="0" smtClean="0"/>
              <a:t>Provide container specified by IATA or carrier.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456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requirements for Live Animal container.</a:t>
            </a:r>
          </a:p>
          <a:p>
            <a:r>
              <a:rPr lang="en-US" dirty="0" smtClean="0"/>
              <a:t>Safe for animal and persons who handle.</a:t>
            </a:r>
          </a:p>
          <a:p>
            <a:r>
              <a:rPr lang="en-US" dirty="0" smtClean="0"/>
              <a:t>Strong structure</a:t>
            </a:r>
          </a:p>
          <a:p>
            <a:r>
              <a:rPr lang="en-US" dirty="0" smtClean="0"/>
              <a:t>Has sufficient ventilation</a:t>
            </a:r>
          </a:p>
          <a:p>
            <a:r>
              <a:rPr lang="en-US" dirty="0" smtClean="0"/>
              <a:t>Suitable size for animal</a:t>
            </a:r>
          </a:p>
          <a:p>
            <a:r>
              <a:rPr lang="en-US" dirty="0" smtClean="0"/>
              <a:t>Clean and leak proof</a:t>
            </a:r>
          </a:p>
          <a:p>
            <a:r>
              <a:rPr lang="en-US" dirty="0" smtClean="0"/>
              <a:t>Doors cannot be opened from inside and outside</a:t>
            </a:r>
          </a:p>
          <a:p>
            <a:r>
              <a:rPr lang="en-US" dirty="0" smtClean="0"/>
              <a:t>Use absorbent material on the floor.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2625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7"/>
            <a:ext cx="849694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21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7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192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95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airlines have divided Live Animal procedure into three stages.</a:t>
            </a:r>
          </a:p>
          <a:p>
            <a:r>
              <a:rPr lang="en-US" dirty="0" smtClean="0"/>
              <a:t>At the airport;</a:t>
            </a:r>
          </a:p>
          <a:p>
            <a:r>
              <a:rPr lang="en-US" dirty="0" smtClean="0"/>
              <a:t>Shipper should bring the animal to cargo office.</a:t>
            </a:r>
          </a:p>
          <a:p>
            <a:r>
              <a:rPr lang="en-US" dirty="0" smtClean="0"/>
              <a:t>Animal that travels with the owner is considered as passenger’s baggage.</a:t>
            </a:r>
          </a:p>
          <a:p>
            <a:r>
              <a:rPr lang="en-US" dirty="0" smtClean="0"/>
              <a:t>The space has to be reserved 20 days in advance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97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42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Live Animal need to be transited at transfer station, it will not be accepted until all carrier have confirmed their flights.</a:t>
            </a:r>
          </a:p>
          <a:p>
            <a:endParaRPr lang="en-US" dirty="0"/>
          </a:p>
          <a:p>
            <a:r>
              <a:rPr lang="en-US" dirty="0" smtClean="0"/>
              <a:t>In some countries, Live Animal is required to be shipped as cargo only.</a:t>
            </a:r>
          </a:p>
          <a:p>
            <a:endParaRPr lang="en-US" dirty="0"/>
          </a:p>
          <a:p>
            <a:r>
              <a:rPr lang="en-US" dirty="0" smtClean="0"/>
              <a:t>Food and water containers must be attached in the container.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59707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Water must be filled before departure from origin airport.</a:t>
            </a:r>
          </a:p>
          <a:p>
            <a:endParaRPr lang="en-US" dirty="0"/>
          </a:p>
          <a:p>
            <a:r>
              <a:rPr lang="en-US" dirty="0" smtClean="0"/>
              <a:t>Feeding must follow shipper instruction, however, in case of long delay, carrier’s staff can provide some from catering division.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868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During the flight</a:t>
            </a:r>
          </a:p>
          <a:p>
            <a:r>
              <a:rPr lang="en-US" dirty="0" smtClean="0"/>
              <a:t>At the outset, the captain will adjust the temperature and pressurization of the compartment according to NOTOC ( Special Load Notification To Captain)</a:t>
            </a:r>
          </a:p>
          <a:p>
            <a:r>
              <a:rPr lang="en-US" dirty="0" smtClean="0"/>
              <a:t>The compartment light will be switched off during the flight.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0721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 </a:t>
            </a:r>
            <a:r>
              <a:rPr lang="en-US" smtClean="0"/>
              <a:t>of cargo</a:t>
            </a:r>
            <a:br>
              <a:rPr lang="en-US" smtClean="0"/>
            </a:br>
            <a:r>
              <a:rPr lang="en-US" smtClean="0"/>
              <a:t>NOTOC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0188"/>
            <a:ext cx="8136904" cy="473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87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28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56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137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factors that have to be aware for special cargo are;</a:t>
            </a:r>
          </a:p>
          <a:p>
            <a:r>
              <a:rPr lang="en-US" dirty="0" smtClean="0"/>
              <a:t>Timing; cargos need to be transported as soon as possible in order to reach final destination on time.</a:t>
            </a:r>
          </a:p>
          <a:p>
            <a:endParaRPr lang="en-US" dirty="0"/>
          </a:p>
          <a:p>
            <a:r>
              <a:rPr lang="en-US" dirty="0" smtClean="0"/>
              <a:t>For example; Perishable cargo must be transported according to flight schedule.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990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Treatment is a factor that carrier, forwarder must consider whether the cargos may harm with persons, animals and contaminate to other cargos, such as foods if they are not properly taken care.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26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cargo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 smtClean="0"/>
              <a:t>Security; Some special cargos, such as vulnerable, valuable have high risk to be stolen or lost in every procedure of transportation.</a:t>
            </a:r>
          </a:p>
          <a:p>
            <a:r>
              <a:rPr lang="en-US" dirty="0" smtClean="0"/>
              <a:t>From origin of cargo( Manufacturers)</a:t>
            </a:r>
          </a:p>
          <a:p>
            <a:r>
              <a:rPr lang="en-US" dirty="0" smtClean="0"/>
              <a:t>From Agent procedure</a:t>
            </a:r>
          </a:p>
          <a:p>
            <a:r>
              <a:rPr lang="en-US" dirty="0" smtClean="0"/>
              <a:t>From loading procedure</a:t>
            </a:r>
          </a:p>
          <a:p>
            <a:r>
              <a:rPr lang="en-US" dirty="0" smtClean="0"/>
              <a:t>From towing procedure</a:t>
            </a:r>
          </a:p>
          <a:p>
            <a:r>
              <a:rPr lang="en-US" dirty="0" smtClean="0"/>
              <a:t>From breaking down at Destination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026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cargo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548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</TotalTime>
  <Words>854</Words>
  <Application>Microsoft Office PowerPoint</Application>
  <PresentationFormat>On-screen Show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Chapter 3 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 Dangerous Goods……DGR 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</vt:lpstr>
      <vt:lpstr>type of cargo NOTOC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type of cargo</dc:title>
  <dc:creator>Windows User</dc:creator>
  <cp:lastModifiedBy>User</cp:lastModifiedBy>
  <cp:revision>35</cp:revision>
  <dcterms:created xsi:type="dcterms:W3CDTF">2017-08-13T11:28:06Z</dcterms:created>
  <dcterms:modified xsi:type="dcterms:W3CDTF">2020-12-23T02:17:29Z</dcterms:modified>
</cp:coreProperties>
</file>