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1"/>
  </p:sldMasterIdLst>
  <p:notesMasterIdLst>
    <p:notesMasterId r:id="rId43"/>
  </p:notesMasterIdLst>
  <p:sldIdLst>
    <p:sldId id="258" r:id="rId2"/>
    <p:sldId id="277" r:id="rId3"/>
    <p:sldId id="278" r:id="rId4"/>
    <p:sldId id="279" r:id="rId5"/>
    <p:sldId id="280" r:id="rId6"/>
    <p:sldId id="281" r:id="rId7"/>
    <p:sldId id="282" r:id="rId8"/>
    <p:sldId id="283" r:id="rId9"/>
    <p:sldId id="284" r:id="rId10"/>
    <p:sldId id="285" r:id="rId11"/>
    <p:sldId id="286" r:id="rId12"/>
    <p:sldId id="287" r:id="rId13"/>
    <p:sldId id="288" r:id="rId14"/>
    <p:sldId id="289" r:id="rId15"/>
    <p:sldId id="290" r:id="rId16"/>
    <p:sldId id="291" r:id="rId17"/>
    <p:sldId id="292" r:id="rId18"/>
    <p:sldId id="293" r:id="rId19"/>
    <p:sldId id="295" r:id="rId20"/>
    <p:sldId id="296" r:id="rId21"/>
    <p:sldId id="297" r:id="rId22"/>
    <p:sldId id="298" r:id="rId23"/>
    <p:sldId id="299" r:id="rId24"/>
    <p:sldId id="300" r:id="rId25"/>
    <p:sldId id="301" r:id="rId26"/>
    <p:sldId id="302" r:id="rId27"/>
    <p:sldId id="303" r:id="rId28"/>
    <p:sldId id="304" r:id="rId29"/>
    <p:sldId id="305" r:id="rId30"/>
    <p:sldId id="306" r:id="rId31"/>
    <p:sldId id="261" r:id="rId32"/>
    <p:sldId id="257" r:id="rId33"/>
    <p:sldId id="259" r:id="rId34"/>
    <p:sldId id="260" r:id="rId35"/>
    <p:sldId id="262" r:id="rId36"/>
    <p:sldId id="263" r:id="rId37"/>
    <p:sldId id="270" r:id="rId38"/>
    <p:sldId id="271" r:id="rId39"/>
    <p:sldId id="276" r:id="rId40"/>
    <p:sldId id="272" r:id="rId41"/>
    <p:sldId id="307"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FF"/>
    <a:srgbClr val="33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2" d="100"/>
          <a:sy n="62" d="100"/>
        </p:scale>
        <p:origin x="-90" y="-27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h-TH"/>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9C60B8-3065-4702-992D-819D97DEA841}" type="datetimeFigureOut">
              <a:rPr lang="th-TH" smtClean="0"/>
              <a:t>20/07/64</a:t>
            </a:fld>
            <a:endParaRPr lang="th-TH"/>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h-TH"/>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h-TH"/>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5807D7D-0F63-47B8-A802-15292E066919}" type="slidenum">
              <a:rPr lang="th-TH" smtClean="0"/>
              <a:t>‹#›</a:t>
            </a:fld>
            <a:endParaRPr lang="th-TH"/>
          </a:p>
        </p:txBody>
      </p:sp>
    </p:spTree>
    <p:extLst>
      <p:ext uri="{BB962C8B-B14F-4D97-AF65-F5344CB8AC3E}">
        <p14:creationId xmlns:p14="http://schemas.microsoft.com/office/powerpoint/2010/main" val="2520311473"/>
      </p:ext>
    </p:extLst>
  </p:cSld>
  <p:clrMap bg1="lt1" tx1="dk1" bg2="lt2" tx2="dk2" accent1="accent1" accent2="accent2" accent3="accent3" accent4="accent4" accent5="accent5" accent6="accent6" hlink="hlink" folHlink="folHlink"/>
  <p:notes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endParaRPr lang="en-US" sz="2400" dirty="0"/>
          </a:p>
          <a:p>
            <a:endParaRPr lang="en-US" dirty="0"/>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Verdana" pitchFamily="34" charset="0"/>
              </a:defRPr>
            </a:lvl1pPr>
            <a:lvl2pPr marL="742950" indent="-285750" eaLnBrk="0" hangingPunct="0">
              <a:defRPr sz="2800">
                <a:solidFill>
                  <a:schemeClr val="tx1"/>
                </a:solidFill>
                <a:latin typeface="Verdana" pitchFamily="34" charset="0"/>
              </a:defRPr>
            </a:lvl2pPr>
            <a:lvl3pPr marL="1143000" indent="-228600" eaLnBrk="0" hangingPunct="0">
              <a:defRPr sz="2800">
                <a:solidFill>
                  <a:schemeClr val="tx1"/>
                </a:solidFill>
                <a:latin typeface="Verdana" pitchFamily="34" charset="0"/>
              </a:defRPr>
            </a:lvl3pPr>
            <a:lvl4pPr marL="1600200" indent="-228600" eaLnBrk="0" hangingPunct="0">
              <a:defRPr sz="2800">
                <a:solidFill>
                  <a:schemeClr val="tx1"/>
                </a:solidFill>
                <a:latin typeface="Verdana" pitchFamily="34" charset="0"/>
              </a:defRPr>
            </a:lvl4pPr>
            <a:lvl5pPr marL="2057400" indent="-228600" eaLnBrk="0" hangingPunct="0">
              <a:defRPr sz="2800">
                <a:solidFill>
                  <a:schemeClr val="tx1"/>
                </a:solidFill>
                <a:latin typeface="Verdana" pitchFamily="34" charset="0"/>
              </a:defRPr>
            </a:lvl5pPr>
            <a:lvl6pPr marL="2514600" indent="-228600" eaLnBrk="0" fontAlgn="base" hangingPunct="0">
              <a:spcBef>
                <a:spcPct val="0"/>
              </a:spcBef>
              <a:spcAft>
                <a:spcPct val="0"/>
              </a:spcAft>
              <a:defRPr sz="2800">
                <a:solidFill>
                  <a:schemeClr val="tx1"/>
                </a:solidFill>
                <a:latin typeface="Verdana" pitchFamily="34" charset="0"/>
              </a:defRPr>
            </a:lvl6pPr>
            <a:lvl7pPr marL="2971800" indent="-228600" eaLnBrk="0" fontAlgn="base" hangingPunct="0">
              <a:spcBef>
                <a:spcPct val="0"/>
              </a:spcBef>
              <a:spcAft>
                <a:spcPct val="0"/>
              </a:spcAft>
              <a:defRPr sz="2800">
                <a:solidFill>
                  <a:schemeClr val="tx1"/>
                </a:solidFill>
                <a:latin typeface="Verdana" pitchFamily="34" charset="0"/>
              </a:defRPr>
            </a:lvl7pPr>
            <a:lvl8pPr marL="3429000" indent="-228600" eaLnBrk="0" fontAlgn="base" hangingPunct="0">
              <a:spcBef>
                <a:spcPct val="0"/>
              </a:spcBef>
              <a:spcAft>
                <a:spcPct val="0"/>
              </a:spcAft>
              <a:defRPr sz="2800">
                <a:solidFill>
                  <a:schemeClr val="tx1"/>
                </a:solidFill>
                <a:latin typeface="Verdana" pitchFamily="34" charset="0"/>
              </a:defRPr>
            </a:lvl8pPr>
            <a:lvl9pPr marL="3886200" indent="-228600" eaLnBrk="0" fontAlgn="base" hangingPunct="0">
              <a:spcBef>
                <a:spcPct val="0"/>
              </a:spcBef>
              <a:spcAft>
                <a:spcPct val="0"/>
              </a:spcAft>
              <a:defRPr sz="2800">
                <a:solidFill>
                  <a:schemeClr val="tx1"/>
                </a:solidFill>
                <a:latin typeface="Verdana" pitchFamily="34" charset="0"/>
              </a:defRPr>
            </a:lvl9pPr>
          </a:lstStyle>
          <a:p>
            <a:pPr eaLnBrk="1" hangingPunct="1"/>
            <a:fld id="{39357A1F-4651-4CBB-BCFC-418911B46968}" type="slidenum">
              <a:rPr lang="en-US" sz="1200" smtClean="0">
                <a:latin typeface="Times New Roman" pitchFamily="18" charset="0"/>
              </a:rPr>
              <a:pPr eaLnBrk="1" hangingPunct="1"/>
              <a:t>5</a:t>
            </a:fld>
            <a:endParaRPr lang="en-US" sz="1200">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h-TH"/>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Verdana" pitchFamily="34" charset="0"/>
              </a:defRPr>
            </a:lvl1pPr>
            <a:lvl2pPr marL="742950" indent="-285750" eaLnBrk="0" hangingPunct="0">
              <a:defRPr sz="2800">
                <a:solidFill>
                  <a:schemeClr val="tx1"/>
                </a:solidFill>
                <a:latin typeface="Verdana" pitchFamily="34" charset="0"/>
              </a:defRPr>
            </a:lvl2pPr>
            <a:lvl3pPr marL="1143000" indent="-228600" eaLnBrk="0" hangingPunct="0">
              <a:defRPr sz="2800">
                <a:solidFill>
                  <a:schemeClr val="tx1"/>
                </a:solidFill>
                <a:latin typeface="Verdana" pitchFamily="34" charset="0"/>
              </a:defRPr>
            </a:lvl3pPr>
            <a:lvl4pPr marL="1600200" indent="-228600" eaLnBrk="0" hangingPunct="0">
              <a:defRPr sz="2800">
                <a:solidFill>
                  <a:schemeClr val="tx1"/>
                </a:solidFill>
                <a:latin typeface="Verdana" pitchFamily="34" charset="0"/>
              </a:defRPr>
            </a:lvl4pPr>
            <a:lvl5pPr marL="2057400" indent="-228600" eaLnBrk="0" hangingPunct="0">
              <a:defRPr sz="2800">
                <a:solidFill>
                  <a:schemeClr val="tx1"/>
                </a:solidFill>
                <a:latin typeface="Verdana" pitchFamily="34" charset="0"/>
              </a:defRPr>
            </a:lvl5pPr>
            <a:lvl6pPr marL="2514600" indent="-228600" eaLnBrk="0" fontAlgn="base" hangingPunct="0">
              <a:spcBef>
                <a:spcPct val="0"/>
              </a:spcBef>
              <a:spcAft>
                <a:spcPct val="0"/>
              </a:spcAft>
              <a:defRPr sz="2800">
                <a:solidFill>
                  <a:schemeClr val="tx1"/>
                </a:solidFill>
                <a:latin typeface="Verdana" pitchFamily="34" charset="0"/>
              </a:defRPr>
            </a:lvl6pPr>
            <a:lvl7pPr marL="2971800" indent="-228600" eaLnBrk="0" fontAlgn="base" hangingPunct="0">
              <a:spcBef>
                <a:spcPct val="0"/>
              </a:spcBef>
              <a:spcAft>
                <a:spcPct val="0"/>
              </a:spcAft>
              <a:defRPr sz="2800">
                <a:solidFill>
                  <a:schemeClr val="tx1"/>
                </a:solidFill>
                <a:latin typeface="Verdana" pitchFamily="34" charset="0"/>
              </a:defRPr>
            </a:lvl7pPr>
            <a:lvl8pPr marL="3429000" indent="-228600" eaLnBrk="0" fontAlgn="base" hangingPunct="0">
              <a:spcBef>
                <a:spcPct val="0"/>
              </a:spcBef>
              <a:spcAft>
                <a:spcPct val="0"/>
              </a:spcAft>
              <a:defRPr sz="2800">
                <a:solidFill>
                  <a:schemeClr val="tx1"/>
                </a:solidFill>
                <a:latin typeface="Verdana" pitchFamily="34" charset="0"/>
              </a:defRPr>
            </a:lvl8pPr>
            <a:lvl9pPr marL="3886200" indent="-228600" eaLnBrk="0" fontAlgn="base" hangingPunct="0">
              <a:spcBef>
                <a:spcPct val="0"/>
              </a:spcBef>
              <a:spcAft>
                <a:spcPct val="0"/>
              </a:spcAft>
              <a:defRPr sz="2800">
                <a:solidFill>
                  <a:schemeClr val="tx1"/>
                </a:solidFill>
                <a:latin typeface="Verdana" pitchFamily="34" charset="0"/>
              </a:defRPr>
            </a:lvl9pPr>
          </a:lstStyle>
          <a:p>
            <a:pPr eaLnBrk="1" hangingPunct="1"/>
            <a:fld id="{DCF9E561-AB87-4683-ACCA-20320E01E6E5}" type="slidenum">
              <a:rPr lang="en-US" sz="1200" smtClean="0">
                <a:latin typeface="Times New Roman" pitchFamily="18" charset="0"/>
              </a:rPr>
              <a:pPr eaLnBrk="1" hangingPunct="1"/>
              <a:t>18</a:t>
            </a:fld>
            <a:endParaRPr lang="en-US" sz="120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The process of spraying a glycol solution on the wings of an aircraft to prevent the formation of ice during inclement weather conditions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b="1"/>
              <a:t>Why is snow and ice control important?</a:t>
            </a:r>
          </a:p>
          <a:p>
            <a:pPr eaLnBrk="1" hangingPunct="1">
              <a:spcBef>
                <a:spcPct val="0"/>
              </a:spcBef>
            </a:pPr>
            <a:r>
              <a:rPr lang="en-US"/>
              <a:t>Winter weather can have a serious impact on safe airport operations, often resulting in conditions that may lead to incidents, accidents, or delays. For that reason, snow and ice control at an airport is extremely important, regardless of the size of the airport or the aircraft using it. Landing or taking off on a slippery surface is much more dangerous for a plane than driving on a slippery surface is for a car, as planes are not able to brake in the same way. Snow and ice control on the last third of the runway is especially critical, as this area must offer a clear pavement if a pilot decides to abort a takeoff.</a:t>
            </a:r>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Verdana" pitchFamily="34" charset="0"/>
              </a:defRPr>
            </a:lvl1pPr>
            <a:lvl2pPr marL="742950" indent="-285750" eaLnBrk="0" hangingPunct="0">
              <a:defRPr sz="2800">
                <a:solidFill>
                  <a:schemeClr val="tx1"/>
                </a:solidFill>
                <a:latin typeface="Verdana" pitchFamily="34" charset="0"/>
              </a:defRPr>
            </a:lvl2pPr>
            <a:lvl3pPr marL="1143000" indent="-228600" eaLnBrk="0" hangingPunct="0">
              <a:defRPr sz="2800">
                <a:solidFill>
                  <a:schemeClr val="tx1"/>
                </a:solidFill>
                <a:latin typeface="Verdana" pitchFamily="34" charset="0"/>
              </a:defRPr>
            </a:lvl3pPr>
            <a:lvl4pPr marL="1600200" indent="-228600" eaLnBrk="0" hangingPunct="0">
              <a:defRPr sz="2800">
                <a:solidFill>
                  <a:schemeClr val="tx1"/>
                </a:solidFill>
                <a:latin typeface="Verdana" pitchFamily="34" charset="0"/>
              </a:defRPr>
            </a:lvl4pPr>
            <a:lvl5pPr marL="2057400" indent="-228600" eaLnBrk="0" hangingPunct="0">
              <a:defRPr sz="2800">
                <a:solidFill>
                  <a:schemeClr val="tx1"/>
                </a:solidFill>
                <a:latin typeface="Verdana" pitchFamily="34" charset="0"/>
              </a:defRPr>
            </a:lvl5pPr>
            <a:lvl6pPr marL="2514600" indent="-228600" eaLnBrk="0" fontAlgn="base" hangingPunct="0">
              <a:spcBef>
                <a:spcPct val="0"/>
              </a:spcBef>
              <a:spcAft>
                <a:spcPct val="0"/>
              </a:spcAft>
              <a:defRPr sz="2800">
                <a:solidFill>
                  <a:schemeClr val="tx1"/>
                </a:solidFill>
                <a:latin typeface="Verdana" pitchFamily="34" charset="0"/>
              </a:defRPr>
            </a:lvl6pPr>
            <a:lvl7pPr marL="2971800" indent="-228600" eaLnBrk="0" fontAlgn="base" hangingPunct="0">
              <a:spcBef>
                <a:spcPct val="0"/>
              </a:spcBef>
              <a:spcAft>
                <a:spcPct val="0"/>
              </a:spcAft>
              <a:defRPr sz="2800">
                <a:solidFill>
                  <a:schemeClr val="tx1"/>
                </a:solidFill>
                <a:latin typeface="Verdana" pitchFamily="34" charset="0"/>
              </a:defRPr>
            </a:lvl7pPr>
            <a:lvl8pPr marL="3429000" indent="-228600" eaLnBrk="0" fontAlgn="base" hangingPunct="0">
              <a:spcBef>
                <a:spcPct val="0"/>
              </a:spcBef>
              <a:spcAft>
                <a:spcPct val="0"/>
              </a:spcAft>
              <a:defRPr sz="2800">
                <a:solidFill>
                  <a:schemeClr val="tx1"/>
                </a:solidFill>
                <a:latin typeface="Verdana" pitchFamily="34" charset="0"/>
              </a:defRPr>
            </a:lvl8pPr>
            <a:lvl9pPr marL="3886200" indent="-228600" eaLnBrk="0" fontAlgn="base" hangingPunct="0">
              <a:spcBef>
                <a:spcPct val="0"/>
              </a:spcBef>
              <a:spcAft>
                <a:spcPct val="0"/>
              </a:spcAft>
              <a:defRPr sz="2800">
                <a:solidFill>
                  <a:schemeClr val="tx1"/>
                </a:solidFill>
                <a:latin typeface="Verdana" pitchFamily="34" charset="0"/>
              </a:defRPr>
            </a:lvl9pPr>
          </a:lstStyle>
          <a:p>
            <a:pPr eaLnBrk="1" hangingPunct="1"/>
            <a:fld id="{1E8FBD2F-32F9-4594-BE92-1FD27B28EE9F}" type="slidenum">
              <a:rPr lang="en-US" sz="1200" smtClean="0">
                <a:solidFill>
                  <a:srgbClr val="000000"/>
                </a:solidFill>
                <a:latin typeface="Times New Roman" pitchFamily="18" charset="0"/>
              </a:rPr>
              <a:pPr eaLnBrk="1" hangingPunct="1"/>
              <a:t>20</a:t>
            </a:fld>
            <a:endParaRPr lang="en-US" sz="1200">
              <a:solidFill>
                <a:srgbClr val="000000"/>
              </a:solidFill>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At an airport, when the basic or regulated services cannot be made available, a Notam must be issued advising pilots of the type or level of service that no longer is available.</a:t>
            </a:r>
          </a:p>
          <a:p>
            <a:endParaRPr lang="en-US"/>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Verdana" pitchFamily="34" charset="0"/>
              </a:defRPr>
            </a:lvl1pPr>
            <a:lvl2pPr marL="742950" indent="-285750" eaLnBrk="0" hangingPunct="0">
              <a:defRPr sz="2800">
                <a:solidFill>
                  <a:schemeClr val="tx1"/>
                </a:solidFill>
                <a:latin typeface="Verdana" pitchFamily="34" charset="0"/>
              </a:defRPr>
            </a:lvl2pPr>
            <a:lvl3pPr marL="1143000" indent="-228600" eaLnBrk="0" hangingPunct="0">
              <a:defRPr sz="2800">
                <a:solidFill>
                  <a:schemeClr val="tx1"/>
                </a:solidFill>
                <a:latin typeface="Verdana" pitchFamily="34" charset="0"/>
              </a:defRPr>
            </a:lvl3pPr>
            <a:lvl4pPr marL="1600200" indent="-228600" eaLnBrk="0" hangingPunct="0">
              <a:defRPr sz="2800">
                <a:solidFill>
                  <a:schemeClr val="tx1"/>
                </a:solidFill>
                <a:latin typeface="Verdana" pitchFamily="34" charset="0"/>
              </a:defRPr>
            </a:lvl4pPr>
            <a:lvl5pPr marL="2057400" indent="-228600" eaLnBrk="0" hangingPunct="0">
              <a:defRPr sz="2800">
                <a:solidFill>
                  <a:schemeClr val="tx1"/>
                </a:solidFill>
                <a:latin typeface="Verdana" pitchFamily="34" charset="0"/>
              </a:defRPr>
            </a:lvl5pPr>
            <a:lvl6pPr marL="2514600" indent="-228600" eaLnBrk="0" fontAlgn="base" hangingPunct="0">
              <a:spcBef>
                <a:spcPct val="0"/>
              </a:spcBef>
              <a:spcAft>
                <a:spcPct val="0"/>
              </a:spcAft>
              <a:defRPr sz="2800">
                <a:solidFill>
                  <a:schemeClr val="tx1"/>
                </a:solidFill>
                <a:latin typeface="Verdana" pitchFamily="34" charset="0"/>
              </a:defRPr>
            </a:lvl6pPr>
            <a:lvl7pPr marL="2971800" indent="-228600" eaLnBrk="0" fontAlgn="base" hangingPunct="0">
              <a:spcBef>
                <a:spcPct val="0"/>
              </a:spcBef>
              <a:spcAft>
                <a:spcPct val="0"/>
              </a:spcAft>
              <a:defRPr sz="2800">
                <a:solidFill>
                  <a:schemeClr val="tx1"/>
                </a:solidFill>
                <a:latin typeface="Verdana" pitchFamily="34" charset="0"/>
              </a:defRPr>
            </a:lvl7pPr>
            <a:lvl8pPr marL="3429000" indent="-228600" eaLnBrk="0" fontAlgn="base" hangingPunct="0">
              <a:spcBef>
                <a:spcPct val="0"/>
              </a:spcBef>
              <a:spcAft>
                <a:spcPct val="0"/>
              </a:spcAft>
              <a:defRPr sz="2800">
                <a:solidFill>
                  <a:schemeClr val="tx1"/>
                </a:solidFill>
                <a:latin typeface="Verdana" pitchFamily="34" charset="0"/>
              </a:defRPr>
            </a:lvl8pPr>
            <a:lvl9pPr marL="3886200" indent="-228600" eaLnBrk="0" fontAlgn="base" hangingPunct="0">
              <a:spcBef>
                <a:spcPct val="0"/>
              </a:spcBef>
              <a:spcAft>
                <a:spcPct val="0"/>
              </a:spcAft>
              <a:defRPr sz="2800">
                <a:solidFill>
                  <a:schemeClr val="tx1"/>
                </a:solidFill>
                <a:latin typeface="Verdana" pitchFamily="34" charset="0"/>
              </a:defRPr>
            </a:lvl9pPr>
          </a:lstStyle>
          <a:p>
            <a:pPr eaLnBrk="1" hangingPunct="1"/>
            <a:fld id="{2BE8B289-A7A0-41DD-AF00-92B6A7F2082C}" type="slidenum">
              <a:rPr lang="en-US" sz="1200" smtClean="0">
                <a:latin typeface="Times New Roman" pitchFamily="18" charset="0"/>
              </a:rPr>
              <a:pPr eaLnBrk="1" hangingPunct="1"/>
              <a:t>28</a:t>
            </a:fld>
            <a:endParaRPr lang="en-US" sz="1200">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10"/>
          </p:nvPr>
        </p:nvSpPr>
        <p:spPr/>
        <p:txBody>
          <a:bodyPr/>
          <a:lstStyle/>
          <a:p>
            <a:fld id="{45807D7D-0F63-47B8-A802-15292E066919}" type="slidenum">
              <a:rPr lang="th-TH" smtClean="0"/>
              <a:t>40</a:t>
            </a:fld>
            <a:endParaRPr lang="th-TH"/>
          </a:p>
        </p:txBody>
      </p:sp>
    </p:spTree>
    <p:extLst>
      <p:ext uri="{BB962C8B-B14F-4D97-AF65-F5344CB8AC3E}">
        <p14:creationId xmlns:p14="http://schemas.microsoft.com/office/powerpoint/2010/main" val="4614563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h-TH"/>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Verdana" pitchFamily="34" charset="0"/>
              </a:defRPr>
            </a:lvl1pPr>
            <a:lvl2pPr marL="742950" indent="-285750" eaLnBrk="0" hangingPunct="0">
              <a:defRPr sz="2800">
                <a:solidFill>
                  <a:schemeClr val="tx1"/>
                </a:solidFill>
                <a:latin typeface="Verdana" pitchFamily="34" charset="0"/>
              </a:defRPr>
            </a:lvl2pPr>
            <a:lvl3pPr marL="1143000" indent="-228600" eaLnBrk="0" hangingPunct="0">
              <a:defRPr sz="2800">
                <a:solidFill>
                  <a:schemeClr val="tx1"/>
                </a:solidFill>
                <a:latin typeface="Verdana" pitchFamily="34" charset="0"/>
              </a:defRPr>
            </a:lvl3pPr>
            <a:lvl4pPr marL="1600200" indent="-228600" eaLnBrk="0" hangingPunct="0">
              <a:defRPr sz="2800">
                <a:solidFill>
                  <a:schemeClr val="tx1"/>
                </a:solidFill>
                <a:latin typeface="Verdana" pitchFamily="34" charset="0"/>
              </a:defRPr>
            </a:lvl4pPr>
            <a:lvl5pPr marL="2057400" indent="-228600" eaLnBrk="0" hangingPunct="0">
              <a:defRPr sz="2800">
                <a:solidFill>
                  <a:schemeClr val="tx1"/>
                </a:solidFill>
                <a:latin typeface="Verdana" pitchFamily="34" charset="0"/>
              </a:defRPr>
            </a:lvl5pPr>
            <a:lvl6pPr marL="2514600" indent="-228600" eaLnBrk="0" fontAlgn="base" hangingPunct="0">
              <a:spcBef>
                <a:spcPct val="0"/>
              </a:spcBef>
              <a:spcAft>
                <a:spcPct val="0"/>
              </a:spcAft>
              <a:defRPr sz="2800">
                <a:solidFill>
                  <a:schemeClr val="tx1"/>
                </a:solidFill>
                <a:latin typeface="Verdana" pitchFamily="34" charset="0"/>
              </a:defRPr>
            </a:lvl6pPr>
            <a:lvl7pPr marL="2971800" indent="-228600" eaLnBrk="0" fontAlgn="base" hangingPunct="0">
              <a:spcBef>
                <a:spcPct val="0"/>
              </a:spcBef>
              <a:spcAft>
                <a:spcPct val="0"/>
              </a:spcAft>
              <a:defRPr sz="2800">
                <a:solidFill>
                  <a:schemeClr val="tx1"/>
                </a:solidFill>
                <a:latin typeface="Verdana" pitchFamily="34" charset="0"/>
              </a:defRPr>
            </a:lvl7pPr>
            <a:lvl8pPr marL="3429000" indent="-228600" eaLnBrk="0" fontAlgn="base" hangingPunct="0">
              <a:spcBef>
                <a:spcPct val="0"/>
              </a:spcBef>
              <a:spcAft>
                <a:spcPct val="0"/>
              </a:spcAft>
              <a:defRPr sz="2800">
                <a:solidFill>
                  <a:schemeClr val="tx1"/>
                </a:solidFill>
                <a:latin typeface="Verdana" pitchFamily="34" charset="0"/>
              </a:defRPr>
            </a:lvl8pPr>
            <a:lvl9pPr marL="3886200" indent="-228600" eaLnBrk="0" fontAlgn="base" hangingPunct="0">
              <a:spcBef>
                <a:spcPct val="0"/>
              </a:spcBef>
              <a:spcAft>
                <a:spcPct val="0"/>
              </a:spcAft>
              <a:defRPr sz="2800">
                <a:solidFill>
                  <a:schemeClr val="tx1"/>
                </a:solidFill>
                <a:latin typeface="Verdana" pitchFamily="34" charset="0"/>
              </a:defRPr>
            </a:lvl9pPr>
          </a:lstStyle>
          <a:p>
            <a:pPr eaLnBrk="1" hangingPunct="1"/>
            <a:fld id="{0D647C68-51E1-4883-B472-E3ACD6A9F2F2}" type="slidenum">
              <a:rPr lang="en-US" sz="1200" smtClean="0">
                <a:latin typeface="Times New Roman" pitchFamily="18" charset="0"/>
              </a:rPr>
              <a:pPr eaLnBrk="1" hangingPunct="1"/>
              <a:t>8</a:t>
            </a:fld>
            <a:endParaRPr lang="en-US" sz="120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As airports worldwide continue to increase the number of aircraft movements, the requirement to inspect runways for FOD is too growing in importance. The current four-per-day runway inspection standard was introduced as long ago as 1944 when the busiest airport in the world, Chicago, handled just 10-15 aircraft movements every six hours.</a:t>
            </a:r>
          </a:p>
          <a:p>
            <a:endParaRPr lang="en-US" dirty="0"/>
          </a:p>
          <a:p>
            <a:r>
              <a:rPr lang="en-US" dirty="0"/>
              <a:t>Today airports in Europe handle hundred of aircraft movements every six hours, yet still continue with the same number of runway inspections, while in the US, FOD checks have been reduced to just one inspection a day. </a:t>
            </a:r>
          </a:p>
          <a:p>
            <a:endParaRPr lang="en-US" dirty="0"/>
          </a:p>
          <a:p>
            <a:r>
              <a:rPr lang="en-US" dirty="0"/>
              <a:t>"Airports near landfills, constructions sites and the like, are all slightly more vulnerable to FOD incidents, but, generally, the risk has more to do with how well the airport controls FOD throughout the Airport Operations Area (AOA) rather than being runway specific," McCreary says.</a:t>
            </a:r>
          </a:p>
          <a:p>
            <a:endParaRPr lang="en-US" dirty="0"/>
          </a:p>
          <a:p>
            <a:r>
              <a:rPr lang="en-US" dirty="0"/>
              <a:t>"Development has been slow and the problem lies in airline awareness. Most airlines are, from a financial perspective, rather poorly run. The issues are management culture and weak financial accounting."</a:t>
            </a:r>
          </a:p>
          <a:p>
            <a:endParaRPr lang="en-US" dirty="0"/>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Verdana" pitchFamily="34" charset="0"/>
              </a:defRPr>
            </a:lvl1pPr>
            <a:lvl2pPr marL="742950" indent="-285750" eaLnBrk="0" hangingPunct="0">
              <a:defRPr sz="2800">
                <a:solidFill>
                  <a:schemeClr val="tx1"/>
                </a:solidFill>
                <a:latin typeface="Verdana" pitchFamily="34" charset="0"/>
              </a:defRPr>
            </a:lvl2pPr>
            <a:lvl3pPr marL="1143000" indent="-228600" eaLnBrk="0" hangingPunct="0">
              <a:defRPr sz="2800">
                <a:solidFill>
                  <a:schemeClr val="tx1"/>
                </a:solidFill>
                <a:latin typeface="Verdana" pitchFamily="34" charset="0"/>
              </a:defRPr>
            </a:lvl3pPr>
            <a:lvl4pPr marL="1600200" indent="-228600" eaLnBrk="0" hangingPunct="0">
              <a:defRPr sz="2800">
                <a:solidFill>
                  <a:schemeClr val="tx1"/>
                </a:solidFill>
                <a:latin typeface="Verdana" pitchFamily="34" charset="0"/>
              </a:defRPr>
            </a:lvl4pPr>
            <a:lvl5pPr marL="2057400" indent="-228600" eaLnBrk="0" hangingPunct="0">
              <a:defRPr sz="2800">
                <a:solidFill>
                  <a:schemeClr val="tx1"/>
                </a:solidFill>
                <a:latin typeface="Verdana" pitchFamily="34" charset="0"/>
              </a:defRPr>
            </a:lvl5pPr>
            <a:lvl6pPr marL="2514600" indent="-228600" eaLnBrk="0" fontAlgn="base" hangingPunct="0">
              <a:spcBef>
                <a:spcPct val="0"/>
              </a:spcBef>
              <a:spcAft>
                <a:spcPct val="0"/>
              </a:spcAft>
              <a:defRPr sz="2800">
                <a:solidFill>
                  <a:schemeClr val="tx1"/>
                </a:solidFill>
                <a:latin typeface="Verdana" pitchFamily="34" charset="0"/>
              </a:defRPr>
            </a:lvl6pPr>
            <a:lvl7pPr marL="2971800" indent="-228600" eaLnBrk="0" fontAlgn="base" hangingPunct="0">
              <a:spcBef>
                <a:spcPct val="0"/>
              </a:spcBef>
              <a:spcAft>
                <a:spcPct val="0"/>
              </a:spcAft>
              <a:defRPr sz="2800">
                <a:solidFill>
                  <a:schemeClr val="tx1"/>
                </a:solidFill>
                <a:latin typeface="Verdana" pitchFamily="34" charset="0"/>
              </a:defRPr>
            </a:lvl7pPr>
            <a:lvl8pPr marL="3429000" indent="-228600" eaLnBrk="0" fontAlgn="base" hangingPunct="0">
              <a:spcBef>
                <a:spcPct val="0"/>
              </a:spcBef>
              <a:spcAft>
                <a:spcPct val="0"/>
              </a:spcAft>
              <a:defRPr sz="2800">
                <a:solidFill>
                  <a:schemeClr val="tx1"/>
                </a:solidFill>
                <a:latin typeface="Verdana" pitchFamily="34" charset="0"/>
              </a:defRPr>
            </a:lvl8pPr>
            <a:lvl9pPr marL="3886200" indent="-228600" eaLnBrk="0" fontAlgn="base" hangingPunct="0">
              <a:spcBef>
                <a:spcPct val="0"/>
              </a:spcBef>
              <a:spcAft>
                <a:spcPct val="0"/>
              </a:spcAft>
              <a:defRPr sz="2800">
                <a:solidFill>
                  <a:schemeClr val="tx1"/>
                </a:solidFill>
                <a:latin typeface="Verdana" pitchFamily="34" charset="0"/>
              </a:defRPr>
            </a:lvl9pPr>
          </a:lstStyle>
          <a:p>
            <a:pPr eaLnBrk="1" hangingPunct="1"/>
            <a:fld id="{EE7885C3-EF41-4BF6-ABEE-15D30E992DB0}" type="slidenum">
              <a:rPr lang="en-US" sz="1200" smtClean="0">
                <a:latin typeface="Times New Roman" pitchFamily="18" charset="0"/>
              </a:rPr>
              <a:pPr eaLnBrk="1" hangingPunct="1"/>
              <a:t>9</a:t>
            </a:fld>
            <a:endParaRPr lang="en-US" sz="120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Ten years ago, a titanium strip measuring only 40cm in length, burst the tyre of an Air France Concorde, which subsequently ruptured one of the aircraft's fuel tanks causing a fire that tragically killed more than a hundred people onboard the flight. That relatively small piece of metal also proved to be the beginning of the end for the Concorde, which several years later was pushed into retirement.  </a:t>
            </a:r>
          </a:p>
          <a:p>
            <a:endParaRPr lang="en-US"/>
          </a:p>
          <a:p>
            <a:r>
              <a:rPr lang="en-US"/>
              <a:t>Several more minor incidents have been caused by FOD on runways in recent years - a Biman Bangladesh Airlines flight crashing in Dubai in 2007 and a similar incident on a Kalitta Air aircraft in 2008 again highlight the need to protect runways from FOD. Yet today, only six automatic FOD prevention systems have been fully installed worldwide and just a few other locations are trialling the technology. Adoption of technology to counter the risks of FOD has, to date, been noticeably slow and it's not due to a lack of solutions on the market.</a:t>
            </a:r>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Verdana" pitchFamily="34" charset="0"/>
              </a:defRPr>
            </a:lvl1pPr>
            <a:lvl2pPr marL="742950" indent="-285750" eaLnBrk="0" hangingPunct="0">
              <a:defRPr sz="2800">
                <a:solidFill>
                  <a:schemeClr val="tx1"/>
                </a:solidFill>
                <a:latin typeface="Verdana" pitchFamily="34" charset="0"/>
              </a:defRPr>
            </a:lvl2pPr>
            <a:lvl3pPr marL="1143000" indent="-228600" eaLnBrk="0" hangingPunct="0">
              <a:defRPr sz="2800">
                <a:solidFill>
                  <a:schemeClr val="tx1"/>
                </a:solidFill>
                <a:latin typeface="Verdana" pitchFamily="34" charset="0"/>
              </a:defRPr>
            </a:lvl3pPr>
            <a:lvl4pPr marL="1600200" indent="-228600" eaLnBrk="0" hangingPunct="0">
              <a:defRPr sz="2800">
                <a:solidFill>
                  <a:schemeClr val="tx1"/>
                </a:solidFill>
                <a:latin typeface="Verdana" pitchFamily="34" charset="0"/>
              </a:defRPr>
            </a:lvl4pPr>
            <a:lvl5pPr marL="2057400" indent="-228600" eaLnBrk="0" hangingPunct="0">
              <a:defRPr sz="2800">
                <a:solidFill>
                  <a:schemeClr val="tx1"/>
                </a:solidFill>
                <a:latin typeface="Verdana" pitchFamily="34" charset="0"/>
              </a:defRPr>
            </a:lvl5pPr>
            <a:lvl6pPr marL="2514600" indent="-228600" eaLnBrk="0" fontAlgn="base" hangingPunct="0">
              <a:spcBef>
                <a:spcPct val="0"/>
              </a:spcBef>
              <a:spcAft>
                <a:spcPct val="0"/>
              </a:spcAft>
              <a:defRPr sz="2800">
                <a:solidFill>
                  <a:schemeClr val="tx1"/>
                </a:solidFill>
                <a:latin typeface="Verdana" pitchFamily="34" charset="0"/>
              </a:defRPr>
            </a:lvl6pPr>
            <a:lvl7pPr marL="2971800" indent="-228600" eaLnBrk="0" fontAlgn="base" hangingPunct="0">
              <a:spcBef>
                <a:spcPct val="0"/>
              </a:spcBef>
              <a:spcAft>
                <a:spcPct val="0"/>
              </a:spcAft>
              <a:defRPr sz="2800">
                <a:solidFill>
                  <a:schemeClr val="tx1"/>
                </a:solidFill>
                <a:latin typeface="Verdana" pitchFamily="34" charset="0"/>
              </a:defRPr>
            </a:lvl7pPr>
            <a:lvl8pPr marL="3429000" indent="-228600" eaLnBrk="0" fontAlgn="base" hangingPunct="0">
              <a:spcBef>
                <a:spcPct val="0"/>
              </a:spcBef>
              <a:spcAft>
                <a:spcPct val="0"/>
              </a:spcAft>
              <a:defRPr sz="2800">
                <a:solidFill>
                  <a:schemeClr val="tx1"/>
                </a:solidFill>
                <a:latin typeface="Verdana" pitchFamily="34" charset="0"/>
              </a:defRPr>
            </a:lvl8pPr>
            <a:lvl9pPr marL="3886200" indent="-228600" eaLnBrk="0" fontAlgn="base" hangingPunct="0">
              <a:spcBef>
                <a:spcPct val="0"/>
              </a:spcBef>
              <a:spcAft>
                <a:spcPct val="0"/>
              </a:spcAft>
              <a:defRPr sz="2800">
                <a:solidFill>
                  <a:schemeClr val="tx1"/>
                </a:solidFill>
                <a:latin typeface="Verdana" pitchFamily="34" charset="0"/>
              </a:defRPr>
            </a:lvl9pPr>
          </a:lstStyle>
          <a:p>
            <a:pPr eaLnBrk="1" hangingPunct="1"/>
            <a:fld id="{712A49DA-029C-41F7-B9CA-35154872B915}" type="slidenum">
              <a:rPr lang="en-US" sz="1200" smtClean="0">
                <a:latin typeface="Times New Roman" pitchFamily="18" charset="0"/>
              </a:rPr>
              <a:pPr eaLnBrk="1" hangingPunct="1"/>
              <a:t>10</a:t>
            </a:fld>
            <a:endParaRPr lang="en-US" sz="120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This technology only available at </a:t>
            </a:r>
            <a:r>
              <a:rPr lang="en-US" dirty="0">
                <a:solidFill>
                  <a:srgbClr val="FFC000"/>
                </a:solidFill>
              </a:rPr>
              <a:t>London Heathrow, Vancouver, Dubai And Doha International</a:t>
            </a:r>
          </a:p>
          <a:p>
            <a:endParaRPr lang="en-US" dirty="0"/>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Verdana" pitchFamily="34" charset="0"/>
              </a:defRPr>
            </a:lvl1pPr>
            <a:lvl2pPr marL="742950" indent="-285750" eaLnBrk="0" hangingPunct="0">
              <a:defRPr sz="2800">
                <a:solidFill>
                  <a:schemeClr val="tx1"/>
                </a:solidFill>
                <a:latin typeface="Verdana" pitchFamily="34" charset="0"/>
              </a:defRPr>
            </a:lvl2pPr>
            <a:lvl3pPr marL="1143000" indent="-228600" eaLnBrk="0" hangingPunct="0">
              <a:defRPr sz="2800">
                <a:solidFill>
                  <a:schemeClr val="tx1"/>
                </a:solidFill>
                <a:latin typeface="Verdana" pitchFamily="34" charset="0"/>
              </a:defRPr>
            </a:lvl3pPr>
            <a:lvl4pPr marL="1600200" indent="-228600" eaLnBrk="0" hangingPunct="0">
              <a:defRPr sz="2800">
                <a:solidFill>
                  <a:schemeClr val="tx1"/>
                </a:solidFill>
                <a:latin typeface="Verdana" pitchFamily="34" charset="0"/>
              </a:defRPr>
            </a:lvl4pPr>
            <a:lvl5pPr marL="2057400" indent="-228600" eaLnBrk="0" hangingPunct="0">
              <a:defRPr sz="2800">
                <a:solidFill>
                  <a:schemeClr val="tx1"/>
                </a:solidFill>
                <a:latin typeface="Verdana" pitchFamily="34" charset="0"/>
              </a:defRPr>
            </a:lvl5pPr>
            <a:lvl6pPr marL="2514600" indent="-228600" eaLnBrk="0" fontAlgn="base" hangingPunct="0">
              <a:spcBef>
                <a:spcPct val="0"/>
              </a:spcBef>
              <a:spcAft>
                <a:spcPct val="0"/>
              </a:spcAft>
              <a:defRPr sz="2800">
                <a:solidFill>
                  <a:schemeClr val="tx1"/>
                </a:solidFill>
                <a:latin typeface="Verdana" pitchFamily="34" charset="0"/>
              </a:defRPr>
            </a:lvl6pPr>
            <a:lvl7pPr marL="2971800" indent="-228600" eaLnBrk="0" fontAlgn="base" hangingPunct="0">
              <a:spcBef>
                <a:spcPct val="0"/>
              </a:spcBef>
              <a:spcAft>
                <a:spcPct val="0"/>
              </a:spcAft>
              <a:defRPr sz="2800">
                <a:solidFill>
                  <a:schemeClr val="tx1"/>
                </a:solidFill>
                <a:latin typeface="Verdana" pitchFamily="34" charset="0"/>
              </a:defRPr>
            </a:lvl7pPr>
            <a:lvl8pPr marL="3429000" indent="-228600" eaLnBrk="0" fontAlgn="base" hangingPunct="0">
              <a:spcBef>
                <a:spcPct val="0"/>
              </a:spcBef>
              <a:spcAft>
                <a:spcPct val="0"/>
              </a:spcAft>
              <a:defRPr sz="2800">
                <a:solidFill>
                  <a:schemeClr val="tx1"/>
                </a:solidFill>
                <a:latin typeface="Verdana" pitchFamily="34" charset="0"/>
              </a:defRPr>
            </a:lvl8pPr>
            <a:lvl9pPr marL="3886200" indent="-228600" eaLnBrk="0" fontAlgn="base" hangingPunct="0">
              <a:spcBef>
                <a:spcPct val="0"/>
              </a:spcBef>
              <a:spcAft>
                <a:spcPct val="0"/>
              </a:spcAft>
              <a:defRPr sz="2800">
                <a:solidFill>
                  <a:schemeClr val="tx1"/>
                </a:solidFill>
                <a:latin typeface="Verdana" pitchFamily="34" charset="0"/>
              </a:defRPr>
            </a:lvl9pPr>
          </a:lstStyle>
          <a:p>
            <a:pPr eaLnBrk="1" hangingPunct="1"/>
            <a:fld id="{91076211-7C81-4922-880D-3894C6EF5A42}" type="slidenum">
              <a:rPr lang="en-US" sz="1200" smtClean="0">
                <a:latin typeface="Times New Roman" pitchFamily="18" charset="0"/>
              </a:rPr>
              <a:pPr eaLnBrk="1" hangingPunct="1"/>
              <a:t>11</a:t>
            </a:fld>
            <a:endParaRPr lang="en-US" sz="120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Japan Jet Fire</a:t>
            </a:r>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Verdana" pitchFamily="34" charset="0"/>
              </a:defRPr>
            </a:lvl1pPr>
            <a:lvl2pPr marL="742950" indent="-285750" eaLnBrk="0" hangingPunct="0">
              <a:defRPr sz="2800">
                <a:solidFill>
                  <a:schemeClr val="tx1"/>
                </a:solidFill>
                <a:latin typeface="Verdana" pitchFamily="34" charset="0"/>
              </a:defRPr>
            </a:lvl2pPr>
            <a:lvl3pPr marL="1143000" indent="-228600" eaLnBrk="0" hangingPunct="0">
              <a:defRPr sz="2800">
                <a:solidFill>
                  <a:schemeClr val="tx1"/>
                </a:solidFill>
                <a:latin typeface="Verdana" pitchFamily="34" charset="0"/>
              </a:defRPr>
            </a:lvl3pPr>
            <a:lvl4pPr marL="1600200" indent="-228600" eaLnBrk="0" hangingPunct="0">
              <a:defRPr sz="2800">
                <a:solidFill>
                  <a:schemeClr val="tx1"/>
                </a:solidFill>
                <a:latin typeface="Verdana" pitchFamily="34" charset="0"/>
              </a:defRPr>
            </a:lvl4pPr>
            <a:lvl5pPr marL="2057400" indent="-228600" eaLnBrk="0" hangingPunct="0">
              <a:defRPr sz="2800">
                <a:solidFill>
                  <a:schemeClr val="tx1"/>
                </a:solidFill>
                <a:latin typeface="Verdana" pitchFamily="34" charset="0"/>
              </a:defRPr>
            </a:lvl5pPr>
            <a:lvl6pPr marL="2514600" indent="-228600" eaLnBrk="0" fontAlgn="base" hangingPunct="0">
              <a:spcBef>
                <a:spcPct val="0"/>
              </a:spcBef>
              <a:spcAft>
                <a:spcPct val="0"/>
              </a:spcAft>
              <a:defRPr sz="2800">
                <a:solidFill>
                  <a:schemeClr val="tx1"/>
                </a:solidFill>
                <a:latin typeface="Verdana" pitchFamily="34" charset="0"/>
              </a:defRPr>
            </a:lvl6pPr>
            <a:lvl7pPr marL="2971800" indent="-228600" eaLnBrk="0" fontAlgn="base" hangingPunct="0">
              <a:spcBef>
                <a:spcPct val="0"/>
              </a:spcBef>
              <a:spcAft>
                <a:spcPct val="0"/>
              </a:spcAft>
              <a:defRPr sz="2800">
                <a:solidFill>
                  <a:schemeClr val="tx1"/>
                </a:solidFill>
                <a:latin typeface="Verdana" pitchFamily="34" charset="0"/>
              </a:defRPr>
            </a:lvl7pPr>
            <a:lvl8pPr marL="3429000" indent="-228600" eaLnBrk="0" fontAlgn="base" hangingPunct="0">
              <a:spcBef>
                <a:spcPct val="0"/>
              </a:spcBef>
              <a:spcAft>
                <a:spcPct val="0"/>
              </a:spcAft>
              <a:defRPr sz="2800">
                <a:solidFill>
                  <a:schemeClr val="tx1"/>
                </a:solidFill>
                <a:latin typeface="Verdana" pitchFamily="34" charset="0"/>
              </a:defRPr>
            </a:lvl8pPr>
            <a:lvl9pPr marL="3886200" indent="-228600" eaLnBrk="0" fontAlgn="base" hangingPunct="0">
              <a:spcBef>
                <a:spcPct val="0"/>
              </a:spcBef>
              <a:spcAft>
                <a:spcPct val="0"/>
              </a:spcAft>
              <a:defRPr sz="2800">
                <a:solidFill>
                  <a:schemeClr val="tx1"/>
                </a:solidFill>
                <a:latin typeface="Verdana" pitchFamily="34" charset="0"/>
              </a:defRPr>
            </a:lvl9pPr>
          </a:lstStyle>
          <a:p>
            <a:pPr eaLnBrk="1" hangingPunct="1"/>
            <a:fld id="{B05DFD6F-5EC2-4695-9918-64DB360F102D}" type="slidenum">
              <a:rPr lang="en-US" sz="1200" smtClean="0">
                <a:latin typeface="Times New Roman" pitchFamily="18" charset="0"/>
              </a:rPr>
              <a:pPr eaLnBrk="1" hangingPunct="1"/>
              <a:t>12</a:t>
            </a:fld>
            <a:endParaRPr lang="en-US" sz="120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9.2 Rescue and fire fighting</a:t>
            </a:r>
          </a:p>
          <a:p>
            <a:r>
              <a:rPr lang="en-US"/>
              <a:t>General</a:t>
            </a:r>
          </a:p>
          <a:p>
            <a:r>
              <a:rPr lang="en-US"/>
              <a:t>Introductory Note.— </a:t>
            </a:r>
          </a:p>
          <a:p>
            <a:r>
              <a:rPr lang="en-US"/>
              <a:t>The principal objective of a rescue and fire fighting service is to save lives. For this reason, the provision of means of dealing with an aircraft accident or incident occurring at, or in the immediate vicinity of, an aerodrome assumes primary importance because it is within this area that there are the greatest opportunities of saving lives. This must assume at all times the possibility of, and need for, extinguishing a fire which may occur either immediately following an aircraft accident or incident, or at any time during rescue operations.</a:t>
            </a:r>
          </a:p>
          <a:p>
            <a:endParaRPr lang="en-US"/>
          </a:p>
          <a:p>
            <a:endParaRPr lang="en-US"/>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Verdana" pitchFamily="34" charset="0"/>
              </a:defRPr>
            </a:lvl1pPr>
            <a:lvl2pPr marL="742950" indent="-285750" eaLnBrk="0" hangingPunct="0">
              <a:defRPr sz="2800">
                <a:solidFill>
                  <a:schemeClr val="tx1"/>
                </a:solidFill>
                <a:latin typeface="Verdana" pitchFamily="34" charset="0"/>
              </a:defRPr>
            </a:lvl2pPr>
            <a:lvl3pPr marL="1143000" indent="-228600" eaLnBrk="0" hangingPunct="0">
              <a:defRPr sz="2800">
                <a:solidFill>
                  <a:schemeClr val="tx1"/>
                </a:solidFill>
                <a:latin typeface="Verdana" pitchFamily="34" charset="0"/>
              </a:defRPr>
            </a:lvl3pPr>
            <a:lvl4pPr marL="1600200" indent="-228600" eaLnBrk="0" hangingPunct="0">
              <a:defRPr sz="2800">
                <a:solidFill>
                  <a:schemeClr val="tx1"/>
                </a:solidFill>
                <a:latin typeface="Verdana" pitchFamily="34" charset="0"/>
              </a:defRPr>
            </a:lvl4pPr>
            <a:lvl5pPr marL="2057400" indent="-228600" eaLnBrk="0" hangingPunct="0">
              <a:defRPr sz="2800">
                <a:solidFill>
                  <a:schemeClr val="tx1"/>
                </a:solidFill>
                <a:latin typeface="Verdana" pitchFamily="34" charset="0"/>
              </a:defRPr>
            </a:lvl5pPr>
            <a:lvl6pPr marL="2514600" indent="-228600" eaLnBrk="0" fontAlgn="base" hangingPunct="0">
              <a:spcBef>
                <a:spcPct val="0"/>
              </a:spcBef>
              <a:spcAft>
                <a:spcPct val="0"/>
              </a:spcAft>
              <a:defRPr sz="2800">
                <a:solidFill>
                  <a:schemeClr val="tx1"/>
                </a:solidFill>
                <a:latin typeface="Verdana" pitchFamily="34" charset="0"/>
              </a:defRPr>
            </a:lvl6pPr>
            <a:lvl7pPr marL="2971800" indent="-228600" eaLnBrk="0" fontAlgn="base" hangingPunct="0">
              <a:spcBef>
                <a:spcPct val="0"/>
              </a:spcBef>
              <a:spcAft>
                <a:spcPct val="0"/>
              </a:spcAft>
              <a:defRPr sz="2800">
                <a:solidFill>
                  <a:schemeClr val="tx1"/>
                </a:solidFill>
                <a:latin typeface="Verdana" pitchFamily="34" charset="0"/>
              </a:defRPr>
            </a:lvl7pPr>
            <a:lvl8pPr marL="3429000" indent="-228600" eaLnBrk="0" fontAlgn="base" hangingPunct="0">
              <a:spcBef>
                <a:spcPct val="0"/>
              </a:spcBef>
              <a:spcAft>
                <a:spcPct val="0"/>
              </a:spcAft>
              <a:defRPr sz="2800">
                <a:solidFill>
                  <a:schemeClr val="tx1"/>
                </a:solidFill>
                <a:latin typeface="Verdana" pitchFamily="34" charset="0"/>
              </a:defRPr>
            </a:lvl8pPr>
            <a:lvl9pPr marL="3886200" indent="-228600" eaLnBrk="0" fontAlgn="base" hangingPunct="0">
              <a:spcBef>
                <a:spcPct val="0"/>
              </a:spcBef>
              <a:spcAft>
                <a:spcPct val="0"/>
              </a:spcAft>
              <a:defRPr sz="2800">
                <a:solidFill>
                  <a:schemeClr val="tx1"/>
                </a:solidFill>
                <a:latin typeface="Verdana" pitchFamily="34" charset="0"/>
              </a:defRPr>
            </a:lvl9pPr>
          </a:lstStyle>
          <a:p>
            <a:pPr eaLnBrk="1" hangingPunct="1"/>
            <a:fld id="{19A2660B-61E5-4D5A-865F-87C47A518A28}" type="slidenum">
              <a:rPr lang="en-US" sz="1200" smtClean="0">
                <a:latin typeface="Times New Roman" pitchFamily="18" charset="0"/>
              </a:rPr>
              <a:pPr eaLnBrk="1" hangingPunct="1"/>
              <a:t>13</a:t>
            </a:fld>
            <a:endParaRPr lang="en-US" sz="120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marL="228600" indent="-228600">
              <a:defRPr/>
            </a:pPr>
            <a:r>
              <a:rPr lang="en-US" b="1" i="1" dirty="0">
                <a:effectLst>
                  <a:outerShdw blurRad="38100" dist="38100" dir="2700000" algn="tl">
                    <a:srgbClr val="C0C0C0"/>
                  </a:outerShdw>
                </a:effectLst>
              </a:rPr>
              <a:t>General</a:t>
            </a:r>
          </a:p>
          <a:p>
            <a:pPr marL="228600" indent="-228600">
              <a:defRPr/>
            </a:pPr>
            <a:r>
              <a:rPr lang="en-US" i="1" dirty="0">
                <a:effectLst>
                  <a:outerShdw blurRad="38100" dist="38100" dir="2700000" algn="tl">
                    <a:srgbClr val="C0C0C0"/>
                  </a:outerShdw>
                </a:effectLst>
              </a:rPr>
              <a:t>Introductory Note.— </a:t>
            </a:r>
          </a:p>
          <a:p>
            <a:pPr marL="228600" indent="-228600">
              <a:defRPr/>
            </a:pPr>
            <a:r>
              <a:rPr lang="en-US" i="1" dirty="0">
                <a:effectLst>
                  <a:outerShdw blurRad="38100" dist="38100" dir="2700000" algn="tl">
                    <a:srgbClr val="C0C0C0"/>
                  </a:outerShdw>
                </a:effectLst>
              </a:rPr>
              <a:t>The most important factors bearing on effective rescue in a survivable aircraft accident are: the training received, the effectiveness of the equipment and the speed with which personnel and equipment designated for rescue and fire fighting purposes can be put into use.</a:t>
            </a:r>
          </a:p>
          <a:p>
            <a:pPr marL="228600" indent="-228600">
              <a:defRPr/>
            </a:pPr>
            <a:r>
              <a:rPr lang="en-US" i="1" dirty="0">
                <a:effectLst>
                  <a:outerShdw blurRad="38100" dist="38100" dir="2700000" algn="tl">
                    <a:srgbClr val="C0C0C0"/>
                  </a:outerShdw>
                </a:effectLst>
              </a:rPr>
              <a:t>Requirements to combat building and fuel farm fires, or to deal with foaming of runways, are not taken into account.</a:t>
            </a:r>
          </a:p>
          <a:p>
            <a:pPr marL="228600" indent="-228600">
              <a:defRPr/>
            </a:pPr>
            <a:r>
              <a:rPr lang="en-US" b="1" i="1" dirty="0">
                <a:effectLst>
                  <a:outerShdw blurRad="38100" dist="38100" dir="2700000" algn="tl">
                    <a:srgbClr val="C0C0C0"/>
                  </a:outerShdw>
                </a:effectLst>
              </a:rPr>
              <a:t>Application</a:t>
            </a:r>
            <a:endParaRPr lang="en-US" b="1" dirty="0">
              <a:effectLst>
                <a:outerShdw blurRad="38100" dist="38100" dir="2700000" algn="tl">
                  <a:srgbClr val="C0C0C0"/>
                </a:outerShdw>
              </a:effectLst>
            </a:endParaRPr>
          </a:p>
          <a:p>
            <a:pPr marL="228600" indent="-228600">
              <a:defRPr/>
            </a:pPr>
            <a:r>
              <a:rPr lang="en-US" dirty="0">
                <a:effectLst>
                  <a:outerShdw blurRad="38100" dist="38100" dir="2700000" algn="tl">
                    <a:srgbClr val="C0C0C0"/>
                  </a:outerShdw>
                </a:effectLst>
              </a:rPr>
              <a:t>9.2.1 Rescue and fire fighting equipment and services shall be provided at an aerodrome.</a:t>
            </a:r>
            <a:endParaRPr lang="en-US" i="1" dirty="0">
              <a:effectLst>
                <a:outerShdw blurRad="38100" dist="38100" dir="2700000" algn="tl">
                  <a:srgbClr val="C0C0C0"/>
                </a:outerShdw>
              </a:effectLst>
            </a:endParaRPr>
          </a:p>
          <a:p>
            <a:pPr marL="228600" indent="-228600">
              <a:defRPr/>
            </a:pPr>
            <a:r>
              <a:rPr lang="en-US" i="1" dirty="0">
                <a:effectLst>
                  <a:outerShdw blurRad="38100" dist="38100" dir="2700000" algn="tl">
                    <a:srgbClr val="C0C0C0"/>
                  </a:outerShdw>
                </a:effectLst>
              </a:rPr>
              <a:t>Note.— Public or private organizations, suitably located and equipped, may be designated to provide the rescue and fire fighting service. It is intended that the fire station housing these organizations be normally located on the aerodrome, although an off-aerodrome location is not precluded provided the response time can be met.</a:t>
            </a:r>
            <a:endParaRPr lang="en-US" dirty="0">
              <a:effectLst>
                <a:outerShdw blurRad="38100" dist="38100" dir="2700000" algn="tl">
                  <a:srgbClr val="C0C0C0"/>
                </a:outerShdw>
              </a:effectLst>
            </a:endParaRPr>
          </a:p>
          <a:p>
            <a:pPr marL="228600" indent="-228600">
              <a:defRPr/>
            </a:pPr>
            <a:endParaRPr lang="en-US" i="1" dirty="0">
              <a:effectLst>
                <a:outerShdw blurRad="38100" dist="38100" dir="2700000" algn="tl">
                  <a:srgbClr val="C0C0C0"/>
                </a:outerShdw>
              </a:effectLst>
            </a:endParaRPr>
          </a:p>
          <a:p>
            <a:pPr>
              <a:defRPr/>
            </a:pPr>
            <a:endParaRPr lang="en-US" dirty="0"/>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Verdana" pitchFamily="34" charset="0"/>
              </a:defRPr>
            </a:lvl1pPr>
            <a:lvl2pPr marL="742950" indent="-285750" eaLnBrk="0" hangingPunct="0">
              <a:defRPr sz="2800">
                <a:solidFill>
                  <a:schemeClr val="tx1"/>
                </a:solidFill>
                <a:latin typeface="Verdana" pitchFamily="34" charset="0"/>
              </a:defRPr>
            </a:lvl2pPr>
            <a:lvl3pPr marL="1143000" indent="-228600" eaLnBrk="0" hangingPunct="0">
              <a:defRPr sz="2800">
                <a:solidFill>
                  <a:schemeClr val="tx1"/>
                </a:solidFill>
                <a:latin typeface="Verdana" pitchFamily="34" charset="0"/>
              </a:defRPr>
            </a:lvl3pPr>
            <a:lvl4pPr marL="1600200" indent="-228600" eaLnBrk="0" hangingPunct="0">
              <a:defRPr sz="2800">
                <a:solidFill>
                  <a:schemeClr val="tx1"/>
                </a:solidFill>
                <a:latin typeface="Verdana" pitchFamily="34" charset="0"/>
              </a:defRPr>
            </a:lvl4pPr>
            <a:lvl5pPr marL="2057400" indent="-228600" eaLnBrk="0" hangingPunct="0">
              <a:defRPr sz="2800">
                <a:solidFill>
                  <a:schemeClr val="tx1"/>
                </a:solidFill>
                <a:latin typeface="Verdana" pitchFamily="34" charset="0"/>
              </a:defRPr>
            </a:lvl5pPr>
            <a:lvl6pPr marL="2514600" indent="-228600" eaLnBrk="0" fontAlgn="base" hangingPunct="0">
              <a:spcBef>
                <a:spcPct val="0"/>
              </a:spcBef>
              <a:spcAft>
                <a:spcPct val="0"/>
              </a:spcAft>
              <a:defRPr sz="2800">
                <a:solidFill>
                  <a:schemeClr val="tx1"/>
                </a:solidFill>
                <a:latin typeface="Verdana" pitchFamily="34" charset="0"/>
              </a:defRPr>
            </a:lvl6pPr>
            <a:lvl7pPr marL="2971800" indent="-228600" eaLnBrk="0" fontAlgn="base" hangingPunct="0">
              <a:spcBef>
                <a:spcPct val="0"/>
              </a:spcBef>
              <a:spcAft>
                <a:spcPct val="0"/>
              </a:spcAft>
              <a:defRPr sz="2800">
                <a:solidFill>
                  <a:schemeClr val="tx1"/>
                </a:solidFill>
                <a:latin typeface="Verdana" pitchFamily="34" charset="0"/>
              </a:defRPr>
            </a:lvl7pPr>
            <a:lvl8pPr marL="3429000" indent="-228600" eaLnBrk="0" fontAlgn="base" hangingPunct="0">
              <a:spcBef>
                <a:spcPct val="0"/>
              </a:spcBef>
              <a:spcAft>
                <a:spcPct val="0"/>
              </a:spcAft>
              <a:defRPr sz="2800">
                <a:solidFill>
                  <a:schemeClr val="tx1"/>
                </a:solidFill>
                <a:latin typeface="Verdana" pitchFamily="34" charset="0"/>
              </a:defRPr>
            </a:lvl8pPr>
            <a:lvl9pPr marL="3886200" indent="-228600" eaLnBrk="0" fontAlgn="base" hangingPunct="0">
              <a:spcBef>
                <a:spcPct val="0"/>
              </a:spcBef>
              <a:spcAft>
                <a:spcPct val="0"/>
              </a:spcAft>
              <a:defRPr sz="2800">
                <a:solidFill>
                  <a:schemeClr val="tx1"/>
                </a:solidFill>
                <a:latin typeface="Verdana" pitchFamily="34" charset="0"/>
              </a:defRPr>
            </a:lvl9pPr>
          </a:lstStyle>
          <a:p>
            <a:pPr eaLnBrk="1" hangingPunct="1"/>
            <a:fld id="{07B58365-7B7C-49F8-BF6F-9ADDDBFECE38}" type="slidenum">
              <a:rPr lang="en-US" sz="1200" smtClean="0">
                <a:latin typeface="Times New Roman" pitchFamily="18" charset="0"/>
              </a:rPr>
              <a:pPr eaLnBrk="1" hangingPunct="1"/>
              <a:t>15</a:t>
            </a:fld>
            <a:endParaRPr lang="en-US" sz="120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err="1"/>
              <a:t>RegionalJet</a:t>
            </a:r>
            <a:r>
              <a:rPr lang="en-US" dirty="0"/>
              <a:t> B-3072 was parked overnight at the Baotou Airport in cold weather conditions. Prior to departure on the morning service to Shanghai (SHA), flight MU5210 was not de-iced. The wings were contaminated by the overnight frost, which </a:t>
            </a:r>
            <a:r>
              <a:rPr lang="en-US" dirty="0" err="1"/>
              <a:t>severly</a:t>
            </a:r>
            <a:r>
              <a:rPr lang="en-US" dirty="0"/>
              <a:t> degraded the aerodynamic characteristics of the wing. Shortly after the airplane rotated, it entered a stall. The pilots were not able to regain control. The CRJ200 crashed into a frozen lake in </a:t>
            </a:r>
            <a:r>
              <a:rPr lang="en-US" dirty="0" err="1"/>
              <a:t>Nanhai</a:t>
            </a:r>
            <a:r>
              <a:rPr lang="en-US" dirty="0"/>
              <a:t> Park just two kilometers past the runway. The aircraft struck a park ticket office, killing two park employees, before it crashed into the water.</a:t>
            </a:r>
          </a:p>
          <a:p>
            <a:endParaRPr lang="en-US" dirty="0"/>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Verdana" pitchFamily="34" charset="0"/>
              </a:defRPr>
            </a:lvl1pPr>
            <a:lvl2pPr marL="742950" indent="-285750" eaLnBrk="0" hangingPunct="0">
              <a:defRPr sz="2800">
                <a:solidFill>
                  <a:schemeClr val="tx1"/>
                </a:solidFill>
                <a:latin typeface="Verdana" pitchFamily="34" charset="0"/>
              </a:defRPr>
            </a:lvl2pPr>
            <a:lvl3pPr marL="1143000" indent="-228600" eaLnBrk="0" hangingPunct="0">
              <a:defRPr sz="2800">
                <a:solidFill>
                  <a:schemeClr val="tx1"/>
                </a:solidFill>
                <a:latin typeface="Verdana" pitchFamily="34" charset="0"/>
              </a:defRPr>
            </a:lvl3pPr>
            <a:lvl4pPr marL="1600200" indent="-228600" eaLnBrk="0" hangingPunct="0">
              <a:defRPr sz="2800">
                <a:solidFill>
                  <a:schemeClr val="tx1"/>
                </a:solidFill>
                <a:latin typeface="Verdana" pitchFamily="34" charset="0"/>
              </a:defRPr>
            </a:lvl4pPr>
            <a:lvl5pPr marL="2057400" indent="-228600" eaLnBrk="0" hangingPunct="0">
              <a:defRPr sz="2800">
                <a:solidFill>
                  <a:schemeClr val="tx1"/>
                </a:solidFill>
                <a:latin typeface="Verdana" pitchFamily="34" charset="0"/>
              </a:defRPr>
            </a:lvl5pPr>
            <a:lvl6pPr marL="2514600" indent="-228600" eaLnBrk="0" fontAlgn="base" hangingPunct="0">
              <a:spcBef>
                <a:spcPct val="0"/>
              </a:spcBef>
              <a:spcAft>
                <a:spcPct val="0"/>
              </a:spcAft>
              <a:defRPr sz="2800">
                <a:solidFill>
                  <a:schemeClr val="tx1"/>
                </a:solidFill>
                <a:latin typeface="Verdana" pitchFamily="34" charset="0"/>
              </a:defRPr>
            </a:lvl6pPr>
            <a:lvl7pPr marL="2971800" indent="-228600" eaLnBrk="0" fontAlgn="base" hangingPunct="0">
              <a:spcBef>
                <a:spcPct val="0"/>
              </a:spcBef>
              <a:spcAft>
                <a:spcPct val="0"/>
              </a:spcAft>
              <a:defRPr sz="2800">
                <a:solidFill>
                  <a:schemeClr val="tx1"/>
                </a:solidFill>
                <a:latin typeface="Verdana" pitchFamily="34" charset="0"/>
              </a:defRPr>
            </a:lvl7pPr>
            <a:lvl8pPr marL="3429000" indent="-228600" eaLnBrk="0" fontAlgn="base" hangingPunct="0">
              <a:spcBef>
                <a:spcPct val="0"/>
              </a:spcBef>
              <a:spcAft>
                <a:spcPct val="0"/>
              </a:spcAft>
              <a:defRPr sz="2800">
                <a:solidFill>
                  <a:schemeClr val="tx1"/>
                </a:solidFill>
                <a:latin typeface="Verdana" pitchFamily="34" charset="0"/>
              </a:defRPr>
            </a:lvl8pPr>
            <a:lvl9pPr marL="3886200" indent="-228600" eaLnBrk="0" fontAlgn="base" hangingPunct="0">
              <a:spcBef>
                <a:spcPct val="0"/>
              </a:spcBef>
              <a:spcAft>
                <a:spcPct val="0"/>
              </a:spcAft>
              <a:defRPr sz="2800">
                <a:solidFill>
                  <a:schemeClr val="tx1"/>
                </a:solidFill>
                <a:latin typeface="Verdana" pitchFamily="34" charset="0"/>
              </a:defRPr>
            </a:lvl9pPr>
          </a:lstStyle>
          <a:p>
            <a:pPr eaLnBrk="1" hangingPunct="1"/>
            <a:fld id="{EDD08F0D-EFA3-4BDB-B93E-9ECD6DA0F9CB}" type="slidenum">
              <a:rPr lang="en-US" sz="1200" smtClean="0">
                <a:latin typeface="Times New Roman" pitchFamily="18" charset="0"/>
              </a:rPr>
              <a:pPr eaLnBrk="1" hangingPunct="1"/>
              <a:t>17</a:t>
            </a:fld>
            <a:endParaRPr lang="en-US" sz="120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1DA8D2-9AEA-4072-92E9-CD295E76F27B}" type="datetimeFigureOut">
              <a:rPr lang="en-US" smtClean="0"/>
              <a:t>7/20/2021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670518-2EBF-447A-BD33-797E8B1F986F}" type="slidenum">
              <a:rPr lang="en-US" smtClean="0"/>
              <a:t>‹#›</a:t>
            </a:fld>
            <a:endParaRPr lang="en-US"/>
          </a:p>
        </p:txBody>
      </p:sp>
    </p:spTree>
    <p:extLst>
      <p:ext uri="{BB962C8B-B14F-4D97-AF65-F5344CB8AC3E}">
        <p14:creationId xmlns:p14="http://schemas.microsoft.com/office/powerpoint/2010/main" val="10582019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1DA8D2-9AEA-4072-92E9-CD295E76F27B}" type="datetimeFigureOut">
              <a:rPr lang="en-US" smtClean="0"/>
              <a:t>7/20/2021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670518-2EBF-447A-BD33-797E8B1F986F}" type="slidenum">
              <a:rPr lang="en-US" smtClean="0"/>
              <a:t>‹#›</a:t>
            </a:fld>
            <a:endParaRPr lang="en-US"/>
          </a:p>
        </p:txBody>
      </p:sp>
    </p:spTree>
    <p:extLst>
      <p:ext uri="{BB962C8B-B14F-4D97-AF65-F5344CB8AC3E}">
        <p14:creationId xmlns:p14="http://schemas.microsoft.com/office/powerpoint/2010/main" val="3518939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1DA8D2-9AEA-4072-92E9-CD295E76F27B}" type="datetimeFigureOut">
              <a:rPr lang="en-US" smtClean="0"/>
              <a:t>7/20/2021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670518-2EBF-447A-BD33-797E8B1F986F}" type="slidenum">
              <a:rPr lang="en-US" smtClean="0"/>
              <a:t>‹#›</a:t>
            </a:fld>
            <a:endParaRPr lang="en-US"/>
          </a:p>
        </p:txBody>
      </p:sp>
    </p:spTree>
    <p:extLst>
      <p:ext uri="{BB962C8B-B14F-4D97-AF65-F5344CB8AC3E}">
        <p14:creationId xmlns:p14="http://schemas.microsoft.com/office/powerpoint/2010/main" val="4186625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1DA8D2-9AEA-4072-92E9-CD295E76F27B}" type="datetimeFigureOut">
              <a:rPr lang="en-US" smtClean="0"/>
              <a:t>7/20/2021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670518-2EBF-447A-BD33-797E8B1F986F}" type="slidenum">
              <a:rPr lang="en-US" smtClean="0"/>
              <a:t>‹#›</a:t>
            </a:fld>
            <a:endParaRPr lang="en-US"/>
          </a:p>
        </p:txBody>
      </p:sp>
    </p:spTree>
    <p:extLst>
      <p:ext uri="{BB962C8B-B14F-4D97-AF65-F5344CB8AC3E}">
        <p14:creationId xmlns:p14="http://schemas.microsoft.com/office/powerpoint/2010/main" val="1013580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1DA8D2-9AEA-4072-92E9-CD295E76F27B}" type="datetimeFigureOut">
              <a:rPr lang="en-US" smtClean="0"/>
              <a:t>7/20/2021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670518-2EBF-447A-BD33-797E8B1F986F}" type="slidenum">
              <a:rPr lang="en-US" smtClean="0"/>
              <a:t>‹#›</a:t>
            </a:fld>
            <a:endParaRPr lang="en-US"/>
          </a:p>
        </p:txBody>
      </p:sp>
    </p:spTree>
    <p:extLst>
      <p:ext uri="{BB962C8B-B14F-4D97-AF65-F5344CB8AC3E}">
        <p14:creationId xmlns:p14="http://schemas.microsoft.com/office/powerpoint/2010/main" val="3809513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1DA8D2-9AEA-4072-92E9-CD295E76F27B}" type="datetimeFigureOut">
              <a:rPr lang="en-US" smtClean="0"/>
              <a:t>7/20/2021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670518-2EBF-447A-BD33-797E8B1F986F}" type="slidenum">
              <a:rPr lang="en-US" smtClean="0"/>
              <a:t>‹#›</a:t>
            </a:fld>
            <a:endParaRPr lang="en-US"/>
          </a:p>
        </p:txBody>
      </p:sp>
    </p:spTree>
    <p:extLst>
      <p:ext uri="{BB962C8B-B14F-4D97-AF65-F5344CB8AC3E}">
        <p14:creationId xmlns:p14="http://schemas.microsoft.com/office/powerpoint/2010/main" val="2193330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1DA8D2-9AEA-4072-92E9-CD295E76F27B}" type="datetimeFigureOut">
              <a:rPr lang="en-US" smtClean="0"/>
              <a:t>7/20/2021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670518-2EBF-447A-BD33-797E8B1F986F}" type="slidenum">
              <a:rPr lang="en-US" smtClean="0"/>
              <a:t>‹#›</a:t>
            </a:fld>
            <a:endParaRPr lang="en-US"/>
          </a:p>
        </p:txBody>
      </p:sp>
    </p:spTree>
    <p:extLst>
      <p:ext uri="{BB962C8B-B14F-4D97-AF65-F5344CB8AC3E}">
        <p14:creationId xmlns:p14="http://schemas.microsoft.com/office/powerpoint/2010/main" val="27062263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1DA8D2-9AEA-4072-92E9-CD295E76F27B}" type="datetimeFigureOut">
              <a:rPr lang="en-US" smtClean="0"/>
              <a:t>7/20/2021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670518-2EBF-447A-BD33-797E8B1F986F}" type="slidenum">
              <a:rPr lang="en-US" smtClean="0"/>
              <a:t>‹#›</a:t>
            </a:fld>
            <a:endParaRPr lang="en-US"/>
          </a:p>
        </p:txBody>
      </p:sp>
    </p:spTree>
    <p:extLst>
      <p:ext uri="{BB962C8B-B14F-4D97-AF65-F5344CB8AC3E}">
        <p14:creationId xmlns:p14="http://schemas.microsoft.com/office/powerpoint/2010/main" val="19152235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1DA8D2-9AEA-4072-92E9-CD295E76F27B}" type="datetimeFigureOut">
              <a:rPr lang="en-US" smtClean="0"/>
              <a:t>7/20/2021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670518-2EBF-447A-BD33-797E8B1F986F}" type="slidenum">
              <a:rPr lang="en-US" smtClean="0"/>
              <a:t>‹#›</a:t>
            </a:fld>
            <a:endParaRPr lang="en-US"/>
          </a:p>
        </p:txBody>
      </p:sp>
    </p:spTree>
    <p:extLst>
      <p:ext uri="{BB962C8B-B14F-4D97-AF65-F5344CB8AC3E}">
        <p14:creationId xmlns:p14="http://schemas.microsoft.com/office/powerpoint/2010/main" val="3534264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1DA8D2-9AEA-4072-92E9-CD295E76F27B}" type="datetimeFigureOut">
              <a:rPr lang="en-US" smtClean="0"/>
              <a:t>7/20/2021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670518-2EBF-447A-BD33-797E8B1F986F}" type="slidenum">
              <a:rPr lang="en-US" smtClean="0"/>
              <a:t>‹#›</a:t>
            </a:fld>
            <a:endParaRPr lang="en-US"/>
          </a:p>
        </p:txBody>
      </p:sp>
    </p:spTree>
    <p:extLst>
      <p:ext uri="{BB962C8B-B14F-4D97-AF65-F5344CB8AC3E}">
        <p14:creationId xmlns:p14="http://schemas.microsoft.com/office/powerpoint/2010/main" val="3327989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1DA8D2-9AEA-4072-92E9-CD295E76F27B}" type="datetimeFigureOut">
              <a:rPr lang="en-US" smtClean="0"/>
              <a:t>7/20/2021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670518-2EBF-447A-BD33-797E8B1F986F}" type="slidenum">
              <a:rPr lang="en-US" smtClean="0"/>
              <a:t>‹#›</a:t>
            </a:fld>
            <a:endParaRPr lang="en-US"/>
          </a:p>
        </p:txBody>
      </p:sp>
    </p:spTree>
    <p:extLst>
      <p:ext uri="{BB962C8B-B14F-4D97-AF65-F5344CB8AC3E}">
        <p14:creationId xmlns:p14="http://schemas.microsoft.com/office/powerpoint/2010/main" val="5231685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1DA8D2-9AEA-4072-92E9-CD295E76F27B}" type="datetimeFigureOut">
              <a:rPr lang="en-US" smtClean="0"/>
              <a:t>7/20/2021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670518-2EBF-447A-BD33-797E8B1F986F}" type="slidenum">
              <a:rPr lang="en-US" smtClean="0"/>
              <a:t>‹#›</a:t>
            </a:fld>
            <a:endParaRPr lang="en-US"/>
          </a:p>
        </p:txBody>
      </p:sp>
    </p:spTree>
    <p:extLst>
      <p:ext uri="{BB962C8B-B14F-4D97-AF65-F5344CB8AC3E}">
        <p14:creationId xmlns:p14="http://schemas.microsoft.com/office/powerpoint/2010/main" val="1165367766"/>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blog.airpaz.com/en/suvarnabhumi-airport-layout-and-guide/"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blog.airpaz.com/en/suvarnabhumi-airport-layout-and-guide/"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www.dailymail.co.uk/" TargetMode="Externa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marketbusinessnews.com/financial-glossary/wide-body-aircraft-definition-meanin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500"/>
            <a:ext cx="8458200" cy="571500"/>
          </a:xfrm>
        </p:spPr>
        <p:txBody>
          <a:bodyPr>
            <a:noAutofit/>
          </a:bodyPr>
          <a:lstStyle/>
          <a:p>
            <a:r>
              <a:rPr lang="en-US" sz="3200" b="1" dirty="0"/>
              <a:t>Unit 8: Airport Operations and Airport Roles</a:t>
            </a:r>
            <a:endParaRPr lang="en-US" sz="3200" dirty="0"/>
          </a:p>
        </p:txBody>
      </p:sp>
      <p:pic>
        <p:nvPicPr>
          <p:cNvPr id="2050" name="Picture 2" descr="à¸à¸¥à¸à¸²à¸£à¸à¹à¸à¸«à¸²à¸£à¸¹à¸à¸ à¸²à¸à¸ªà¸³à¸«à¸£à¸±à¸ suvarnabhumi airport">
            <a:extLst>
              <a:ext uri="{FF2B5EF4-FFF2-40B4-BE49-F238E27FC236}">
                <a16:creationId xmlns:a16="http://schemas.microsoft.com/office/drawing/2014/main" xmlns="" id="{C7C8F9C3-6B14-41F0-9DE5-8E5A3B7CC2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1" y="1912937"/>
            <a:ext cx="9144000" cy="403066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xmlns="" id="{143E2181-8963-4302-A814-EDD1CA446210}"/>
              </a:ext>
            </a:extLst>
          </p:cNvPr>
          <p:cNvSpPr/>
          <p:nvPr/>
        </p:nvSpPr>
        <p:spPr>
          <a:xfrm>
            <a:off x="228600" y="4542090"/>
            <a:ext cx="8229600" cy="246221"/>
          </a:xfrm>
          <a:prstGeom prst="rect">
            <a:avLst/>
          </a:prstGeom>
        </p:spPr>
        <p:txBody>
          <a:bodyPr wrap="square">
            <a:spAutoFit/>
          </a:bodyPr>
          <a:lstStyle/>
          <a:p>
            <a:r>
              <a:rPr lang="en-US" sz="1000" dirty="0">
                <a:solidFill>
                  <a:schemeClr val="bg1"/>
                </a:solidFill>
                <a:hlinkClick r:id="rId3">
                  <a:extLst>
                    <a:ext uri="{A12FA001-AC4F-418D-AE19-62706E023703}">
                      <ahyp:hlinkClr xmlns:ahyp="http://schemas.microsoft.com/office/drawing/2018/hyperlinkcolor" xmlns="" val="tx"/>
                    </a:ext>
                  </a:extLst>
                </a:hlinkClick>
              </a:rPr>
              <a:t>https://blog.airpaz.com/en/suvarnabhumi-airport-layout-and-guide/</a:t>
            </a:r>
            <a:endParaRPr lang="th-TH" sz="1000" dirty="0">
              <a:solidFill>
                <a:schemeClr val="bg1"/>
              </a:solidFill>
            </a:endParaRPr>
          </a:p>
        </p:txBody>
      </p:sp>
    </p:spTree>
    <p:extLst>
      <p:ext uri="{BB962C8B-B14F-4D97-AF65-F5344CB8AC3E}">
        <p14:creationId xmlns:p14="http://schemas.microsoft.com/office/powerpoint/2010/main" val="10687187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4"/>
          <p:cNvSpPr>
            <a:spLocks noGrp="1"/>
          </p:cNvSpPr>
          <p:nvPr>
            <p:ph type="title"/>
          </p:nvPr>
        </p:nvSpPr>
        <p:spPr/>
        <p:txBody>
          <a:bodyPr/>
          <a:lstStyle/>
          <a:p>
            <a:r>
              <a:rPr lang="en-US"/>
              <a:t>FOD cases</a:t>
            </a:r>
          </a:p>
        </p:txBody>
      </p:sp>
      <p:sp>
        <p:nvSpPr>
          <p:cNvPr id="12291" name="Content Placeholder 5"/>
          <p:cNvSpPr>
            <a:spLocks noGrp="1"/>
          </p:cNvSpPr>
          <p:nvPr>
            <p:ph sz="half" idx="2"/>
          </p:nvPr>
        </p:nvSpPr>
        <p:spPr>
          <a:xfrm>
            <a:off x="357188" y="4929188"/>
            <a:ext cx="8786812" cy="1928812"/>
          </a:xfrm>
        </p:spPr>
        <p:txBody>
          <a:bodyPr/>
          <a:lstStyle/>
          <a:p>
            <a:pPr marL="514350" indent="-514350" algn="ctr">
              <a:buFontTx/>
              <a:buNone/>
            </a:pPr>
            <a:r>
              <a:rPr lang="en-US" dirty="0"/>
              <a:t>Year 2000, FOD burst the </a:t>
            </a:r>
            <a:r>
              <a:rPr lang="en-US" dirty="0" err="1"/>
              <a:t>tyre</a:t>
            </a:r>
            <a:r>
              <a:rPr lang="en-US" dirty="0"/>
              <a:t>, damaged the aircraft's fuel tanks causing a fire  of an Air France Concorde soon after taking off from Charles de Gaulle airport, Paris. </a:t>
            </a:r>
            <a:r>
              <a:rPr lang="en-US" sz="3200" dirty="0">
                <a:solidFill>
                  <a:srgbClr val="FFC000"/>
                </a:solidFill>
              </a:rPr>
              <a:t>109 people were killed</a:t>
            </a:r>
            <a:r>
              <a:rPr lang="en-US" dirty="0"/>
              <a:t>. </a:t>
            </a:r>
          </a:p>
        </p:txBody>
      </p:sp>
      <p:pic>
        <p:nvPicPr>
          <p:cNvPr id="1229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263015"/>
            <a:ext cx="5967413" cy="3580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01511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501650" y="428625"/>
            <a:ext cx="8642350" cy="868363"/>
          </a:xfrm>
        </p:spPr>
        <p:txBody>
          <a:bodyPr/>
          <a:lstStyle/>
          <a:p>
            <a:pPr algn="ctr"/>
            <a:r>
              <a:rPr lang="en-US"/>
              <a:t>automatic FOD prevention systems </a:t>
            </a:r>
          </a:p>
        </p:txBody>
      </p:sp>
      <p:sp>
        <p:nvSpPr>
          <p:cNvPr id="13315" name="Content Placeholder 2"/>
          <p:cNvSpPr>
            <a:spLocks noGrp="1"/>
          </p:cNvSpPr>
          <p:nvPr>
            <p:ph idx="1"/>
          </p:nvPr>
        </p:nvSpPr>
        <p:spPr>
          <a:xfrm>
            <a:off x="501650" y="1285875"/>
            <a:ext cx="8642350" cy="4962525"/>
          </a:xfrm>
        </p:spPr>
        <p:txBody>
          <a:bodyPr/>
          <a:lstStyle/>
          <a:p>
            <a:r>
              <a:rPr lang="en-US" sz="3600" dirty="0">
                <a:solidFill>
                  <a:srgbClr val="FF0000"/>
                </a:solidFill>
              </a:rPr>
              <a:t>Radar, optical cameras or sensors:</a:t>
            </a:r>
            <a:r>
              <a:rPr lang="en-US" dirty="0">
                <a:solidFill>
                  <a:srgbClr val="FF0000"/>
                </a:solidFill>
              </a:rPr>
              <a:t> </a:t>
            </a:r>
            <a:r>
              <a:rPr lang="en-US" dirty="0"/>
              <a:t>can be used to locate foreign object once it is present on the runway.</a:t>
            </a:r>
          </a:p>
        </p:txBody>
      </p:sp>
      <p:pic>
        <p:nvPicPr>
          <p:cNvPr id="1331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88" y="3124200"/>
            <a:ext cx="3294529"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4038600" y="3801070"/>
            <a:ext cx="4572000" cy="1815882"/>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r>
              <a:rPr lang="en-US" sz="2800" dirty="0"/>
              <a:t>This technology only available at </a:t>
            </a:r>
            <a:r>
              <a:rPr lang="en-US" sz="2800" dirty="0">
                <a:solidFill>
                  <a:srgbClr val="3333CC"/>
                </a:solidFill>
              </a:rPr>
              <a:t>London Heathrow, Vancouver, Dubai And Doha International</a:t>
            </a:r>
          </a:p>
        </p:txBody>
      </p:sp>
    </p:spTree>
    <p:extLst>
      <p:ext uri="{BB962C8B-B14F-4D97-AF65-F5344CB8AC3E}">
        <p14:creationId xmlns:p14="http://schemas.microsoft.com/office/powerpoint/2010/main" val="42900320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214313" y="571500"/>
            <a:ext cx="8642350" cy="868363"/>
          </a:xfrm>
        </p:spPr>
        <p:txBody>
          <a:bodyPr/>
          <a:lstStyle/>
          <a:p>
            <a:pPr algn="ctr"/>
            <a:r>
              <a:rPr lang="en-US" sz="4000"/>
              <a:t>3. Aircraft rescue and fire fighting (ARFF)</a:t>
            </a:r>
          </a:p>
        </p:txBody>
      </p:sp>
      <p:sp>
        <p:nvSpPr>
          <p:cNvPr id="14339" name="Content Placeholder 2"/>
          <p:cNvSpPr>
            <a:spLocks noGrp="1"/>
          </p:cNvSpPr>
          <p:nvPr>
            <p:ph idx="1"/>
          </p:nvPr>
        </p:nvSpPr>
        <p:spPr>
          <a:xfrm>
            <a:off x="250825" y="1700213"/>
            <a:ext cx="8642350" cy="657225"/>
          </a:xfrm>
        </p:spPr>
        <p:txBody>
          <a:bodyPr/>
          <a:lstStyle/>
          <a:p>
            <a:r>
              <a:rPr lang="en-US" sz="2800"/>
              <a:t>All airports are required to provide ARFF services.</a:t>
            </a:r>
          </a:p>
          <a:p>
            <a:endParaRPr lang="en-US" sz="2800"/>
          </a:p>
        </p:txBody>
      </p:sp>
      <p:pic>
        <p:nvPicPr>
          <p:cNvPr id="1434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250" y="2357438"/>
            <a:ext cx="7391400" cy="406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47699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250825" y="488950"/>
            <a:ext cx="8642350" cy="868363"/>
          </a:xfrm>
        </p:spPr>
        <p:txBody>
          <a:bodyPr/>
          <a:lstStyle/>
          <a:p>
            <a:pPr algn="ctr"/>
            <a:r>
              <a:rPr lang="en-US" sz="4000"/>
              <a:t>3. Aircraft rescue and fire fighting (ARFF)</a:t>
            </a:r>
          </a:p>
        </p:txBody>
      </p:sp>
      <p:sp>
        <p:nvSpPr>
          <p:cNvPr id="15363" name="Content Placeholder 2"/>
          <p:cNvSpPr>
            <a:spLocks noGrp="1"/>
          </p:cNvSpPr>
          <p:nvPr>
            <p:ph idx="1"/>
          </p:nvPr>
        </p:nvSpPr>
        <p:spPr/>
        <p:txBody>
          <a:bodyPr/>
          <a:lstStyle/>
          <a:p>
            <a:r>
              <a:rPr lang="en-US" sz="2800" dirty="0"/>
              <a:t>The objective of a rescue and fire fighting service is to save lives. </a:t>
            </a:r>
          </a:p>
          <a:p>
            <a:r>
              <a:rPr lang="en-US" sz="2800" dirty="0"/>
              <a:t>ARFF important because aircraft accident occurring at area that there are the greatest opportunities of saving lives. </a:t>
            </a:r>
          </a:p>
          <a:p>
            <a:r>
              <a:rPr lang="en-US" sz="2800" dirty="0"/>
              <a:t>ARFF capabilities at airport determine difference between life and death for pilots, all crews and passengers.</a:t>
            </a:r>
          </a:p>
          <a:p>
            <a:endParaRPr lang="en-US" sz="2800" dirty="0"/>
          </a:p>
          <a:p>
            <a:endParaRPr lang="en-US" sz="2800" dirty="0"/>
          </a:p>
          <a:p>
            <a:endParaRPr lang="en-US" sz="2800" dirty="0"/>
          </a:p>
        </p:txBody>
      </p:sp>
    </p:spTree>
    <p:extLst>
      <p:ext uri="{BB962C8B-B14F-4D97-AF65-F5344CB8AC3E}">
        <p14:creationId xmlns:p14="http://schemas.microsoft.com/office/powerpoint/2010/main" val="24236855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250825" y="560388"/>
            <a:ext cx="8642350" cy="868362"/>
          </a:xfrm>
        </p:spPr>
        <p:txBody>
          <a:bodyPr>
            <a:normAutofit fontScale="90000"/>
          </a:bodyPr>
          <a:lstStyle/>
          <a:p>
            <a:pPr algn="ctr"/>
            <a:r>
              <a:rPr lang="en-US"/>
              <a:t>3. Aircraft rescue and fire fighting (ARFF)</a:t>
            </a:r>
          </a:p>
        </p:txBody>
      </p:sp>
      <p:sp>
        <p:nvSpPr>
          <p:cNvPr id="16387" name="Content Placeholder 2"/>
          <p:cNvSpPr>
            <a:spLocks noGrp="1"/>
          </p:cNvSpPr>
          <p:nvPr>
            <p:ph idx="1"/>
          </p:nvPr>
        </p:nvSpPr>
        <p:spPr>
          <a:xfrm>
            <a:off x="214313" y="1428750"/>
            <a:ext cx="8929687" cy="4962525"/>
          </a:xfrm>
        </p:spPr>
        <p:txBody>
          <a:bodyPr/>
          <a:lstStyle/>
          <a:p>
            <a:r>
              <a:rPr lang="en-US" sz="2800" dirty="0"/>
              <a:t>For any incidents of fires or emergencies ARFF have to </a:t>
            </a:r>
            <a:r>
              <a:rPr lang="en-US" sz="2800" dirty="0">
                <a:solidFill>
                  <a:srgbClr val="FF0000"/>
                </a:solidFill>
              </a:rPr>
              <a:t>RESPOND within 3 minutes.</a:t>
            </a:r>
          </a:p>
          <a:p>
            <a:endParaRPr lang="en-US" sz="2800" dirty="0"/>
          </a:p>
        </p:txBody>
      </p:sp>
      <p:sp>
        <p:nvSpPr>
          <p:cNvPr id="4" name="Content Placeholder 2"/>
          <p:cNvSpPr txBox="1">
            <a:spLocks/>
          </p:cNvSpPr>
          <p:nvPr/>
        </p:nvSpPr>
        <p:spPr bwMode="auto">
          <a:xfrm>
            <a:off x="250825" y="5572125"/>
            <a:ext cx="8642350" cy="1090613"/>
          </a:xfrm>
          <a:prstGeom prst="rect">
            <a:avLst/>
          </a:prstGeom>
          <a:noFill/>
          <a:ln w="9525">
            <a:noFill/>
            <a:miter lim="800000"/>
            <a:headEnd/>
            <a:tailEnd/>
          </a:ln>
        </p:spPr>
        <p:txBody>
          <a:bodyPr/>
          <a:lstStyle/>
          <a:p>
            <a:pPr marL="342900" indent="-342900" algn="ctr" eaLnBrk="0" hangingPunct="0">
              <a:spcBef>
                <a:spcPct val="20000"/>
              </a:spcBef>
              <a:buClr>
                <a:schemeClr val="tx1"/>
              </a:buClr>
              <a:buFontTx/>
              <a:buChar char="•"/>
              <a:defRPr/>
            </a:pPr>
            <a:r>
              <a:rPr lang="en-US" sz="2400" kern="0" dirty="0">
                <a:latin typeface="+mn-lt"/>
              </a:rPr>
              <a:t>Normally </a:t>
            </a:r>
            <a:r>
              <a:rPr lang="en-US" sz="2400" kern="0" dirty="0">
                <a:solidFill>
                  <a:srgbClr val="3333CC"/>
                </a:solidFill>
                <a:latin typeface="+mn-lt"/>
              </a:rPr>
              <a:t>foam are used because they can stop the fire efficiently. </a:t>
            </a:r>
            <a:r>
              <a:rPr lang="en-US" sz="2400" kern="0" dirty="0">
                <a:latin typeface="+mn-lt"/>
              </a:rPr>
              <a:t>Basically, foam smothers the flames and cools the surrounding area to prevent further outbreak of fire.</a:t>
            </a:r>
          </a:p>
          <a:p>
            <a:pPr marL="342900" indent="-342900" algn="ctr" eaLnBrk="0" hangingPunct="0">
              <a:spcBef>
                <a:spcPct val="20000"/>
              </a:spcBef>
              <a:buClr>
                <a:schemeClr val="tx1"/>
              </a:buClr>
              <a:defRPr/>
            </a:pPr>
            <a:endParaRPr lang="en-US" sz="2400" kern="0" dirty="0">
              <a:latin typeface="+mn-lt"/>
            </a:endParaRPr>
          </a:p>
        </p:txBody>
      </p:sp>
      <p:pic>
        <p:nvPicPr>
          <p:cNvPr id="1638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0188" y="2428875"/>
            <a:ext cx="5786437" cy="311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2243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lstStyle/>
          <a:p>
            <a:r>
              <a:rPr lang="en-US" dirty="0"/>
              <a:t>Effectiveness of ARFF</a:t>
            </a:r>
          </a:p>
        </p:txBody>
      </p:sp>
      <p:sp>
        <p:nvSpPr>
          <p:cNvPr id="17411" name="Content Placeholder 2"/>
          <p:cNvSpPr>
            <a:spLocks noGrp="1"/>
          </p:cNvSpPr>
          <p:nvPr>
            <p:ph idx="1"/>
          </p:nvPr>
        </p:nvSpPr>
        <p:spPr/>
        <p:txBody>
          <a:bodyPr/>
          <a:lstStyle/>
          <a:p>
            <a:r>
              <a:rPr lang="en-US" dirty="0"/>
              <a:t>Intensive in-service training programs and live-fire drills are required to ensure ARFF personnel and equipment in top working order.</a:t>
            </a:r>
          </a:p>
        </p:txBody>
      </p:sp>
    </p:spTree>
    <p:extLst>
      <p:ext uri="{BB962C8B-B14F-4D97-AF65-F5344CB8AC3E}">
        <p14:creationId xmlns:p14="http://schemas.microsoft.com/office/powerpoint/2010/main" val="25573886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t>ARFF</a:t>
            </a:r>
          </a:p>
        </p:txBody>
      </p:sp>
      <p:sp>
        <p:nvSpPr>
          <p:cNvPr id="18435" name="Content Placeholder 2"/>
          <p:cNvSpPr>
            <a:spLocks noGrp="1"/>
          </p:cNvSpPr>
          <p:nvPr>
            <p:ph idx="1"/>
          </p:nvPr>
        </p:nvSpPr>
        <p:spPr>
          <a:xfrm>
            <a:off x="428625" y="5715000"/>
            <a:ext cx="8464550" cy="947738"/>
          </a:xfrm>
        </p:spPr>
        <p:txBody>
          <a:bodyPr/>
          <a:lstStyle/>
          <a:p>
            <a:r>
              <a:rPr lang="en-US"/>
              <a:t>Typical ARFF Vehicles</a:t>
            </a:r>
          </a:p>
        </p:txBody>
      </p:sp>
      <p:pic>
        <p:nvPicPr>
          <p:cNvPr id="18436" name="Picture 13" descr="striker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0250" y="1143000"/>
            <a:ext cx="63150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24727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lstStyle/>
          <a:p>
            <a:r>
              <a:rPr lang="en-US" sz="4000" dirty="0"/>
              <a:t> Snow and Ice Control</a:t>
            </a:r>
          </a:p>
        </p:txBody>
      </p:sp>
      <p:sp>
        <p:nvSpPr>
          <p:cNvPr id="14339" name="Content Placeholder 2"/>
          <p:cNvSpPr>
            <a:spLocks noGrp="1"/>
          </p:cNvSpPr>
          <p:nvPr>
            <p:ph idx="1"/>
          </p:nvPr>
        </p:nvSpPr>
        <p:spPr/>
        <p:txBody>
          <a:bodyPr/>
          <a:lstStyle/>
          <a:p>
            <a:pPr>
              <a:buFontTx/>
              <a:buNone/>
              <a:defRPr/>
            </a:pPr>
            <a:r>
              <a:rPr lang="en-US" sz="2800" dirty="0"/>
              <a:t>Snow &amp; ice control plan is established to ensure airport operations safety in the event of snow and ice conditions. </a:t>
            </a:r>
          </a:p>
          <a:p>
            <a:pPr>
              <a:buFontTx/>
              <a:buNone/>
              <a:defRPr/>
            </a:pPr>
            <a:r>
              <a:rPr lang="en-US" sz="2800" dirty="0"/>
              <a:t>Procedures to follow are:</a:t>
            </a:r>
          </a:p>
          <a:p>
            <a:pPr marL="514350" indent="-514350">
              <a:buFont typeface="+mj-lt"/>
              <a:buAutoNum type="arabicPeriod"/>
              <a:defRPr/>
            </a:pPr>
            <a:r>
              <a:rPr lang="en-US" sz="2800" dirty="0"/>
              <a:t>Timely removal of control of snow and </a:t>
            </a:r>
            <a:r>
              <a:rPr lang="en-US" sz="2800" dirty="0">
                <a:solidFill>
                  <a:srgbClr val="FFC000"/>
                </a:solidFill>
              </a:rPr>
              <a:t>icing.</a:t>
            </a:r>
          </a:p>
          <a:p>
            <a:pPr marL="514350" indent="-514350">
              <a:buFont typeface="+mj-lt"/>
              <a:buAutoNum type="arabicPeriod"/>
              <a:defRPr/>
            </a:pPr>
            <a:r>
              <a:rPr lang="en-US" sz="2800" dirty="0"/>
              <a:t>Selection and application of approved materials for snow and ice control</a:t>
            </a:r>
          </a:p>
          <a:p>
            <a:pPr marL="514350" indent="-514350">
              <a:buFont typeface="+mj-lt"/>
              <a:buAutoNum type="arabicPeriod"/>
              <a:defRPr/>
            </a:pPr>
            <a:r>
              <a:rPr lang="en-US" sz="2800" dirty="0"/>
              <a:t>Timely notification to aircraft when any portion of the pavement is less than satisfactory.</a:t>
            </a:r>
          </a:p>
        </p:txBody>
      </p:sp>
    </p:spTree>
    <p:extLst>
      <p:ext uri="{BB962C8B-B14F-4D97-AF65-F5344CB8AC3E}">
        <p14:creationId xmlns:p14="http://schemas.microsoft.com/office/powerpoint/2010/main" val="36480193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p:cNvSpPr>
          <p:nvPr>
            <p:ph type="title"/>
          </p:nvPr>
        </p:nvSpPr>
        <p:spPr/>
        <p:txBody>
          <a:bodyPr/>
          <a:lstStyle/>
          <a:p>
            <a:r>
              <a:rPr lang="en-US"/>
              <a:t>Icing Effect</a:t>
            </a:r>
          </a:p>
        </p:txBody>
      </p:sp>
      <p:sp>
        <p:nvSpPr>
          <p:cNvPr id="20483" name="Rectangle 3"/>
          <p:cNvSpPr>
            <a:spLocks noGrp="1"/>
          </p:cNvSpPr>
          <p:nvPr>
            <p:ph type="body" idx="1"/>
          </p:nvPr>
        </p:nvSpPr>
        <p:spPr>
          <a:xfrm>
            <a:off x="457200" y="1295400"/>
            <a:ext cx="7772400" cy="4572000"/>
          </a:xfrm>
        </p:spPr>
        <p:txBody>
          <a:bodyPr/>
          <a:lstStyle/>
          <a:p>
            <a:r>
              <a:rPr lang="en-US" sz="2400" dirty="0"/>
              <a:t>Icing is </a:t>
            </a:r>
            <a:r>
              <a:rPr lang="en-US" sz="2400" dirty="0">
                <a:solidFill>
                  <a:srgbClr val="FF0000"/>
                </a:solidFill>
              </a:rPr>
              <a:t>the accumulation of ice </a:t>
            </a:r>
            <a:r>
              <a:rPr lang="en-US" sz="2400" dirty="0"/>
              <a:t>on the exposed surfaces of aircraft or on the surface of runway .</a:t>
            </a:r>
          </a:p>
          <a:p>
            <a:r>
              <a:rPr lang="en-US" sz="2400" dirty="0"/>
              <a:t>Icing effect can cause problems to the aircraft thus can lead to accident.</a:t>
            </a:r>
          </a:p>
          <a:p>
            <a:r>
              <a:rPr lang="en-US" sz="2400" dirty="0"/>
              <a:t>Ice forming on aircraft surface can cause aircraft loss of directional control, reduce aircraft performance and even can cause aircraft loss radio communications.</a:t>
            </a:r>
          </a:p>
          <a:p>
            <a:r>
              <a:rPr lang="en-US" sz="2400" dirty="0"/>
              <a:t>While ice forming on runway makes slippery surface that  can cause aircraft loss of control  during take-off or landing. </a:t>
            </a:r>
          </a:p>
        </p:txBody>
      </p:sp>
      <p:pic>
        <p:nvPicPr>
          <p:cNvPr id="2048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0375" y="5262563"/>
            <a:ext cx="2562225" cy="159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750" y="5243513"/>
            <a:ext cx="2152650" cy="161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72188" y="5143500"/>
            <a:ext cx="2738437"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7820722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p:cNvSpPr>
          <p:nvPr>
            <p:ph type="title"/>
          </p:nvPr>
        </p:nvSpPr>
        <p:spPr>
          <a:xfrm>
            <a:off x="250825" y="515938"/>
            <a:ext cx="6249988" cy="769937"/>
          </a:xfrm>
        </p:spPr>
        <p:txBody>
          <a:bodyPr/>
          <a:lstStyle/>
          <a:p>
            <a:r>
              <a:rPr lang="en-US"/>
              <a:t>Snow and Ice Control</a:t>
            </a:r>
            <a:endParaRPr lang="en-US" b="1"/>
          </a:p>
        </p:txBody>
      </p:sp>
      <p:sp>
        <p:nvSpPr>
          <p:cNvPr id="22531" name="Rectangle 6"/>
          <p:cNvSpPr>
            <a:spLocks noGrp="1"/>
          </p:cNvSpPr>
          <p:nvPr>
            <p:ph type="body" idx="1"/>
          </p:nvPr>
        </p:nvSpPr>
        <p:spPr/>
        <p:txBody>
          <a:bodyPr/>
          <a:lstStyle/>
          <a:p>
            <a:r>
              <a:rPr lang="en-US" sz="2800" dirty="0">
                <a:solidFill>
                  <a:srgbClr val="FF0000"/>
                </a:solidFill>
              </a:rPr>
              <a:t>Anti-icing: To prevent </a:t>
            </a:r>
            <a:r>
              <a:rPr lang="en-US" sz="2800" dirty="0"/>
              <a:t>ice from forming.</a:t>
            </a:r>
          </a:p>
          <a:p>
            <a:pPr>
              <a:buFontTx/>
              <a:buNone/>
            </a:pPr>
            <a:r>
              <a:rPr lang="en-US" sz="2800" dirty="0"/>
              <a:t>	The process of spraying a glycol solution on the parts of an aircraft to prevent the formation of ice</a:t>
            </a:r>
          </a:p>
          <a:p>
            <a:endParaRPr lang="en-US" sz="2800" dirty="0"/>
          </a:p>
          <a:p>
            <a:pPr>
              <a:buFontTx/>
              <a:buNone/>
            </a:pPr>
            <a:endParaRPr lang="en-US" sz="2800" dirty="0">
              <a:solidFill>
                <a:srgbClr val="FFC000"/>
              </a:solidFill>
            </a:endParaRPr>
          </a:p>
          <a:p>
            <a:r>
              <a:rPr lang="en-US" sz="2800" dirty="0">
                <a:solidFill>
                  <a:srgbClr val="3333CC"/>
                </a:solidFill>
              </a:rPr>
              <a:t>De-icing: To remove </a:t>
            </a:r>
            <a:r>
              <a:rPr lang="en-US" sz="2800" dirty="0"/>
              <a:t>ice after it has formed</a:t>
            </a:r>
          </a:p>
          <a:p>
            <a:pPr>
              <a:buFontTx/>
              <a:buNone/>
            </a:pPr>
            <a:r>
              <a:rPr lang="en-US" sz="2800" dirty="0"/>
              <a:t>	De-icing is the process of removing  snow &amp; ice from an aircraft surface or runway surface.</a:t>
            </a:r>
          </a:p>
          <a:p>
            <a:endParaRPr lang="en-US" sz="2800" dirty="0"/>
          </a:p>
        </p:txBody>
      </p:sp>
      <p:pic>
        <p:nvPicPr>
          <p:cNvPr id="2253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0813" y="214313"/>
            <a:ext cx="2419350" cy="161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15063" y="2962275"/>
            <a:ext cx="1843087"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00813" y="5284788"/>
            <a:ext cx="2357437" cy="157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19529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r>
              <a:rPr lang="en-US" dirty="0"/>
              <a:t>Airport operations</a:t>
            </a:r>
          </a:p>
        </p:txBody>
      </p:sp>
      <p:sp>
        <p:nvSpPr>
          <p:cNvPr id="4099" name="Content Placeholder 2"/>
          <p:cNvSpPr>
            <a:spLocks noGrp="1"/>
          </p:cNvSpPr>
          <p:nvPr>
            <p:ph idx="1"/>
          </p:nvPr>
        </p:nvSpPr>
        <p:spPr/>
        <p:txBody>
          <a:bodyPr>
            <a:normAutofit/>
          </a:bodyPr>
          <a:lstStyle/>
          <a:p>
            <a:r>
              <a:rPr lang="en-US" sz="2800" dirty="0"/>
              <a:t>The effective management of the facilities that exist on and around an airport’s airfield is vital to the </a:t>
            </a:r>
            <a:r>
              <a:rPr lang="en-US" sz="2800" b="1" dirty="0">
                <a:solidFill>
                  <a:srgbClr val="0099FF"/>
                </a:solidFill>
              </a:rPr>
              <a:t>safety and efficiency </a:t>
            </a:r>
            <a:r>
              <a:rPr lang="en-US" sz="2800" dirty="0"/>
              <a:t>of aircraft operations.</a:t>
            </a:r>
          </a:p>
        </p:txBody>
      </p:sp>
    </p:spTree>
    <p:extLst>
      <p:ext uri="{BB962C8B-B14F-4D97-AF65-F5344CB8AC3E}">
        <p14:creationId xmlns:p14="http://schemas.microsoft.com/office/powerpoint/2010/main" val="24842087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3"/>
          <p:cNvSpPr>
            <a:spLocks noGrp="1"/>
          </p:cNvSpPr>
          <p:nvPr>
            <p:ph type="title"/>
          </p:nvPr>
        </p:nvSpPr>
        <p:spPr>
          <a:xfrm>
            <a:off x="250825" y="417513"/>
            <a:ext cx="8642350" cy="868362"/>
          </a:xfrm>
        </p:spPr>
        <p:style>
          <a:lnRef idx="2">
            <a:schemeClr val="accent1"/>
          </a:lnRef>
          <a:fillRef idx="1">
            <a:schemeClr val="lt1"/>
          </a:fillRef>
          <a:effectRef idx="0">
            <a:schemeClr val="accent1"/>
          </a:effectRef>
          <a:fontRef idx="minor">
            <a:schemeClr val="dk1"/>
          </a:fontRef>
        </p:style>
        <p:txBody>
          <a:bodyPr>
            <a:normAutofit fontScale="90000"/>
          </a:bodyPr>
          <a:lstStyle/>
          <a:p>
            <a:r>
              <a:rPr lang="en-US" b="1" dirty="0"/>
              <a:t>Why is snow and ice control important?</a:t>
            </a:r>
            <a:endParaRPr lang="en-US" dirty="0"/>
          </a:p>
        </p:txBody>
      </p:sp>
      <p:sp>
        <p:nvSpPr>
          <p:cNvPr id="22534" name="Content Placeholder 2"/>
          <p:cNvSpPr>
            <a:spLocks noGrp="1"/>
          </p:cNvSpPr>
          <p:nvPr>
            <p:ph idx="1"/>
          </p:nvPr>
        </p:nvSpPr>
        <p:spPr/>
        <p:txBody>
          <a:bodyPr/>
          <a:lstStyle/>
          <a:p>
            <a:pPr>
              <a:buFontTx/>
              <a:buNone/>
            </a:pPr>
            <a:r>
              <a:rPr lang="en-US" sz="2400"/>
              <a:t>Snow &amp; Ice control plan at an airport important because</a:t>
            </a:r>
          </a:p>
          <a:p>
            <a:pPr lvl="1"/>
            <a:r>
              <a:rPr lang="en-US" sz="2400"/>
              <a:t>To avoid accidents.</a:t>
            </a:r>
          </a:p>
          <a:p>
            <a:pPr lvl="1"/>
            <a:r>
              <a:rPr lang="en-US" sz="2400"/>
              <a:t>To enable the aircraft can brake in any emergency case.</a:t>
            </a:r>
          </a:p>
          <a:p>
            <a:pPr lvl="1">
              <a:buFontTx/>
              <a:buNone/>
            </a:pPr>
            <a:r>
              <a:rPr lang="en-US" sz="2400"/>
              <a:t>     **Landing or taking off on a slippery surface is much more dangerous for a plane. </a:t>
            </a:r>
          </a:p>
          <a:p>
            <a:pPr lvl="1"/>
            <a:r>
              <a:rPr lang="en-US" sz="2400"/>
              <a:t>To avoid flight delays. </a:t>
            </a:r>
          </a:p>
          <a:p>
            <a:pPr lvl="1"/>
            <a:endParaRPr lang="en-US" sz="2400"/>
          </a:p>
        </p:txBody>
      </p:sp>
      <p:pic>
        <p:nvPicPr>
          <p:cNvPr id="2355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7750" y="3525838"/>
            <a:ext cx="4286250" cy="333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91104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2534">
                                            <p:txEl>
                                              <p:pRg st="0" end="0"/>
                                            </p:txEl>
                                          </p:spTgt>
                                        </p:tgtEl>
                                        <p:attrNameLst>
                                          <p:attrName>style.visibility</p:attrName>
                                        </p:attrNameLst>
                                      </p:cBhvr>
                                      <p:to>
                                        <p:strVal val="visible"/>
                                      </p:to>
                                    </p:set>
                                    <p:anim calcmode="lin" valueType="num">
                                      <p:cBhvr additive="base">
                                        <p:cTn id="7" dur="500" fill="hold"/>
                                        <p:tgtEl>
                                          <p:spTgt spid="2253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2534">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2534">
                                            <p:txEl>
                                              <p:pRg st="1" end="1"/>
                                            </p:txEl>
                                          </p:spTgt>
                                        </p:tgtEl>
                                        <p:attrNameLst>
                                          <p:attrName>style.visibility</p:attrName>
                                        </p:attrNameLst>
                                      </p:cBhvr>
                                      <p:to>
                                        <p:strVal val="visible"/>
                                      </p:to>
                                    </p:set>
                                    <p:anim calcmode="lin" valueType="num">
                                      <p:cBhvr additive="base">
                                        <p:cTn id="11" dur="500" fill="hold"/>
                                        <p:tgtEl>
                                          <p:spTgt spid="22534">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22534">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2534">
                                            <p:txEl>
                                              <p:pRg st="2" end="2"/>
                                            </p:txEl>
                                          </p:spTgt>
                                        </p:tgtEl>
                                        <p:attrNameLst>
                                          <p:attrName>style.visibility</p:attrName>
                                        </p:attrNameLst>
                                      </p:cBhvr>
                                      <p:to>
                                        <p:strVal val="visible"/>
                                      </p:to>
                                    </p:set>
                                    <p:anim calcmode="lin" valueType="num">
                                      <p:cBhvr additive="base">
                                        <p:cTn id="15" dur="500" fill="hold"/>
                                        <p:tgtEl>
                                          <p:spTgt spid="22534">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22534">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22534">
                                            <p:txEl>
                                              <p:pRg st="3" end="3"/>
                                            </p:txEl>
                                          </p:spTgt>
                                        </p:tgtEl>
                                        <p:attrNameLst>
                                          <p:attrName>style.visibility</p:attrName>
                                        </p:attrNameLst>
                                      </p:cBhvr>
                                      <p:to>
                                        <p:strVal val="visible"/>
                                      </p:to>
                                    </p:set>
                                    <p:anim calcmode="lin" valueType="num">
                                      <p:cBhvr additive="base">
                                        <p:cTn id="19" dur="500" fill="hold"/>
                                        <p:tgtEl>
                                          <p:spTgt spid="22534">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2534">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22534">
                                            <p:txEl>
                                              <p:pRg st="4" end="4"/>
                                            </p:txEl>
                                          </p:spTgt>
                                        </p:tgtEl>
                                        <p:attrNameLst>
                                          <p:attrName>style.visibility</p:attrName>
                                        </p:attrNameLst>
                                      </p:cBhvr>
                                      <p:to>
                                        <p:strVal val="visible"/>
                                      </p:to>
                                    </p:set>
                                    <p:anim calcmode="lin" valueType="num">
                                      <p:cBhvr additive="base">
                                        <p:cTn id="23" dur="500" fill="hold"/>
                                        <p:tgtEl>
                                          <p:spTgt spid="22534">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22534">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4"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250825" y="488950"/>
            <a:ext cx="8642350" cy="868363"/>
          </a:xfrm>
        </p:spPr>
        <p:style>
          <a:lnRef idx="2">
            <a:schemeClr val="accent3"/>
          </a:lnRef>
          <a:fillRef idx="1">
            <a:schemeClr val="lt1"/>
          </a:fillRef>
          <a:effectRef idx="0">
            <a:schemeClr val="accent3"/>
          </a:effectRef>
          <a:fontRef idx="minor">
            <a:schemeClr val="dk1"/>
          </a:fontRef>
        </p:style>
        <p:txBody>
          <a:bodyPr>
            <a:normAutofit fontScale="90000"/>
          </a:bodyPr>
          <a:lstStyle/>
          <a:p>
            <a:r>
              <a:rPr lang="en-US" b="1" dirty="0"/>
              <a:t>Why is snow and ice control important?</a:t>
            </a:r>
            <a:endParaRPr lang="en-US" dirty="0"/>
          </a:p>
        </p:txBody>
      </p:sp>
      <p:sp>
        <p:nvSpPr>
          <p:cNvPr id="24579" name="Content Placeholder 2"/>
          <p:cNvSpPr>
            <a:spLocks noGrp="1"/>
          </p:cNvSpPr>
          <p:nvPr>
            <p:ph idx="1"/>
          </p:nvPr>
        </p:nvSpPr>
        <p:spPr/>
        <p:style>
          <a:lnRef idx="2">
            <a:schemeClr val="accent3"/>
          </a:lnRef>
          <a:fillRef idx="1">
            <a:schemeClr val="lt1"/>
          </a:fillRef>
          <a:effectRef idx="0">
            <a:schemeClr val="accent3"/>
          </a:effectRef>
          <a:fontRef idx="minor">
            <a:schemeClr val="dk1"/>
          </a:fontRef>
        </p:style>
        <p:txBody>
          <a:bodyPr/>
          <a:lstStyle/>
          <a:p>
            <a:pPr eaLnBrk="1" hangingPunct="1">
              <a:spcBef>
                <a:spcPct val="0"/>
              </a:spcBef>
            </a:pPr>
            <a:r>
              <a:rPr lang="en-US" sz="2400" dirty="0"/>
              <a:t>Winter weather can have a serious impact on safe airport operations, often resulting in conditions that may lead to </a:t>
            </a:r>
            <a:r>
              <a:rPr lang="en-US" sz="2400" dirty="0">
                <a:solidFill>
                  <a:srgbClr val="FFC000"/>
                </a:solidFill>
              </a:rPr>
              <a:t>incidents, accidents, or delays</a:t>
            </a:r>
            <a:r>
              <a:rPr lang="en-US" sz="2400" dirty="0"/>
              <a:t>. For that reason, snow and ice control at an airport is extremely important, regardless of the size of the airport or the aircraft using it. Landing or taking off on a slippery surface is much more dangerous for a plane as aircraft brake is not efficient. Snow and ice control on the last third of the runway is especially critical, as this area must offer a clear pavement if a pilot decides to abort a takeoff.</a:t>
            </a:r>
          </a:p>
          <a:p>
            <a:endParaRPr lang="en-US" sz="2400" dirty="0"/>
          </a:p>
        </p:txBody>
      </p:sp>
    </p:spTree>
    <p:extLst>
      <p:ext uri="{BB962C8B-B14F-4D97-AF65-F5344CB8AC3E}">
        <p14:creationId xmlns:p14="http://schemas.microsoft.com/office/powerpoint/2010/main" val="15229780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2713" y="0"/>
            <a:ext cx="5221287"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857500"/>
            <a:ext cx="4056063"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pic>
        <p:nvPicPr>
          <p:cNvPr id="2560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43375" y="4143375"/>
            <a:ext cx="4000500" cy="210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11175955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501650" y="428625"/>
            <a:ext cx="8642350" cy="868363"/>
          </a:xfrm>
        </p:spPr>
        <p:txBody>
          <a:bodyPr/>
          <a:lstStyle/>
          <a:p>
            <a:r>
              <a:rPr lang="en-US" sz="4000" dirty="0"/>
              <a:t>4. Bird hazard management </a:t>
            </a:r>
          </a:p>
        </p:txBody>
      </p:sp>
      <p:sp>
        <p:nvSpPr>
          <p:cNvPr id="26627" name="Content Placeholder 2"/>
          <p:cNvSpPr>
            <a:spLocks noGrp="1"/>
          </p:cNvSpPr>
          <p:nvPr>
            <p:ph idx="1"/>
          </p:nvPr>
        </p:nvSpPr>
        <p:spPr>
          <a:xfrm>
            <a:off x="250825" y="1428750"/>
            <a:ext cx="8642350" cy="4962525"/>
          </a:xfrm>
        </p:spPr>
        <p:txBody>
          <a:bodyPr/>
          <a:lstStyle/>
          <a:p>
            <a:r>
              <a:rPr lang="en-US" sz="2800" dirty="0"/>
              <a:t>Bird hazards especially near to airport has the big potential to cause serious aircraft damage and loss of human life.</a:t>
            </a:r>
          </a:p>
          <a:p>
            <a:r>
              <a:rPr lang="en-US" sz="2800" dirty="0"/>
              <a:t>Every years there are many aviation accidents reported caused by bird hazards.</a:t>
            </a:r>
          </a:p>
          <a:p>
            <a:pPr marL="0" indent="0">
              <a:buNone/>
            </a:pPr>
            <a:r>
              <a:rPr lang="en-US" sz="2800" dirty="0"/>
              <a:t>.</a:t>
            </a:r>
          </a:p>
        </p:txBody>
      </p:sp>
      <p:pic>
        <p:nvPicPr>
          <p:cNvPr id="2662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 y="4114800"/>
            <a:ext cx="7969250" cy="203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14991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dirty="0">
                <a:solidFill>
                  <a:srgbClr val="3333CC"/>
                </a:solidFill>
              </a:rPr>
              <a:t>Bird hazard</a:t>
            </a:r>
          </a:p>
        </p:txBody>
      </p:sp>
      <p:sp>
        <p:nvSpPr>
          <p:cNvPr id="27651" name="Content Placeholder 2"/>
          <p:cNvSpPr>
            <a:spLocks noGrp="1"/>
          </p:cNvSpPr>
          <p:nvPr>
            <p:ph idx="1"/>
          </p:nvPr>
        </p:nvSpPr>
        <p:spPr/>
        <p:txBody>
          <a:bodyPr>
            <a:normAutofit/>
          </a:bodyPr>
          <a:lstStyle/>
          <a:p>
            <a:r>
              <a:rPr lang="en-US" sz="4400" dirty="0"/>
              <a:t>bird strikes </a:t>
            </a:r>
          </a:p>
          <a:p>
            <a:r>
              <a:rPr lang="en-US" sz="4400" dirty="0"/>
              <a:t>aborted take off</a:t>
            </a:r>
          </a:p>
        </p:txBody>
      </p:sp>
      <p:pic>
        <p:nvPicPr>
          <p:cNvPr id="4" name="Picture 3" descr="https://lh6.googleusercontent.com/oCrfNbvfX91_xDVoA3lUXx4HsKh7lmMWEksdY8CdwqjkZZA2hdz8XjrXDwVEKQj0fOzV3eLRlDIk8AgovHAAG8F2nXQqhgsoB1igj1bXDG5mQd2dzEaeQa2RSm5yx_5bVVPH12greTPgW6JwUD98io8">
            <a:extLst>
              <a:ext uri="{FF2B5EF4-FFF2-40B4-BE49-F238E27FC236}">
                <a16:creationId xmlns:a16="http://schemas.microsoft.com/office/drawing/2014/main" xmlns="" id="{3F3BB1F7-7FDD-4F1C-88AC-4A80FAF0694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505325" y="3181350"/>
            <a:ext cx="4105275" cy="2762250"/>
          </a:xfrm>
          <a:prstGeom prst="rect">
            <a:avLst/>
          </a:prstGeom>
          <a:noFill/>
          <a:ln>
            <a:noFill/>
          </a:ln>
        </p:spPr>
      </p:pic>
    </p:spTree>
    <p:extLst>
      <p:ext uri="{BB962C8B-B14F-4D97-AF65-F5344CB8AC3E}">
        <p14:creationId xmlns:p14="http://schemas.microsoft.com/office/powerpoint/2010/main" val="28036027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250825" y="115888"/>
            <a:ext cx="8642350" cy="741362"/>
          </a:xfrm>
        </p:spPr>
        <p:txBody>
          <a:bodyPr>
            <a:normAutofit fontScale="90000"/>
          </a:bodyPr>
          <a:lstStyle/>
          <a:p>
            <a:r>
              <a:rPr lang="en-US"/>
              <a:t>Bird hazard</a:t>
            </a:r>
          </a:p>
        </p:txBody>
      </p:sp>
      <p:sp>
        <p:nvSpPr>
          <p:cNvPr id="28675" name="Content Placeholder 2"/>
          <p:cNvSpPr>
            <a:spLocks noGrp="1"/>
          </p:cNvSpPr>
          <p:nvPr>
            <p:ph idx="1"/>
          </p:nvPr>
        </p:nvSpPr>
        <p:spPr>
          <a:xfrm>
            <a:off x="250825" y="4714875"/>
            <a:ext cx="8642350" cy="1947863"/>
          </a:xfrm>
        </p:spPr>
        <p:txBody>
          <a:bodyPr/>
          <a:lstStyle/>
          <a:p>
            <a:r>
              <a:rPr lang="en-US" sz="2400" b="1"/>
              <a:t>Example: Bird Hazard That Caused The Tragedy at Brussels Airport, Belgium.</a:t>
            </a:r>
          </a:p>
          <a:p>
            <a:r>
              <a:rPr lang="en-US" sz="2400"/>
              <a:t>The Boeing 747 crashed after take-off when the right engine experienced a momentary loss of power because of bird strike.</a:t>
            </a:r>
          </a:p>
        </p:txBody>
      </p:sp>
      <p:pic>
        <p:nvPicPr>
          <p:cNvPr id="2867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1750" y="785813"/>
            <a:ext cx="6572250" cy="382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10991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t>Bird hazard</a:t>
            </a:r>
          </a:p>
        </p:txBody>
      </p:sp>
      <p:sp>
        <p:nvSpPr>
          <p:cNvPr id="29699" name="Content Placeholder 2"/>
          <p:cNvSpPr>
            <a:spLocks noGrp="1"/>
          </p:cNvSpPr>
          <p:nvPr>
            <p:ph idx="1"/>
          </p:nvPr>
        </p:nvSpPr>
        <p:spPr>
          <a:xfrm>
            <a:off x="250825" y="4786313"/>
            <a:ext cx="8642350" cy="1876425"/>
          </a:xfrm>
        </p:spPr>
        <p:txBody>
          <a:bodyPr/>
          <a:lstStyle/>
          <a:p>
            <a:r>
              <a:rPr lang="en-US"/>
              <a:t>US Airways Flight 1549 experienced total engine failure due to multiple bird strikes (flock of Canada Geese) no fatalities, 5 injuries.</a:t>
            </a:r>
          </a:p>
        </p:txBody>
      </p:sp>
      <p:pic>
        <p:nvPicPr>
          <p:cNvPr id="4" name="Content Placeholder 3" descr="260px-Plane_crash_into_Hudson_River_(crop).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04999" y="1428750"/>
            <a:ext cx="5764213" cy="3067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36372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250825" y="488950"/>
            <a:ext cx="8642350" cy="868363"/>
          </a:xfrm>
        </p:spPr>
        <p:style>
          <a:lnRef idx="2">
            <a:schemeClr val="accent1"/>
          </a:lnRef>
          <a:fillRef idx="1">
            <a:schemeClr val="lt1"/>
          </a:fillRef>
          <a:effectRef idx="0">
            <a:schemeClr val="accent1"/>
          </a:effectRef>
          <a:fontRef idx="minor">
            <a:schemeClr val="dk1"/>
          </a:fontRef>
        </p:style>
        <p:txBody>
          <a:bodyPr/>
          <a:lstStyle/>
          <a:p>
            <a:r>
              <a:rPr lang="en-US" dirty="0"/>
              <a:t>Bird hazard Control Techniques</a:t>
            </a:r>
          </a:p>
        </p:txBody>
      </p:sp>
      <p:sp>
        <p:nvSpPr>
          <p:cNvPr id="3" name="Content Placeholder 2"/>
          <p:cNvSpPr>
            <a:spLocks noGrp="1"/>
          </p:cNvSpPr>
          <p:nvPr>
            <p:ph idx="1"/>
          </p:nvPr>
        </p:nvSpPr>
        <p:spPr>
          <a:xfrm>
            <a:off x="250825" y="1700213"/>
            <a:ext cx="7607300" cy="4962525"/>
          </a:xfrm>
        </p:spPr>
        <p:txBody>
          <a:bodyPr/>
          <a:lstStyle/>
          <a:p>
            <a:pPr>
              <a:buFontTx/>
              <a:buNone/>
              <a:defRPr/>
            </a:pPr>
            <a:r>
              <a:rPr lang="en-US" sz="2800" dirty="0"/>
              <a:t>There are several control techniques available to solve the bird hazard problem. Some of the techniques are:</a:t>
            </a:r>
          </a:p>
          <a:p>
            <a:pPr marL="514350" indent="-514350">
              <a:buFontTx/>
              <a:buAutoNum type="arabicPeriod" startAt="2"/>
              <a:defRPr/>
            </a:pPr>
            <a:r>
              <a:rPr lang="en-US" sz="2800" dirty="0">
                <a:solidFill>
                  <a:srgbClr val="3333CC"/>
                </a:solidFill>
              </a:rPr>
              <a:t>Elimination of habitat </a:t>
            </a:r>
            <a:r>
              <a:rPr lang="en-US" sz="2800" dirty="0"/>
              <a:t>such as trees</a:t>
            </a:r>
          </a:p>
          <a:p>
            <a:pPr marL="514350" indent="-514350">
              <a:buFontTx/>
              <a:buNone/>
              <a:defRPr/>
            </a:pPr>
            <a:r>
              <a:rPr lang="en-US" sz="2800" dirty="0"/>
              <a:t>	to discourage bird populations.</a:t>
            </a:r>
          </a:p>
          <a:p>
            <a:pPr marL="514350" indent="-514350">
              <a:buFontTx/>
              <a:buAutoNum type="arabicPeriod" startAt="3"/>
              <a:defRPr/>
            </a:pPr>
            <a:r>
              <a:rPr lang="en-US" sz="2800" dirty="0"/>
              <a:t>The ground crews must </a:t>
            </a:r>
            <a:r>
              <a:rPr lang="en-US" sz="2800" dirty="0">
                <a:solidFill>
                  <a:srgbClr val="3333CC"/>
                </a:solidFill>
              </a:rPr>
              <a:t>inform</a:t>
            </a:r>
            <a:r>
              <a:rPr lang="en-US" sz="2800" dirty="0"/>
              <a:t> the ATC of </a:t>
            </a:r>
            <a:r>
              <a:rPr lang="en-US" sz="2800" dirty="0">
                <a:solidFill>
                  <a:srgbClr val="3333CC"/>
                </a:solidFill>
              </a:rPr>
              <a:t>movements of birds </a:t>
            </a:r>
            <a:r>
              <a:rPr lang="en-US" sz="2800" dirty="0"/>
              <a:t>detected.</a:t>
            </a:r>
          </a:p>
          <a:p>
            <a:pPr marL="0" indent="0">
              <a:buNone/>
              <a:defRPr/>
            </a:pPr>
            <a:r>
              <a:rPr lang="en-US" sz="2800" dirty="0">
                <a:solidFill>
                  <a:srgbClr val="3333CC"/>
                </a:solidFill>
              </a:rPr>
              <a:t>4. Noisemakers tools,  </a:t>
            </a:r>
            <a:r>
              <a:rPr lang="en-US" sz="2800" dirty="0"/>
              <a:t>this tool will </a:t>
            </a:r>
          </a:p>
          <a:p>
            <a:pPr marL="514350" indent="-514350">
              <a:buFontTx/>
              <a:buNone/>
              <a:defRPr/>
            </a:pPr>
            <a:r>
              <a:rPr lang="en-US" sz="2800" dirty="0"/>
              <a:t>	scare the bird and cause the bird to</a:t>
            </a:r>
          </a:p>
          <a:p>
            <a:pPr marL="514350" indent="-514350">
              <a:buFontTx/>
              <a:buNone/>
              <a:defRPr/>
            </a:pPr>
            <a:r>
              <a:rPr lang="en-US" sz="2800" dirty="0"/>
              <a:t>       move away from airport.</a:t>
            </a:r>
          </a:p>
          <a:p>
            <a:pPr marL="514350" indent="-514350">
              <a:buFontTx/>
              <a:buAutoNum type="arabicPeriod" startAt="3"/>
              <a:defRPr/>
            </a:pPr>
            <a:endParaRPr lang="en-US" sz="2800" dirty="0"/>
          </a:p>
          <a:p>
            <a:pPr marL="514350" indent="-514350">
              <a:buFontTx/>
              <a:buNone/>
              <a:defRPr/>
            </a:pPr>
            <a:endParaRPr lang="en-US" sz="2800" dirty="0"/>
          </a:p>
        </p:txBody>
      </p:sp>
      <p:pic>
        <p:nvPicPr>
          <p:cNvPr id="30724" name="Picture 3" descr="Advanced bird radars have been used by NASA and the U.S. military since 2003 and can be installed at commercial airports today to immediately improve passenger and aircrew safe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8638" y="2514600"/>
            <a:ext cx="2189162" cy="192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88593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lstStyle/>
          <a:p>
            <a:r>
              <a:rPr lang="en-US" b="1" dirty="0"/>
              <a:t>NOTAMS</a:t>
            </a:r>
            <a:endParaRPr lang="en-US" dirty="0"/>
          </a:p>
        </p:txBody>
      </p:sp>
      <p:sp>
        <p:nvSpPr>
          <p:cNvPr id="31747" name="Content Placeholder 2"/>
          <p:cNvSpPr>
            <a:spLocks noGrp="1"/>
          </p:cNvSpPr>
          <p:nvPr>
            <p:ph idx="1"/>
          </p:nvPr>
        </p:nvSpPr>
        <p:spPr/>
        <p:txBody>
          <a:bodyPr/>
          <a:lstStyle/>
          <a:p>
            <a:r>
              <a:rPr lang="en-US" sz="2800" b="1" dirty="0"/>
              <a:t>NOTAM is stand for </a:t>
            </a:r>
            <a:r>
              <a:rPr lang="en-US" sz="2800" b="1" dirty="0">
                <a:solidFill>
                  <a:srgbClr val="FF0000"/>
                </a:solidFill>
              </a:rPr>
              <a:t>No</a:t>
            </a:r>
            <a:r>
              <a:rPr lang="en-US" sz="2800" b="1" dirty="0"/>
              <a:t>tice </a:t>
            </a:r>
            <a:r>
              <a:rPr lang="en-US" sz="2800" b="1" dirty="0">
                <a:solidFill>
                  <a:srgbClr val="FF0000"/>
                </a:solidFill>
              </a:rPr>
              <a:t>t</a:t>
            </a:r>
            <a:r>
              <a:rPr lang="en-US" sz="2800" b="1" dirty="0"/>
              <a:t>o </a:t>
            </a:r>
            <a:r>
              <a:rPr lang="en-US" sz="2800" b="1" dirty="0">
                <a:solidFill>
                  <a:srgbClr val="FF0000"/>
                </a:solidFill>
              </a:rPr>
              <a:t>A</a:t>
            </a:r>
            <a:r>
              <a:rPr lang="en-US" sz="2800" b="1" dirty="0"/>
              <a:t>ir</a:t>
            </a:r>
            <a:r>
              <a:rPr lang="en-US" sz="2800" b="1" dirty="0">
                <a:solidFill>
                  <a:srgbClr val="FF0000"/>
                </a:solidFill>
              </a:rPr>
              <a:t>m</a:t>
            </a:r>
            <a:r>
              <a:rPr lang="en-US" sz="2800" b="1" dirty="0"/>
              <a:t>en</a:t>
            </a:r>
            <a:endParaRPr lang="en-US" sz="2800" dirty="0"/>
          </a:p>
          <a:p>
            <a:r>
              <a:rPr lang="en-US" sz="2800" dirty="0"/>
              <a:t>NOTAM is the notices containing updated information which is essential to personnel concerned with flight operations. The information including airport condition, or change in any component  and any hazard. </a:t>
            </a:r>
          </a:p>
          <a:p>
            <a:r>
              <a:rPr lang="en-US" sz="2800" dirty="0"/>
              <a:t>A NOTAM is filed with an aviation authority </a:t>
            </a:r>
            <a:r>
              <a:rPr lang="en-US" dirty="0">
                <a:solidFill>
                  <a:srgbClr val="FF0000"/>
                </a:solidFill>
              </a:rPr>
              <a:t>to alert aircraft pilots of any hazards at a specific location. </a:t>
            </a:r>
            <a:endParaRPr lang="en-US" sz="2800" dirty="0">
              <a:solidFill>
                <a:srgbClr val="FF0000"/>
              </a:solidFill>
            </a:endParaRPr>
          </a:p>
        </p:txBody>
      </p:sp>
    </p:spTree>
    <p:extLst>
      <p:ext uri="{BB962C8B-B14F-4D97-AF65-F5344CB8AC3E}">
        <p14:creationId xmlns:p14="http://schemas.microsoft.com/office/powerpoint/2010/main" val="30109815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sz="3200"/>
              <a:t>NOTAMs are issued (and reported) for a number of reasons, such as:</a:t>
            </a:r>
          </a:p>
        </p:txBody>
      </p:sp>
      <p:sp>
        <p:nvSpPr>
          <p:cNvPr id="32771" name="Content Placeholder 2"/>
          <p:cNvSpPr>
            <a:spLocks noGrp="1"/>
          </p:cNvSpPr>
          <p:nvPr>
            <p:ph idx="1"/>
          </p:nvPr>
        </p:nvSpPr>
        <p:spPr>
          <a:xfrm>
            <a:off x="285750" y="1500188"/>
            <a:ext cx="8642350" cy="4962525"/>
          </a:xfrm>
        </p:spPr>
        <p:txBody>
          <a:bodyPr>
            <a:normAutofit lnSpcReduction="10000"/>
          </a:bodyPr>
          <a:lstStyle/>
          <a:p>
            <a:pPr marL="457200" indent="-457200">
              <a:buFont typeface="Copperplate Gothic Bold" pitchFamily="34" charset="0"/>
              <a:buAutoNum type="arabicPeriod"/>
            </a:pPr>
            <a:r>
              <a:rPr lang="en-US" sz="2400" dirty="0">
                <a:solidFill>
                  <a:srgbClr val="FF0000"/>
                </a:solidFill>
              </a:rPr>
              <a:t>Closed runways</a:t>
            </a:r>
          </a:p>
          <a:p>
            <a:pPr marL="457200" indent="-457200">
              <a:buFont typeface="Copperplate Gothic Bold" pitchFamily="34" charset="0"/>
              <a:buAutoNum type="arabicPeriod"/>
            </a:pPr>
            <a:r>
              <a:rPr lang="en-US" sz="2400" dirty="0">
                <a:solidFill>
                  <a:srgbClr val="FF0000"/>
                </a:solidFill>
              </a:rPr>
              <a:t>Inoperable radio navigational aids or lights</a:t>
            </a:r>
          </a:p>
          <a:p>
            <a:pPr marL="457200" indent="-457200">
              <a:buFont typeface="Copperplate Gothic Bold" pitchFamily="34" charset="0"/>
              <a:buAutoNum type="arabicPeriod"/>
            </a:pPr>
            <a:r>
              <a:rPr lang="en-US" sz="2400" dirty="0">
                <a:solidFill>
                  <a:srgbClr val="FF0000"/>
                </a:solidFill>
              </a:rPr>
              <a:t>Military exercises </a:t>
            </a:r>
            <a:r>
              <a:rPr lang="en-US" sz="2400" dirty="0"/>
              <a:t>with resulting airspace restrictions</a:t>
            </a:r>
          </a:p>
          <a:p>
            <a:pPr marL="457200" indent="-457200">
              <a:buFont typeface="Copperplate Gothic Bold" pitchFamily="34" charset="0"/>
              <a:buAutoNum type="arabicPeriod"/>
            </a:pPr>
            <a:r>
              <a:rPr lang="en-US" sz="2400" dirty="0"/>
              <a:t>Temporary </a:t>
            </a:r>
            <a:r>
              <a:rPr lang="en-US" sz="2400" dirty="0">
                <a:solidFill>
                  <a:srgbClr val="FF0000"/>
                </a:solidFill>
              </a:rPr>
              <a:t>obstacles</a:t>
            </a:r>
            <a:r>
              <a:rPr lang="en-US" sz="2400" dirty="0"/>
              <a:t> near airfields (ex: Cranes)</a:t>
            </a:r>
          </a:p>
          <a:p>
            <a:pPr marL="457200" indent="-457200">
              <a:buFont typeface="Copperplate Gothic Bold" pitchFamily="34" charset="0"/>
              <a:buAutoNum type="arabicPeriod"/>
            </a:pPr>
            <a:r>
              <a:rPr lang="en-US" sz="2400" dirty="0">
                <a:solidFill>
                  <a:srgbClr val="FF0000"/>
                </a:solidFill>
              </a:rPr>
              <a:t>Passage of flocks of birds </a:t>
            </a:r>
            <a:r>
              <a:rPr lang="en-US" sz="2400" dirty="0"/>
              <a:t>through airspace</a:t>
            </a:r>
          </a:p>
          <a:p>
            <a:pPr marL="457200" indent="-457200">
              <a:buFont typeface="Copperplate Gothic Bold" pitchFamily="34" charset="0"/>
              <a:buAutoNum type="arabicPeriod"/>
            </a:pPr>
            <a:r>
              <a:rPr lang="en-US" sz="2400" dirty="0">
                <a:solidFill>
                  <a:srgbClr val="FF0000"/>
                </a:solidFill>
              </a:rPr>
              <a:t>Notifications</a:t>
            </a:r>
            <a:r>
              <a:rPr lang="en-US" sz="2400" dirty="0"/>
              <a:t> of runway/taxiway/apron status with respect to snow, ice and standing water.</a:t>
            </a:r>
          </a:p>
          <a:p>
            <a:pPr marL="457200" indent="-457200">
              <a:buFont typeface="Copperplate Gothic Bold" pitchFamily="34" charset="0"/>
              <a:buAutoNum type="arabicPeriod"/>
            </a:pPr>
            <a:r>
              <a:rPr lang="en-US" sz="2400" dirty="0">
                <a:solidFill>
                  <a:srgbClr val="FF0000"/>
                </a:solidFill>
              </a:rPr>
              <a:t>Notification</a:t>
            </a:r>
            <a:r>
              <a:rPr lang="en-US" sz="2400" dirty="0"/>
              <a:t> of an operationally significant change in volcanic ash or other dust contamination.</a:t>
            </a:r>
          </a:p>
          <a:p>
            <a:pPr marL="457200" indent="-457200">
              <a:buFont typeface="Copperplate Gothic Bold" pitchFamily="34" charset="0"/>
              <a:buAutoNum type="arabicPeriod"/>
            </a:pPr>
            <a:r>
              <a:rPr lang="en-US" sz="2400" dirty="0"/>
              <a:t>Hazards such as </a:t>
            </a:r>
            <a:r>
              <a:rPr lang="en-US" sz="2400" dirty="0">
                <a:solidFill>
                  <a:srgbClr val="FF0000"/>
                </a:solidFill>
              </a:rPr>
              <a:t>air-shows, parachute jumps, kite flying, rocket launches, etc.</a:t>
            </a:r>
          </a:p>
          <a:p>
            <a:pPr marL="457200" indent="-457200">
              <a:buFont typeface="Copperplate Gothic Bold" pitchFamily="34" charset="0"/>
              <a:buAutoNum type="arabicPeriod"/>
            </a:pPr>
            <a:r>
              <a:rPr lang="en-US" sz="2400" dirty="0"/>
              <a:t>Flights by important people such as heads of state</a:t>
            </a:r>
          </a:p>
          <a:p>
            <a:pPr marL="457200" indent="-457200">
              <a:buFont typeface="Copperplate Gothic Bold" pitchFamily="34" charset="0"/>
              <a:buAutoNum type="arabicPeriod"/>
            </a:pPr>
            <a:endParaRPr lang="en-US" sz="2400" dirty="0"/>
          </a:p>
        </p:txBody>
      </p:sp>
    </p:spTree>
    <p:extLst>
      <p:ext uri="{BB962C8B-B14F-4D97-AF65-F5344CB8AC3E}">
        <p14:creationId xmlns:p14="http://schemas.microsoft.com/office/powerpoint/2010/main" val="407846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250825" y="808038"/>
            <a:ext cx="8642350" cy="868362"/>
          </a:xfrm>
        </p:spPr>
        <p:style>
          <a:lnRef idx="2">
            <a:schemeClr val="accent1"/>
          </a:lnRef>
          <a:fillRef idx="1">
            <a:schemeClr val="lt1"/>
          </a:fillRef>
          <a:effectRef idx="0">
            <a:schemeClr val="accent1"/>
          </a:effectRef>
          <a:fontRef idx="minor">
            <a:schemeClr val="dk1"/>
          </a:fontRef>
        </p:style>
        <p:txBody>
          <a:bodyPr>
            <a:normAutofit fontScale="90000"/>
          </a:bodyPr>
          <a:lstStyle/>
          <a:p>
            <a:r>
              <a:rPr lang="en-US" sz="4000" b="1" dirty="0"/>
              <a:t/>
            </a:r>
            <a:br>
              <a:rPr lang="en-US" sz="4000" b="1" dirty="0"/>
            </a:br>
            <a:r>
              <a:rPr lang="en-US" sz="4000" b="1" dirty="0"/>
              <a:t>Airport Operations include:</a:t>
            </a:r>
            <a:br>
              <a:rPr lang="en-US" sz="4000" b="1" dirty="0"/>
            </a:br>
            <a:r>
              <a:rPr lang="en-US" sz="3200" dirty="0"/>
              <a:t/>
            </a:r>
            <a:br>
              <a:rPr lang="en-US" sz="3200" dirty="0"/>
            </a:br>
            <a:endParaRPr lang="en-US" sz="3200" dirty="0"/>
          </a:p>
        </p:txBody>
      </p:sp>
      <p:sp>
        <p:nvSpPr>
          <p:cNvPr id="5123" name="Content Placeholder 2"/>
          <p:cNvSpPr>
            <a:spLocks noGrp="1"/>
          </p:cNvSpPr>
          <p:nvPr>
            <p:ph idx="1"/>
          </p:nvPr>
        </p:nvSpPr>
        <p:spPr/>
        <p:txBody>
          <a:bodyPr/>
          <a:lstStyle/>
          <a:p>
            <a:pPr marL="514350" indent="-514350">
              <a:buFont typeface="+mj-lt"/>
              <a:buAutoNum type="arabicPeriod"/>
              <a:defRPr/>
            </a:pPr>
            <a:endParaRPr lang="en-US" dirty="0"/>
          </a:p>
          <a:p>
            <a:pPr marL="514350" indent="-514350">
              <a:buFont typeface="+mj-lt"/>
              <a:buAutoNum type="arabicPeriod"/>
              <a:defRPr/>
            </a:pPr>
            <a:r>
              <a:rPr lang="en-US" dirty="0"/>
              <a:t>Pavement Management</a:t>
            </a:r>
          </a:p>
          <a:p>
            <a:pPr marL="514350" indent="-514350">
              <a:buFont typeface="+mj-lt"/>
              <a:buAutoNum type="arabicPeriod"/>
              <a:defRPr/>
            </a:pPr>
            <a:r>
              <a:rPr lang="en-US" dirty="0"/>
              <a:t>Aircraft rescue and fire fighting (ARFF)</a:t>
            </a:r>
          </a:p>
          <a:p>
            <a:pPr marL="514350" indent="-514350">
              <a:buFont typeface="+mj-lt"/>
              <a:buAutoNum type="arabicPeriod"/>
              <a:defRPr/>
            </a:pPr>
            <a:r>
              <a:rPr lang="en-US" dirty="0"/>
              <a:t>Safety Inspection Programs</a:t>
            </a:r>
          </a:p>
          <a:p>
            <a:pPr marL="514350" indent="-514350">
              <a:buFont typeface="+mj-lt"/>
              <a:buAutoNum type="arabicPeriod"/>
              <a:defRPr/>
            </a:pPr>
            <a:r>
              <a:rPr lang="en-US" dirty="0"/>
              <a:t>Bird hazard management</a:t>
            </a:r>
          </a:p>
        </p:txBody>
      </p:sp>
    </p:spTree>
    <p:extLst>
      <p:ext uri="{BB962C8B-B14F-4D97-AF65-F5344CB8AC3E}">
        <p14:creationId xmlns:p14="http://schemas.microsoft.com/office/powerpoint/2010/main" val="28705960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0338"/>
            <a:ext cx="8458200" cy="571500"/>
          </a:xfrm>
        </p:spPr>
        <p:txBody>
          <a:bodyPr>
            <a:noAutofit/>
          </a:bodyPr>
          <a:lstStyle/>
          <a:p>
            <a:r>
              <a:rPr lang="en-US" sz="3200" b="1" dirty="0"/>
              <a:t>The airport roles on economic and social</a:t>
            </a:r>
            <a:endParaRPr lang="en-US" sz="3200" dirty="0"/>
          </a:p>
        </p:txBody>
      </p:sp>
      <p:sp>
        <p:nvSpPr>
          <p:cNvPr id="3" name="Content Placeholder 2"/>
          <p:cNvSpPr>
            <a:spLocks noGrp="1"/>
          </p:cNvSpPr>
          <p:nvPr>
            <p:ph idx="1"/>
          </p:nvPr>
        </p:nvSpPr>
        <p:spPr>
          <a:xfrm>
            <a:off x="228600" y="4826411"/>
            <a:ext cx="8686800" cy="2031590"/>
          </a:xfrm>
        </p:spPr>
        <p:txBody>
          <a:bodyPr>
            <a:normAutofit/>
          </a:bodyPr>
          <a:lstStyle/>
          <a:p>
            <a:pPr marL="0" lvl="3" indent="0" algn="thaiDist">
              <a:buNone/>
            </a:pPr>
            <a:r>
              <a:rPr lang="en-US" dirty="0"/>
              <a:t>	The airport supports the growth of business and industry by providing air connected for firms that must meet the demands, supply, competition, and market expansion. </a:t>
            </a:r>
          </a:p>
          <a:p>
            <a:pPr marL="0" lvl="3" indent="0" algn="thaiDist">
              <a:buNone/>
            </a:pPr>
            <a:endParaRPr lang="en-US" sz="1050" dirty="0"/>
          </a:p>
          <a:p>
            <a:pPr marL="0" lvl="3" indent="0" algn="thaiDist">
              <a:buNone/>
            </a:pPr>
            <a:r>
              <a:rPr lang="en-US" dirty="0"/>
              <a:t>	The city without airport or sufficient air access have constraint on their economic growth.</a:t>
            </a:r>
          </a:p>
        </p:txBody>
      </p:sp>
      <p:pic>
        <p:nvPicPr>
          <p:cNvPr id="2050" name="Picture 2" descr="à¸à¸¥à¸à¸²à¸£à¸à¹à¸à¸«à¸²à¸£à¸¹à¸à¸ à¸²à¸à¸ªà¸³à¸«à¸£à¸±à¸ suvarnabhumi airport">
            <a:extLst>
              <a:ext uri="{FF2B5EF4-FFF2-40B4-BE49-F238E27FC236}">
                <a16:creationId xmlns:a16="http://schemas.microsoft.com/office/drawing/2014/main" xmlns="" id="{C7C8F9C3-6B14-41F0-9DE5-8E5A3B7CC2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08037"/>
            <a:ext cx="9144000" cy="403066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xmlns="" id="{143E2181-8963-4302-A814-EDD1CA446210}"/>
              </a:ext>
            </a:extLst>
          </p:cNvPr>
          <p:cNvSpPr/>
          <p:nvPr/>
        </p:nvSpPr>
        <p:spPr>
          <a:xfrm>
            <a:off x="228600" y="4542090"/>
            <a:ext cx="8229600" cy="246221"/>
          </a:xfrm>
          <a:prstGeom prst="rect">
            <a:avLst/>
          </a:prstGeom>
        </p:spPr>
        <p:txBody>
          <a:bodyPr wrap="square">
            <a:spAutoFit/>
          </a:bodyPr>
          <a:lstStyle/>
          <a:p>
            <a:r>
              <a:rPr lang="en-US" sz="1000" dirty="0">
                <a:solidFill>
                  <a:schemeClr val="bg1"/>
                </a:solidFill>
                <a:hlinkClick r:id="rId3">
                  <a:extLst>
                    <a:ext uri="{A12FA001-AC4F-418D-AE19-62706E023703}">
                      <ahyp:hlinkClr xmlns:ahyp="http://schemas.microsoft.com/office/drawing/2018/hyperlinkcolor" xmlns="" val="tx"/>
                    </a:ext>
                  </a:extLst>
                </a:hlinkClick>
              </a:rPr>
              <a:t>https://blog.airpaz.com/en/suvarnabhumi-airport-layout-and-guide/</a:t>
            </a:r>
            <a:endParaRPr lang="th-TH" sz="1000" dirty="0">
              <a:solidFill>
                <a:schemeClr val="bg1"/>
              </a:solidFill>
            </a:endParaRPr>
          </a:p>
        </p:txBody>
      </p:sp>
    </p:spTree>
    <p:extLst>
      <p:ext uri="{BB962C8B-B14F-4D97-AF65-F5344CB8AC3E}">
        <p14:creationId xmlns:p14="http://schemas.microsoft.com/office/powerpoint/2010/main" val="651664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A8B6C367-E66D-4FC0-AE3F-1C6BDBAB5530}"/>
              </a:ext>
            </a:extLst>
          </p:cNvPr>
          <p:cNvSpPr>
            <a:spLocks noGrp="1"/>
          </p:cNvSpPr>
          <p:nvPr>
            <p:ph idx="1"/>
          </p:nvPr>
        </p:nvSpPr>
        <p:spPr>
          <a:xfrm>
            <a:off x="990600" y="1447800"/>
            <a:ext cx="7696200" cy="4525963"/>
          </a:xfrm>
        </p:spPr>
        <p:txBody>
          <a:bodyPr>
            <a:normAutofit/>
          </a:bodyPr>
          <a:lstStyle/>
          <a:p>
            <a:pPr marL="0" indent="0">
              <a:buNone/>
            </a:pPr>
            <a:r>
              <a:rPr lang="en-US" sz="2400" b="1" dirty="0"/>
              <a:t>1.1 Economic impact of airport</a:t>
            </a:r>
          </a:p>
          <a:p>
            <a:pPr marL="914400" lvl="1" indent="-514350">
              <a:buAutoNum type="arabicPeriod"/>
            </a:pPr>
            <a:r>
              <a:rPr lang="en-US" sz="2400" dirty="0">
                <a:solidFill>
                  <a:schemeClr val="tx2"/>
                </a:solidFill>
              </a:rPr>
              <a:t>Direct or primary impact </a:t>
            </a:r>
          </a:p>
          <a:p>
            <a:pPr marL="914400" lvl="1" indent="-514350">
              <a:buAutoNum type="arabicPeriod"/>
            </a:pPr>
            <a:r>
              <a:rPr lang="en-US" sz="2400" dirty="0">
                <a:solidFill>
                  <a:schemeClr val="tx2"/>
                </a:solidFill>
              </a:rPr>
              <a:t>Indirect or primary impact </a:t>
            </a:r>
          </a:p>
          <a:p>
            <a:pPr marL="914400" lvl="1" indent="-514350">
              <a:buAutoNum type="arabicPeriod"/>
            </a:pPr>
            <a:r>
              <a:rPr lang="en-US" sz="2400" dirty="0">
                <a:solidFill>
                  <a:schemeClr val="tx2"/>
                </a:solidFill>
              </a:rPr>
              <a:t>Induced impact</a:t>
            </a:r>
          </a:p>
          <a:p>
            <a:pPr marL="914400" lvl="1" indent="-514350">
              <a:buAutoNum type="arabicPeriod"/>
            </a:pPr>
            <a:r>
              <a:rPr lang="en-US" sz="2400" dirty="0">
                <a:solidFill>
                  <a:schemeClr val="tx2"/>
                </a:solidFill>
              </a:rPr>
              <a:t>Catalytic impact</a:t>
            </a:r>
          </a:p>
          <a:p>
            <a:pPr marL="0" indent="0">
              <a:buNone/>
            </a:pPr>
            <a:r>
              <a:rPr lang="en-US" sz="2400" b="1" dirty="0"/>
              <a:t>1.2 Social impact of airport</a:t>
            </a:r>
            <a:endParaRPr lang="en-US" sz="2400" dirty="0"/>
          </a:p>
          <a:p>
            <a:endParaRPr lang="th-TH" sz="2400" dirty="0"/>
          </a:p>
        </p:txBody>
      </p:sp>
      <p:sp>
        <p:nvSpPr>
          <p:cNvPr id="4" name="Title 1">
            <a:extLst>
              <a:ext uri="{FF2B5EF4-FFF2-40B4-BE49-F238E27FC236}">
                <a16:creationId xmlns:a16="http://schemas.microsoft.com/office/drawing/2014/main" xmlns="" id="{2AC63246-368F-4AD9-9119-8047A8A38E08}"/>
              </a:ext>
            </a:extLst>
          </p:cNvPr>
          <p:cNvSpPr>
            <a:spLocks noGrp="1"/>
          </p:cNvSpPr>
          <p:nvPr>
            <p:ph type="title"/>
          </p:nvPr>
        </p:nvSpPr>
        <p:spPr>
          <a:xfrm>
            <a:off x="457200" y="312737"/>
            <a:ext cx="8458200" cy="571500"/>
          </a:xfrm>
        </p:spPr>
        <p:txBody>
          <a:bodyPr>
            <a:noAutofit/>
          </a:bodyPr>
          <a:lstStyle/>
          <a:p>
            <a:r>
              <a:rPr lang="en-US" sz="3200" b="1" dirty="0"/>
              <a:t>1. The airport roles on economic and social</a:t>
            </a:r>
            <a:endParaRPr lang="en-US" sz="3200" dirty="0"/>
          </a:p>
        </p:txBody>
      </p:sp>
    </p:spTree>
    <p:extLst>
      <p:ext uri="{BB962C8B-B14F-4D97-AF65-F5344CB8AC3E}">
        <p14:creationId xmlns:p14="http://schemas.microsoft.com/office/powerpoint/2010/main" val="7184855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359769"/>
            <a:ext cx="8171392" cy="429948"/>
          </a:xfrm>
        </p:spPr>
        <p:txBody>
          <a:bodyPr>
            <a:normAutofit/>
          </a:bodyPr>
          <a:lstStyle/>
          <a:p>
            <a:pPr marL="0" lvl="1" indent="0" algn="ctr">
              <a:buNone/>
            </a:pPr>
            <a:r>
              <a:rPr lang="en-US" sz="1800" dirty="0"/>
              <a:t>Direct jobs by employment type by the presence of an airport. </a:t>
            </a:r>
            <a:endParaRPr lang="en-US" sz="1200"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2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469" y="793041"/>
            <a:ext cx="8271062" cy="541521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xmlns="" id="{3D5A080E-1BF0-4AF1-9599-2FE3B4ACF857}"/>
              </a:ext>
            </a:extLst>
          </p:cNvPr>
          <p:cNvSpPr/>
          <p:nvPr/>
        </p:nvSpPr>
        <p:spPr>
          <a:xfrm>
            <a:off x="2120307" y="208266"/>
            <a:ext cx="5507662" cy="584775"/>
          </a:xfrm>
          <a:prstGeom prst="rect">
            <a:avLst/>
          </a:prstGeom>
        </p:spPr>
        <p:txBody>
          <a:bodyPr wrap="none">
            <a:spAutoFit/>
          </a:bodyPr>
          <a:lstStyle/>
          <a:p>
            <a:r>
              <a:rPr lang="en-US" sz="3200" b="1" dirty="0"/>
              <a:t>1.1 Economic impact of airport </a:t>
            </a:r>
            <a:endParaRPr lang="th-TH" sz="3200" b="1" dirty="0"/>
          </a:p>
        </p:txBody>
      </p:sp>
    </p:spTree>
    <p:extLst>
      <p:ext uri="{BB962C8B-B14F-4D97-AF65-F5344CB8AC3E}">
        <p14:creationId xmlns:p14="http://schemas.microsoft.com/office/powerpoint/2010/main" val="37347352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D00F91-9981-4987-929B-F3AB6B37B63B}"/>
              </a:ext>
            </a:extLst>
          </p:cNvPr>
          <p:cNvSpPr>
            <a:spLocks noGrp="1"/>
          </p:cNvSpPr>
          <p:nvPr>
            <p:ph type="title"/>
          </p:nvPr>
        </p:nvSpPr>
        <p:spPr>
          <a:xfrm>
            <a:off x="457200" y="76200"/>
            <a:ext cx="8229600" cy="762000"/>
          </a:xfrm>
        </p:spPr>
        <p:txBody>
          <a:bodyPr>
            <a:normAutofit/>
          </a:bodyPr>
          <a:lstStyle/>
          <a:p>
            <a:r>
              <a:rPr lang="en-US" sz="3200" b="1" dirty="0"/>
              <a:t>4 Types of the economic impact of airport</a:t>
            </a:r>
            <a:endParaRPr lang="th-TH" sz="3200" dirty="0"/>
          </a:p>
        </p:txBody>
      </p:sp>
      <p:graphicFrame>
        <p:nvGraphicFramePr>
          <p:cNvPr id="4" name="Table 3">
            <a:extLst>
              <a:ext uri="{FF2B5EF4-FFF2-40B4-BE49-F238E27FC236}">
                <a16:creationId xmlns:a16="http://schemas.microsoft.com/office/drawing/2014/main" xmlns="" id="{E48F75BE-7EF5-4041-B9FC-5559B02A2A6F}"/>
              </a:ext>
            </a:extLst>
          </p:cNvPr>
          <p:cNvGraphicFramePr>
            <a:graphicFrameLocks noGrp="1"/>
          </p:cNvGraphicFramePr>
          <p:nvPr>
            <p:extLst>
              <p:ext uri="{D42A27DB-BD31-4B8C-83A1-F6EECF244321}">
                <p14:modId xmlns:p14="http://schemas.microsoft.com/office/powerpoint/2010/main" val="3038738279"/>
              </p:ext>
            </p:extLst>
          </p:nvPr>
        </p:nvGraphicFramePr>
        <p:xfrm>
          <a:off x="190500" y="838200"/>
          <a:ext cx="8763000" cy="5916403"/>
        </p:xfrm>
        <a:graphic>
          <a:graphicData uri="http://schemas.openxmlformats.org/drawingml/2006/table">
            <a:tbl>
              <a:tblPr firstRow="1" firstCol="1" bandRow="1">
                <a:tableStyleId>{5C22544A-7EE6-4342-B048-85BDC9FD1C3A}</a:tableStyleId>
              </a:tblPr>
              <a:tblGrid>
                <a:gridCol w="1541639">
                  <a:extLst>
                    <a:ext uri="{9D8B030D-6E8A-4147-A177-3AD203B41FA5}">
                      <a16:colId xmlns:a16="http://schemas.microsoft.com/office/drawing/2014/main" xmlns="" val="1465728292"/>
                    </a:ext>
                  </a:extLst>
                </a:gridCol>
                <a:gridCol w="7221361">
                  <a:extLst>
                    <a:ext uri="{9D8B030D-6E8A-4147-A177-3AD203B41FA5}">
                      <a16:colId xmlns:a16="http://schemas.microsoft.com/office/drawing/2014/main" xmlns="" val="2345332951"/>
                    </a:ext>
                  </a:extLst>
                </a:gridCol>
              </a:tblGrid>
              <a:tr h="287973">
                <a:tc>
                  <a:txBody>
                    <a:bodyPr/>
                    <a:lstStyle/>
                    <a:p>
                      <a:pPr algn="thaiDist">
                        <a:lnSpc>
                          <a:spcPct val="107000"/>
                        </a:lnSpc>
                        <a:spcAft>
                          <a:spcPts val="1000"/>
                        </a:spcAft>
                      </a:pPr>
                      <a:r>
                        <a:rPr lang="en-US" sz="1800" dirty="0">
                          <a:effectLst/>
                        </a:rPr>
                        <a:t>Type of impact</a:t>
                      </a:r>
                      <a:endParaRPr lang="en-US" sz="1800" dirty="0">
                        <a:effectLst/>
                        <a:latin typeface="Calibri" panose="020F0502020204030204" pitchFamily="34" charset="0"/>
                        <a:ea typeface="DengXian" panose="02010600030101010101" pitchFamily="2" charset="-122"/>
                        <a:cs typeface="Cordia New" panose="020B0304020202020204" pitchFamily="34" charset="-34"/>
                      </a:endParaRPr>
                    </a:p>
                  </a:txBody>
                  <a:tcPr marL="68580" marR="68580" marT="0" marB="0"/>
                </a:tc>
                <a:tc>
                  <a:txBody>
                    <a:bodyPr/>
                    <a:lstStyle/>
                    <a:p>
                      <a:pPr algn="ctr">
                        <a:lnSpc>
                          <a:spcPct val="107000"/>
                        </a:lnSpc>
                        <a:spcAft>
                          <a:spcPts val="1000"/>
                        </a:spcAft>
                      </a:pPr>
                      <a:r>
                        <a:rPr lang="en-US" sz="1800" dirty="0">
                          <a:effectLst/>
                        </a:rPr>
                        <a:t>Description of typical impact</a:t>
                      </a:r>
                      <a:endParaRPr lang="en-US" sz="1800" dirty="0">
                        <a:effectLst/>
                        <a:latin typeface="Calibri" panose="020F0502020204030204" pitchFamily="34" charset="0"/>
                        <a:ea typeface="DengXian" panose="02010600030101010101" pitchFamily="2" charset="-122"/>
                        <a:cs typeface="Cordia New" panose="020B0304020202020204" pitchFamily="34" charset="-34"/>
                      </a:endParaRPr>
                    </a:p>
                  </a:txBody>
                  <a:tcPr marL="68580" marR="68580" marT="0" marB="0"/>
                </a:tc>
                <a:extLst>
                  <a:ext uri="{0D108BD9-81ED-4DB2-BD59-A6C34878D82A}">
                    <a16:rowId xmlns:a16="http://schemas.microsoft.com/office/drawing/2014/main" xmlns="" val="3053074236"/>
                  </a:ext>
                </a:extLst>
              </a:tr>
              <a:tr h="1236029">
                <a:tc>
                  <a:txBody>
                    <a:bodyPr/>
                    <a:lstStyle/>
                    <a:p>
                      <a:pPr marL="30480" marR="30480" algn="ctr">
                        <a:lnSpc>
                          <a:spcPct val="107000"/>
                        </a:lnSpc>
                        <a:spcAft>
                          <a:spcPts val="1000"/>
                        </a:spcAft>
                      </a:pPr>
                      <a:r>
                        <a:rPr lang="en-US" sz="1800" dirty="0">
                          <a:effectLst/>
                        </a:rPr>
                        <a:t>Direct</a:t>
                      </a:r>
                      <a:endParaRPr lang="en-US" sz="1800" dirty="0">
                        <a:effectLst/>
                        <a:latin typeface="Calibri" panose="020F0502020204030204" pitchFamily="34" charset="0"/>
                        <a:ea typeface="DengXian" panose="02010600030101010101" pitchFamily="2" charset="-122"/>
                        <a:cs typeface="Cordia New" panose="020B0304020202020204" pitchFamily="34" charset="-34"/>
                      </a:endParaRPr>
                    </a:p>
                  </a:txBody>
                  <a:tcPr marL="68580" marR="68580" marT="0" marB="0"/>
                </a:tc>
                <a:tc>
                  <a:txBody>
                    <a:bodyPr/>
                    <a:lstStyle/>
                    <a:p>
                      <a:pPr marL="30480" marR="30480" algn="thaiDist">
                        <a:lnSpc>
                          <a:spcPct val="107000"/>
                        </a:lnSpc>
                        <a:spcAft>
                          <a:spcPts val="1000"/>
                        </a:spcAft>
                      </a:pPr>
                      <a:r>
                        <a:rPr lang="en-US" sz="1800" dirty="0">
                          <a:effectLst/>
                        </a:rPr>
                        <a:t>The activities required to provide the product. Operation of airlines and airports (technical support and handling, catering, fuel, security and cleaning); commercial activities (shopping, restaurants, motor vehicle rental, parking); land transport and air cargo</a:t>
                      </a:r>
                      <a:endParaRPr lang="en-US" sz="1800" dirty="0">
                        <a:effectLst/>
                        <a:latin typeface="Calibri" panose="020F0502020204030204" pitchFamily="34" charset="0"/>
                        <a:ea typeface="DengXian" panose="02010600030101010101" pitchFamily="2" charset="-122"/>
                        <a:cs typeface="Cordia New" panose="020B0304020202020204" pitchFamily="34" charset="-34"/>
                      </a:endParaRPr>
                    </a:p>
                  </a:txBody>
                  <a:tcPr marL="68580" marR="68580" marT="0" marB="0"/>
                </a:tc>
                <a:extLst>
                  <a:ext uri="{0D108BD9-81ED-4DB2-BD59-A6C34878D82A}">
                    <a16:rowId xmlns:a16="http://schemas.microsoft.com/office/drawing/2014/main" xmlns="" val="1079884332"/>
                  </a:ext>
                </a:extLst>
              </a:tr>
              <a:tr h="1289874">
                <a:tc>
                  <a:txBody>
                    <a:bodyPr/>
                    <a:lstStyle/>
                    <a:p>
                      <a:pPr algn="ctr">
                        <a:lnSpc>
                          <a:spcPct val="107000"/>
                        </a:lnSpc>
                        <a:spcAft>
                          <a:spcPts val="1000"/>
                        </a:spcAft>
                      </a:pPr>
                      <a:r>
                        <a:rPr lang="en-US" sz="1800" dirty="0">
                          <a:effectLst/>
                        </a:rPr>
                        <a:t>Indirect</a:t>
                      </a:r>
                      <a:endParaRPr lang="en-US" sz="1800" dirty="0">
                        <a:effectLst/>
                        <a:latin typeface="Calibri" panose="020F0502020204030204" pitchFamily="34" charset="0"/>
                        <a:ea typeface="DengXian" panose="02010600030101010101" pitchFamily="2" charset="-122"/>
                        <a:cs typeface="Cordia New" panose="020B0304020202020204" pitchFamily="34" charset="-34"/>
                      </a:endParaRPr>
                    </a:p>
                  </a:txBody>
                  <a:tcPr marL="68580" marR="68580" marT="0" marB="0"/>
                </a:tc>
                <a:tc>
                  <a:txBody>
                    <a:bodyPr/>
                    <a:lstStyle/>
                    <a:p>
                      <a:pPr algn="thaiDist">
                        <a:lnSpc>
                          <a:spcPct val="107000"/>
                        </a:lnSpc>
                        <a:spcAft>
                          <a:spcPts val="1000"/>
                        </a:spcAft>
                      </a:pPr>
                      <a:r>
                        <a:rPr lang="en-US" sz="1800" dirty="0">
                          <a:effectLst/>
                        </a:rPr>
                        <a:t>Sub supplies (goods and services) to direct activities that are covered in the region. Including; wholesalers providing food for in-flight catering, oil refining activities for jet fuel, accounting and legal services to airlines, travel agents booking flights.</a:t>
                      </a:r>
                      <a:endParaRPr lang="en-US" sz="1800" dirty="0">
                        <a:effectLst/>
                        <a:latin typeface="Calibri" panose="020F0502020204030204" pitchFamily="34" charset="0"/>
                        <a:ea typeface="DengXian" panose="02010600030101010101" pitchFamily="2" charset="-122"/>
                        <a:cs typeface="Cordia New" panose="020B0304020202020204" pitchFamily="34" charset="-34"/>
                      </a:endParaRPr>
                    </a:p>
                  </a:txBody>
                  <a:tcPr marL="68580" marR="68580" marT="0" marB="0"/>
                </a:tc>
                <a:extLst>
                  <a:ext uri="{0D108BD9-81ED-4DB2-BD59-A6C34878D82A}">
                    <a16:rowId xmlns:a16="http://schemas.microsoft.com/office/drawing/2014/main" xmlns="" val="3015751290"/>
                  </a:ext>
                </a:extLst>
              </a:tr>
              <a:tr h="1236029">
                <a:tc>
                  <a:txBody>
                    <a:bodyPr/>
                    <a:lstStyle/>
                    <a:p>
                      <a:pPr algn="ctr">
                        <a:lnSpc>
                          <a:spcPct val="107000"/>
                        </a:lnSpc>
                        <a:spcAft>
                          <a:spcPts val="1000"/>
                        </a:spcAft>
                      </a:pPr>
                      <a:r>
                        <a:rPr lang="en-US" sz="1800" dirty="0">
                          <a:effectLst/>
                        </a:rPr>
                        <a:t>Induced</a:t>
                      </a:r>
                      <a:endParaRPr lang="en-US" sz="1800" dirty="0">
                        <a:effectLst/>
                        <a:latin typeface="Calibri" panose="020F0502020204030204" pitchFamily="34" charset="0"/>
                        <a:ea typeface="DengXian" panose="02010600030101010101" pitchFamily="2" charset="-122"/>
                        <a:cs typeface="Cordia New" panose="020B0304020202020204" pitchFamily="34" charset="-34"/>
                      </a:endParaRPr>
                    </a:p>
                  </a:txBody>
                  <a:tcPr marL="68580" marR="68580" marT="0" marB="0"/>
                </a:tc>
                <a:tc>
                  <a:txBody>
                    <a:bodyPr/>
                    <a:lstStyle/>
                    <a:p>
                      <a:pPr algn="thaiDist">
                        <a:lnSpc>
                          <a:spcPct val="107000"/>
                        </a:lnSpc>
                        <a:spcAft>
                          <a:spcPts val="1000"/>
                        </a:spcAft>
                      </a:pPr>
                      <a:r>
                        <a:rPr lang="en-US" sz="1800" dirty="0">
                          <a:effectLst/>
                        </a:rPr>
                        <a:t>Impacts of income generated by direct and indirect. For example, an airline employee might spend his/her income on groceries, restaurants, child care, dental services, home renovations which, in turn, generate employment in a wide range of sectors of the general economy.</a:t>
                      </a:r>
                      <a:endParaRPr lang="en-US" sz="1800" dirty="0">
                        <a:effectLst/>
                        <a:latin typeface="Calibri" panose="020F0502020204030204" pitchFamily="34" charset="0"/>
                        <a:ea typeface="DengXian" panose="02010600030101010101" pitchFamily="2" charset="-122"/>
                        <a:cs typeface="Cordia New" panose="020B0304020202020204" pitchFamily="34" charset="-34"/>
                      </a:endParaRPr>
                    </a:p>
                  </a:txBody>
                  <a:tcPr marL="68580" marR="68580" marT="0" marB="0"/>
                </a:tc>
                <a:extLst>
                  <a:ext uri="{0D108BD9-81ED-4DB2-BD59-A6C34878D82A}">
                    <a16:rowId xmlns:a16="http://schemas.microsoft.com/office/drawing/2014/main" xmlns="" val="2827651486"/>
                  </a:ext>
                </a:extLst>
              </a:tr>
              <a:tr h="1860974">
                <a:tc>
                  <a:txBody>
                    <a:bodyPr/>
                    <a:lstStyle/>
                    <a:p>
                      <a:pPr algn="ctr">
                        <a:lnSpc>
                          <a:spcPct val="107000"/>
                        </a:lnSpc>
                        <a:spcAft>
                          <a:spcPts val="1000"/>
                        </a:spcAft>
                      </a:pPr>
                      <a:r>
                        <a:rPr lang="en-US" sz="1800" dirty="0">
                          <a:effectLst/>
                        </a:rPr>
                        <a:t>Catalytic</a:t>
                      </a:r>
                      <a:endParaRPr lang="en-US" sz="1800" dirty="0">
                        <a:effectLst/>
                        <a:latin typeface="Calibri" panose="020F0502020204030204" pitchFamily="34" charset="0"/>
                        <a:ea typeface="DengXian" panose="02010600030101010101" pitchFamily="2" charset="-122"/>
                        <a:cs typeface="Cordia New" panose="020B0304020202020204" pitchFamily="34" charset="-34"/>
                      </a:endParaRPr>
                    </a:p>
                  </a:txBody>
                  <a:tcPr marL="68580" marR="68580" marT="0" marB="0"/>
                </a:tc>
                <a:tc>
                  <a:txBody>
                    <a:bodyPr/>
                    <a:lstStyle/>
                    <a:p>
                      <a:pPr algn="thaiDist">
                        <a:lnSpc>
                          <a:spcPct val="107000"/>
                        </a:lnSpc>
                        <a:spcAft>
                          <a:spcPts val="0"/>
                        </a:spcAft>
                      </a:pPr>
                      <a:r>
                        <a:rPr lang="en-US" sz="1800" dirty="0">
                          <a:effectLst/>
                        </a:rPr>
                        <a:t>a-Location impacts (firms and </a:t>
                      </a:r>
                      <a:r>
                        <a:rPr lang="en-US" sz="1800" dirty="0" err="1">
                          <a:effectLst/>
                        </a:rPr>
                        <a:t>labour</a:t>
                      </a:r>
                      <a:r>
                        <a:rPr lang="en-US" sz="1800" dirty="0">
                          <a:effectLst/>
                        </a:rPr>
                        <a:t>), e.g. industrial/commercial investment decisions;</a:t>
                      </a:r>
                    </a:p>
                    <a:p>
                      <a:pPr algn="thaiDist">
                        <a:lnSpc>
                          <a:spcPct val="107000"/>
                        </a:lnSpc>
                        <a:spcAft>
                          <a:spcPts val="0"/>
                        </a:spcAft>
                      </a:pPr>
                      <a:r>
                        <a:rPr lang="en-US" sz="1800" dirty="0">
                          <a:effectLst/>
                        </a:rPr>
                        <a:t>b- Tourism and trade (e.g. export markets)</a:t>
                      </a:r>
                    </a:p>
                    <a:p>
                      <a:pPr algn="thaiDist">
                        <a:lnSpc>
                          <a:spcPct val="107000"/>
                        </a:lnSpc>
                        <a:spcAft>
                          <a:spcPts val="0"/>
                        </a:spcAft>
                      </a:pPr>
                      <a:r>
                        <a:rPr lang="en-US" sz="1800" dirty="0">
                          <a:effectLst/>
                        </a:rPr>
                        <a:t>c- Productivity. Air transportation offers access to new markets which in turn enables businesses to achieve greater economies of scale while air access also enables companies to attract and retain high quality employees.</a:t>
                      </a:r>
                      <a:endParaRPr lang="en-US" sz="1800" dirty="0">
                        <a:effectLst/>
                        <a:latin typeface="Calibri" panose="020F0502020204030204" pitchFamily="34" charset="0"/>
                        <a:ea typeface="DengXian" panose="02010600030101010101" pitchFamily="2" charset="-122"/>
                        <a:cs typeface="Cordia New" panose="020B0304020202020204" pitchFamily="34" charset="-34"/>
                      </a:endParaRPr>
                    </a:p>
                  </a:txBody>
                  <a:tcPr marL="68580" marR="68580" marT="0" marB="0"/>
                </a:tc>
                <a:extLst>
                  <a:ext uri="{0D108BD9-81ED-4DB2-BD59-A6C34878D82A}">
                    <a16:rowId xmlns:a16="http://schemas.microsoft.com/office/drawing/2014/main" xmlns="" val="2455696836"/>
                  </a:ext>
                </a:extLst>
              </a:tr>
            </a:tbl>
          </a:graphicData>
        </a:graphic>
      </p:graphicFrame>
    </p:spTree>
    <p:extLst>
      <p:ext uri="{BB962C8B-B14F-4D97-AF65-F5344CB8AC3E}">
        <p14:creationId xmlns:p14="http://schemas.microsoft.com/office/powerpoint/2010/main" val="4085199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82AAD9B-3132-4638-BD73-2ABB031164F7}"/>
              </a:ext>
            </a:extLst>
          </p:cNvPr>
          <p:cNvSpPr>
            <a:spLocks noGrp="1"/>
          </p:cNvSpPr>
          <p:nvPr>
            <p:ph type="title"/>
          </p:nvPr>
        </p:nvSpPr>
        <p:spPr>
          <a:xfrm>
            <a:off x="457200" y="274637"/>
            <a:ext cx="8229600" cy="631879"/>
          </a:xfrm>
        </p:spPr>
        <p:style>
          <a:lnRef idx="2">
            <a:schemeClr val="accent1"/>
          </a:lnRef>
          <a:fillRef idx="1">
            <a:schemeClr val="lt1"/>
          </a:fillRef>
          <a:effectRef idx="0">
            <a:schemeClr val="accent1"/>
          </a:effectRef>
          <a:fontRef idx="minor">
            <a:schemeClr val="dk1"/>
          </a:fontRef>
        </p:style>
        <p:txBody>
          <a:bodyPr>
            <a:normAutofit/>
          </a:bodyPr>
          <a:lstStyle/>
          <a:p>
            <a:r>
              <a:rPr lang="en-US" sz="3200" b="1" dirty="0"/>
              <a:t>1.2 Social impact of airport</a:t>
            </a:r>
            <a:endParaRPr lang="th-TH" sz="3200" dirty="0"/>
          </a:p>
        </p:txBody>
      </p:sp>
      <p:sp>
        <p:nvSpPr>
          <p:cNvPr id="3" name="Content Placeholder 2">
            <a:extLst>
              <a:ext uri="{FF2B5EF4-FFF2-40B4-BE49-F238E27FC236}">
                <a16:creationId xmlns:a16="http://schemas.microsoft.com/office/drawing/2014/main" xmlns="" id="{CD67C7BA-CF13-4489-99FC-B6D7865EA013}"/>
              </a:ext>
            </a:extLst>
          </p:cNvPr>
          <p:cNvSpPr>
            <a:spLocks noGrp="1"/>
          </p:cNvSpPr>
          <p:nvPr>
            <p:ph idx="1"/>
          </p:nvPr>
        </p:nvSpPr>
        <p:spPr>
          <a:xfrm>
            <a:off x="457200" y="914400"/>
            <a:ext cx="8229600" cy="5486400"/>
          </a:xfrm>
        </p:spPr>
        <p:style>
          <a:lnRef idx="2">
            <a:schemeClr val="accent5"/>
          </a:lnRef>
          <a:fillRef idx="1">
            <a:schemeClr val="lt1"/>
          </a:fillRef>
          <a:effectRef idx="0">
            <a:schemeClr val="accent5"/>
          </a:effectRef>
          <a:fontRef idx="minor">
            <a:schemeClr val="dk1"/>
          </a:fontRef>
        </p:style>
        <p:txBody>
          <a:bodyPr>
            <a:noAutofit/>
          </a:bodyPr>
          <a:lstStyle/>
          <a:p>
            <a:pPr marL="0" indent="0" algn="thaiDist">
              <a:buNone/>
            </a:pPr>
            <a:r>
              <a:rPr lang="en-US" sz="2400" dirty="0"/>
              <a:t>The aviation can have impact on social as well. </a:t>
            </a:r>
          </a:p>
          <a:p>
            <a:pPr marL="0" indent="0" algn="thaiDist">
              <a:buNone/>
            </a:pPr>
            <a:endParaRPr lang="en-US" sz="2400" dirty="0"/>
          </a:p>
          <a:p>
            <a:pPr algn="thaiDist"/>
            <a:r>
              <a:rPr lang="en-US" sz="2200" dirty="0"/>
              <a:t>Strengthening ethic and cultural links between countries</a:t>
            </a:r>
          </a:p>
          <a:p>
            <a:pPr algn="thaiDist"/>
            <a:r>
              <a:rPr lang="en-US" sz="2200" dirty="0"/>
              <a:t>Enhancing travel opportunities and increasing consumer choices for products</a:t>
            </a:r>
          </a:p>
          <a:p>
            <a:pPr algn="thaiDist"/>
            <a:r>
              <a:rPr lang="en-US" sz="2200" dirty="0"/>
              <a:t>Employment and living patterns will change with implication of housing, health, education and other needs on surrounding areas</a:t>
            </a:r>
          </a:p>
          <a:p>
            <a:pPr algn="thaiDist"/>
            <a:r>
              <a:rPr lang="en-US" sz="2200" dirty="0"/>
              <a:t>The airport can have major role in promoting social, such as remote and island communities’ promotion</a:t>
            </a:r>
          </a:p>
          <a:p>
            <a:pPr lvl="1" algn="thaiDist"/>
            <a:r>
              <a:rPr lang="en-US" sz="2200" dirty="0"/>
              <a:t>The remote area, without an airport would suffer and have minimize quality of life. Since, the airport can enable regions to have access to crucial services, for example hospitals and higher education </a:t>
            </a:r>
          </a:p>
          <a:p>
            <a:pPr algn="thaiDist"/>
            <a:endParaRPr lang="th-TH" sz="2400" dirty="0"/>
          </a:p>
        </p:txBody>
      </p:sp>
    </p:spTree>
    <p:extLst>
      <p:ext uri="{BB962C8B-B14F-4D97-AF65-F5344CB8AC3E}">
        <p14:creationId xmlns:p14="http://schemas.microsoft.com/office/powerpoint/2010/main" val="2727510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randombar(horizontal)">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2" dur="500"/>
                                        <p:tgtEl>
                                          <p:spTgt spid="3">
                                            <p:txEl>
                                              <p:pRg st="5" end="5"/>
                                            </p:txEl>
                                          </p:spTgt>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randombar(horizontal)">
                                      <p:cBhvr>
                                        <p:cTn id="3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225DBE-2518-49F0-AA30-FE3C13A8EEB3}"/>
              </a:ext>
            </a:extLst>
          </p:cNvPr>
          <p:cNvSpPr>
            <a:spLocks noGrp="1"/>
          </p:cNvSpPr>
          <p:nvPr>
            <p:ph type="title"/>
          </p:nvPr>
        </p:nvSpPr>
        <p:spPr>
          <a:xfrm>
            <a:off x="428297" y="304800"/>
            <a:ext cx="8229600" cy="715962"/>
          </a:xfrm>
        </p:spPr>
        <p:style>
          <a:lnRef idx="2">
            <a:schemeClr val="accent2"/>
          </a:lnRef>
          <a:fillRef idx="1">
            <a:schemeClr val="lt1"/>
          </a:fillRef>
          <a:effectRef idx="0">
            <a:schemeClr val="accent2"/>
          </a:effectRef>
          <a:fontRef idx="minor">
            <a:schemeClr val="dk1"/>
          </a:fontRef>
        </p:style>
        <p:txBody>
          <a:bodyPr>
            <a:noAutofit/>
          </a:bodyPr>
          <a:lstStyle/>
          <a:p>
            <a:r>
              <a:rPr lang="en-US" sz="3200" b="1" dirty="0"/>
              <a:t>2. The airport and environmental impact </a:t>
            </a:r>
            <a:endParaRPr lang="th-TH" sz="3200" dirty="0"/>
          </a:p>
        </p:txBody>
      </p:sp>
      <p:sp>
        <p:nvSpPr>
          <p:cNvPr id="3" name="Content Placeholder 2">
            <a:extLst>
              <a:ext uri="{FF2B5EF4-FFF2-40B4-BE49-F238E27FC236}">
                <a16:creationId xmlns:a16="http://schemas.microsoft.com/office/drawing/2014/main" xmlns="" id="{C13DA75A-8065-4D10-8BA1-266F4E70ECAD}"/>
              </a:ext>
            </a:extLst>
          </p:cNvPr>
          <p:cNvSpPr>
            <a:spLocks noGrp="1"/>
          </p:cNvSpPr>
          <p:nvPr>
            <p:ph idx="1"/>
          </p:nvPr>
        </p:nvSpPr>
        <p:spPr>
          <a:xfrm>
            <a:off x="457200" y="1166018"/>
            <a:ext cx="8229600" cy="4525963"/>
          </a:xfrm>
        </p:spPr>
        <p:txBody>
          <a:bodyPr>
            <a:normAutofit/>
          </a:bodyPr>
          <a:lstStyle/>
          <a:p>
            <a:pPr marL="0" indent="0" algn="thaiDist">
              <a:buNone/>
            </a:pPr>
            <a:r>
              <a:rPr lang="en-US" sz="2400" dirty="0"/>
              <a:t>There are 5 main types of environmental impact at the airport </a:t>
            </a:r>
            <a:r>
              <a:rPr lang="en-US" sz="1800" i="1" dirty="0"/>
              <a:t>(Graham, 2014)</a:t>
            </a:r>
          </a:p>
          <a:p>
            <a:pPr marL="0" indent="0" algn="thaiDist">
              <a:buNone/>
            </a:pPr>
            <a:endParaRPr lang="en-US" sz="1800" i="1" dirty="0"/>
          </a:p>
          <a:p>
            <a:pPr indent="19050" algn="thaiDist">
              <a:buFont typeface="+mj-lt"/>
              <a:buAutoNum type="arabicPeriod"/>
            </a:pPr>
            <a:r>
              <a:rPr lang="en-US" sz="2400" dirty="0"/>
              <a:t> Noise </a:t>
            </a:r>
          </a:p>
          <a:p>
            <a:pPr indent="19050" algn="thaiDist">
              <a:buFont typeface="+mj-lt"/>
              <a:buAutoNum type="arabicPeriod"/>
            </a:pPr>
            <a:r>
              <a:rPr lang="en-US" sz="2400" dirty="0"/>
              <a:t> Emission or air pollution </a:t>
            </a:r>
          </a:p>
          <a:p>
            <a:pPr indent="19050" algn="thaiDist">
              <a:buFont typeface="+mj-lt"/>
              <a:buAutoNum type="arabicPeriod"/>
            </a:pPr>
            <a:r>
              <a:rPr lang="en-US" sz="2400" dirty="0"/>
              <a:t> Water pollution  </a:t>
            </a:r>
          </a:p>
          <a:p>
            <a:pPr indent="19050" algn="thaiDist">
              <a:buFont typeface="+mj-lt"/>
              <a:buAutoNum type="arabicPeriod"/>
            </a:pPr>
            <a:r>
              <a:rPr lang="en-US" sz="2400" dirty="0"/>
              <a:t> Waste and energy management </a:t>
            </a:r>
          </a:p>
          <a:p>
            <a:pPr indent="19050" algn="thaiDist">
              <a:buFont typeface="+mj-lt"/>
              <a:buAutoNum type="arabicPeriod"/>
            </a:pPr>
            <a:r>
              <a:rPr lang="en-US" sz="2400" dirty="0"/>
              <a:t> Wildlife, heritage and landscape</a:t>
            </a:r>
          </a:p>
          <a:p>
            <a:pPr algn="thaiDist">
              <a:buFont typeface="+mj-lt"/>
              <a:buAutoNum type="arabicPeriod"/>
            </a:pPr>
            <a:endParaRPr lang="en-US" sz="2400" dirty="0"/>
          </a:p>
          <a:p>
            <a:pPr algn="thaiDist">
              <a:buFont typeface="+mj-lt"/>
              <a:buAutoNum type="arabicPeriod"/>
            </a:pPr>
            <a:endParaRPr lang="en-US" sz="2400" dirty="0"/>
          </a:p>
          <a:p>
            <a:pPr algn="thaiDist">
              <a:buFont typeface="+mj-lt"/>
              <a:buAutoNum type="arabicPeriod"/>
            </a:pPr>
            <a:endParaRPr lang="en-US" sz="2400" i="1" dirty="0"/>
          </a:p>
          <a:p>
            <a:pPr algn="thaiDist"/>
            <a:endParaRPr lang="th-TH" sz="2400" dirty="0"/>
          </a:p>
        </p:txBody>
      </p:sp>
      <p:pic>
        <p:nvPicPr>
          <p:cNvPr id="4" name="Picture 8" descr="à¸£à¸¹à¸à¸ à¸²à¸à¸à¸µà¹à¹à¸à¸µà¹à¸¢à¸§à¸à¹à¸­à¸">
            <a:extLst>
              <a:ext uri="{FF2B5EF4-FFF2-40B4-BE49-F238E27FC236}">
                <a16:creationId xmlns:a16="http://schemas.microsoft.com/office/drawing/2014/main" xmlns="" id="{C3AB0876-C20D-457C-8C41-21E8D52DE7B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11494" y="2514601"/>
            <a:ext cx="3327706" cy="2514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98674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00BCEDF0-476A-41B5-939A-817073993F0E}"/>
              </a:ext>
            </a:extLst>
          </p:cNvPr>
          <p:cNvSpPr/>
          <p:nvPr/>
        </p:nvSpPr>
        <p:spPr>
          <a:xfrm>
            <a:off x="152400" y="6483923"/>
            <a:ext cx="6700838" cy="248851"/>
          </a:xfrm>
          <a:prstGeom prst="rect">
            <a:avLst/>
          </a:prstGeom>
        </p:spPr>
        <p:txBody>
          <a:bodyPr wrap="square">
            <a:spAutoFit/>
          </a:bodyPr>
          <a:lstStyle/>
          <a:p>
            <a:pPr>
              <a:lnSpc>
                <a:spcPct val="107000"/>
              </a:lnSpc>
              <a:spcAft>
                <a:spcPts val="1500"/>
              </a:spcAft>
            </a:pPr>
            <a:r>
              <a:rPr lang="en-US" sz="1000" dirty="0">
                <a:solidFill>
                  <a:srgbClr val="000000"/>
                </a:solidFill>
                <a:latin typeface="Times New Roman" panose="02020603050405020304" pitchFamily="18" charset="0"/>
                <a:ea typeface="Times New Roman" panose="02020603050405020304" pitchFamily="18" charset="0"/>
                <a:cs typeface="Cordia New" panose="020B0304020202020204" pitchFamily="34" charset="-34"/>
              </a:rPr>
              <a:t>Source: </a:t>
            </a:r>
            <a:r>
              <a:rPr lang="en-US" sz="1000" u="sng" dirty="0">
                <a:solidFill>
                  <a:srgbClr val="000000"/>
                </a:solidFill>
                <a:latin typeface="Times New Roman" panose="02020603050405020304" pitchFamily="18" charset="0"/>
                <a:ea typeface="Times New Roman" panose="02020603050405020304" pitchFamily="18" charset="0"/>
                <a:cs typeface="Cordia New" panose="020B0304020202020204" pitchFamily="34" charset="-34"/>
                <a:hlinkClick r:id="rId2"/>
              </a:rPr>
              <a:t>www.dailymail.co.uk</a:t>
            </a:r>
            <a:r>
              <a:rPr lang="en-US" sz="1000" dirty="0">
                <a:solidFill>
                  <a:srgbClr val="000000"/>
                </a:solidFill>
                <a:latin typeface="Times New Roman" panose="02020603050405020304" pitchFamily="18" charset="0"/>
                <a:ea typeface="Times New Roman" panose="02020603050405020304" pitchFamily="18" charset="0"/>
                <a:cs typeface="Cordia New" panose="020B0304020202020204" pitchFamily="34" charset="-34"/>
              </a:rPr>
              <a:t> [Retrieved on November 22, 2016] </a:t>
            </a:r>
            <a:endParaRPr lang="en-US" sz="1000" dirty="0">
              <a:effectLst/>
              <a:latin typeface="Calibri" panose="020F0502020204030204" pitchFamily="34" charset="0"/>
              <a:ea typeface="DengXian" panose="02010600030101010101" pitchFamily="2" charset="-122"/>
              <a:cs typeface="Cordia New" panose="020B0304020202020204" pitchFamily="34" charset="-34"/>
            </a:endParaRPr>
          </a:p>
        </p:txBody>
      </p:sp>
      <p:pic>
        <p:nvPicPr>
          <p:cNvPr id="3074" name="Picture 2" descr="à¸à¸¥à¸à¸²à¸£à¸à¹à¸à¸«à¸²à¸£à¸¹à¸à¸ à¸²à¸à¸ªà¸³à¸«à¸£à¸±à¸ water pollution at suvarnabhumi airport">
            <a:extLst>
              <a:ext uri="{FF2B5EF4-FFF2-40B4-BE49-F238E27FC236}">
                <a16:creationId xmlns:a16="http://schemas.microsoft.com/office/drawing/2014/main" xmlns="" id="{2DCBFE7B-25D4-49B4-A877-FDA663876D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50" y="1427956"/>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à¸à¸¥à¸à¸²à¸£à¸à¹à¸à¸«à¸²à¸£à¸¹à¸à¸ à¸²à¸à¸ªà¸³à¸«à¸£à¸±à¸ water pollution at suvarnabhumi airport">
            <a:extLst>
              <a:ext uri="{FF2B5EF4-FFF2-40B4-BE49-F238E27FC236}">
                <a16:creationId xmlns:a16="http://schemas.microsoft.com/office/drawing/2014/main" xmlns="" id="{25166160-512E-4D4D-B2D2-D5FD594F3D07}"/>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3248025" y="1427956"/>
            <a:ext cx="2619376" cy="174307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à¸à¸¥à¸à¸²à¸£à¸à¹à¸à¸«à¸²à¸£à¸¹à¸à¸ à¸²à¸à¸ªà¸³à¸«à¸£à¸±à¸ water pollution at suvarnabhumi airport">
            <a:extLst>
              <a:ext uri="{FF2B5EF4-FFF2-40B4-BE49-F238E27FC236}">
                <a16:creationId xmlns:a16="http://schemas.microsoft.com/office/drawing/2014/main" xmlns="" id="{49107DF9-7137-4F04-91EB-D967024F528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38825" y="1427956"/>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à¸£à¸¹à¸à¸ à¸²à¸à¸à¸µà¹à¹à¸à¸µà¹à¸¢à¸§à¸à¹à¸­à¸">
            <a:extLst>
              <a:ext uri="{FF2B5EF4-FFF2-40B4-BE49-F238E27FC236}">
                <a16:creationId xmlns:a16="http://schemas.microsoft.com/office/drawing/2014/main" xmlns="" id="{C3AB0876-C20D-457C-8C41-21E8D52DE7B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72025" y="3160520"/>
            <a:ext cx="3683000" cy="2783079"/>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a:extLst>
              <a:ext uri="{FF2B5EF4-FFF2-40B4-BE49-F238E27FC236}">
                <a16:creationId xmlns:a16="http://schemas.microsoft.com/office/drawing/2014/main" xmlns="" id="{88B8B176-6E9C-4059-BF92-5C5E85AF626E}"/>
              </a:ext>
            </a:extLst>
          </p:cNvPr>
          <p:cNvSpPr>
            <a:spLocks noGrp="1"/>
          </p:cNvSpPr>
          <p:nvPr>
            <p:ph type="title"/>
          </p:nvPr>
        </p:nvSpPr>
        <p:spPr>
          <a:xfrm>
            <a:off x="428297" y="304800"/>
            <a:ext cx="8229600" cy="715962"/>
          </a:xfrm>
        </p:spPr>
        <p:txBody>
          <a:bodyPr>
            <a:noAutofit/>
          </a:bodyPr>
          <a:lstStyle/>
          <a:p>
            <a:r>
              <a:rPr lang="en-US" sz="3200" b="1" dirty="0"/>
              <a:t>2. The airport and environmental impact </a:t>
            </a:r>
            <a:endParaRPr lang="th-TH" sz="3200" dirty="0"/>
          </a:p>
        </p:txBody>
      </p:sp>
    </p:spTree>
    <p:extLst>
      <p:ext uri="{BB962C8B-B14F-4D97-AF65-F5344CB8AC3E}">
        <p14:creationId xmlns:p14="http://schemas.microsoft.com/office/powerpoint/2010/main" val="15580363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46B9EE7-86E2-4B96-ADF1-ECC1C9C7B35D}"/>
              </a:ext>
            </a:extLst>
          </p:cNvPr>
          <p:cNvSpPr>
            <a:spLocks noGrp="1"/>
          </p:cNvSpPr>
          <p:nvPr>
            <p:ph type="title"/>
          </p:nvPr>
        </p:nvSpPr>
        <p:spPr>
          <a:xfrm>
            <a:off x="1295400" y="274638"/>
            <a:ext cx="6248400" cy="792162"/>
          </a:xfrm>
        </p:spPr>
        <p:style>
          <a:lnRef idx="2">
            <a:schemeClr val="accent1"/>
          </a:lnRef>
          <a:fillRef idx="1">
            <a:schemeClr val="lt1"/>
          </a:fillRef>
          <a:effectRef idx="0">
            <a:schemeClr val="accent1"/>
          </a:effectRef>
          <a:fontRef idx="minor">
            <a:schemeClr val="dk1"/>
          </a:fontRef>
        </p:style>
        <p:txBody>
          <a:bodyPr>
            <a:normAutofit/>
          </a:bodyPr>
          <a:lstStyle/>
          <a:p>
            <a:pPr algn="l"/>
            <a:r>
              <a:rPr lang="en-US" sz="4000" b="1" dirty="0">
                <a:solidFill>
                  <a:schemeClr val="tx2"/>
                </a:solidFill>
              </a:rPr>
              <a:t>Tangible Services at Airports</a:t>
            </a:r>
            <a:endParaRPr lang="th-TH" sz="4000" b="1" dirty="0">
              <a:solidFill>
                <a:schemeClr val="tx2"/>
              </a:solidFill>
            </a:endParaRPr>
          </a:p>
        </p:txBody>
      </p:sp>
      <p:sp>
        <p:nvSpPr>
          <p:cNvPr id="3" name="Content Placeholder 2">
            <a:extLst>
              <a:ext uri="{FF2B5EF4-FFF2-40B4-BE49-F238E27FC236}">
                <a16:creationId xmlns:a16="http://schemas.microsoft.com/office/drawing/2014/main" xmlns="" id="{F5348085-54B6-4669-A154-E612CB2A12C4}"/>
              </a:ext>
            </a:extLst>
          </p:cNvPr>
          <p:cNvSpPr>
            <a:spLocks noGrp="1"/>
          </p:cNvSpPr>
          <p:nvPr>
            <p:ph idx="1"/>
          </p:nvPr>
        </p:nvSpPr>
        <p:spPr>
          <a:xfrm>
            <a:off x="475593" y="1265238"/>
            <a:ext cx="8229600" cy="4525963"/>
          </a:xfrm>
        </p:spPr>
        <p:style>
          <a:lnRef idx="2">
            <a:schemeClr val="accent3"/>
          </a:lnRef>
          <a:fillRef idx="1">
            <a:schemeClr val="lt1"/>
          </a:fillRef>
          <a:effectRef idx="0">
            <a:schemeClr val="accent3"/>
          </a:effectRef>
          <a:fontRef idx="minor">
            <a:schemeClr val="dk1"/>
          </a:fontRef>
        </p:style>
        <p:txBody>
          <a:bodyPr>
            <a:normAutofit/>
          </a:bodyPr>
          <a:lstStyle/>
          <a:p>
            <a:pPr lvl="0" algn="thaiDist" fontAlgn="base"/>
            <a:r>
              <a:rPr lang="en-US" sz="2200" dirty="0"/>
              <a:t>Airside infrastructure (taxiways, runways, ramp, apron, navigational aids), </a:t>
            </a:r>
          </a:p>
          <a:p>
            <a:pPr lvl="0" algn="thaiDist" fontAlgn="base"/>
            <a:r>
              <a:rPr lang="en-US" sz="2200" dirty="0"/>
              <a:t>Landside infrastructure (terminals, ground transport, parking facilities)  </a:t>
            </a:r>
          </a:p>
          <a:p>
            <a:pPr lvl="0" algn="thaiDist" fontAlgn="base"/>
            <a:r>
              <a:rPr lang="en-US" sz="2200" dirty="0"/>
              <a:t>Airport support infrastructure (aircraft maintenance, in-flight catering services, security and police facilities)</a:t>
            </a:r>
          </a:p>
          <a:p>
            <a:pPr lvl="0" algn="thaiDist" fontAlgn="base"/>
            <a:r>
              <a:rPr lang="en-US" sz="2200" dirty="0"/>
              <a:t>Support areas (industrial areas, duty free zone)</a:t>
            </a:r>
          </a:p>
          <a:p>
            <a:pPr algn="thaiDist"/>
            <a:endParaRPr lang="th-TH" sz="2200" dirty="0"/>
          </a:p>
        </p:txBody>
      </p:sp>
    </p:spTree>
    <p:extLst>
      <p:ext uri="{BB962C8B-B14F-4D97-AF65-F5344CB8AC3E}">
        <p14:creationId xmlns:p14="http://schemas.microsoft.com/office/powerpoint/2010/main" val="438253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D348E856-9A8F-4CC0-849C-71BA2D077C7D}"/>
              </a:ext>
            </a:extLst>
          </p:cNvPr>
          <p:cNvSpPr>
            <a:spLocks noGrp="1"/>
          </p:cNvSpPr>
          <p:nvPr>
            <p:ph idx="1"/>
          </p:nvPr>
        </p:nvSpPr>
        <p:spPr>
          <a:xfrm>
            <a:off x="457200" y="1493837"/>
            <a:ext cx="8229600" cy="4525963"/>
          </a:xfrm>
        </p:spPr>
        <p:style>
          <a:lnRef idx="2">
            <a:schemeClr val="accent2"/>
          </a:lnRef>
          <a:fillRef idx="1">
            <a:schemeClr val="lt1"/>
          </a:fillRef>
          <a:effectRef idx="0">
            <a:schemeClr val="accent2"/>
          </a:effectRef>
          <a:fontRef idx="minor">
            <a:schemeClr val="dk1"/>
          </a:fontRef>
        </p:style>
        <p:txBody>
          <a:bodyPr>
            <a:normAutofit/>
          </a:bodyPr>
          <a:lstStyle/>
          <a:p>
            <a:pPr lvl="0" algn="thaiDist" fontAlgn="base"/>
            <a:r>
              <a:rPr lang="en-US" sz="2200" dirty="0"/>
              <a:t>Administration (airport management, air traffic control)</a:t>
            </a:r>
          </a:p>
          <a:p>
            <a:pPr lvl="0" algn="thaiDist" fontAlgn="base"/>
            <a:r>
              <a:rPr lang="en-US" sz="2200" dirty="0"/>
              <a:t>Operations (airport safety and security)</a:t>
            </a:r>
          </a:p>
          <a:p>
            <a:pPr lvl="0" algn="thaiDist" fontAlgn="base"/>
            <a:r>
              <a:rPr lang="en-US" sz="2200" dirty="0"/>
              <a:t>Airport maintenance</a:t>
            </a:r>
          </a:p>
          <a:p>
            <a:pPr lvl="0" algn="thaiDist" fontAlgn="base"/>
            <a:r>
              <a:rPr lang="en-US" sz="2200" dirty="0"/>
              <a:t>External factors ex. regulations and environment</a:t>
            </a:r>
          </a:p>
          <a:p>
            <a:pPr algn="thaiDist"/>
            <a:endParaRPr lang="th-TH" sz="2200" dirty="0"/>
          </a:p>
        </p:txBody>
      </p:sp>
      <p:sp>
        <p:nvSpPr>
          <p:cNvPr id="4" name="Title 1">
            <a:extLst>
              <a:ext uri="{FF2B5EF4-FFF2-40B4-BE49-F238E27FC236}">
                <a16:creationId xmlns:a16="http://schemas.microsoft.com/office/drawing/2014/main" xmlns="" id="{E21B0D05-AB5A-4896-9B60-2EC99E4D04DB}"/>
              </a:ext>
            </a:extLst>
          </p:cNvPr>
          <p:cNvSpPr>
            <a:spLocks noGrp="1"/>
          </p:cNvSpPr>
          <p:nvPr>
            <p:ph type="title"/>
          </p:nvPr>
        </p:nvSpPr>
        <p:spPr>
          <a:xfrm>
            <a:off x="914400" y="228600"/>
            <a:ext cx="4724400" cy="715962"/>
          </a:xfrm>
        </p:spPr>
        <p:style>
          <a:lnRef idx="2">
            <a:schemeClr val="accent4"/>
          </a:lnRef>
          <a:fillRef idx="1">
            <a:schemeClr val="lt1"/>
          </a:fillRef>
          <a:effectRef idx="0">
            <a:schemeClr val="accent4"/>
          </a:effectRef>
          <a:fontRef idx="minor">
            <a:schemeClr val="dk1"/>
          </a:fontRef>
        </p:style>
        <p:txBody>
          <a:bodyPr>
            <a:normAutofit/>
          </a:bodyPr>
          <a:lstStyle/>
          <a:p>
            <a:pPr algn="l"/>
            <a:r>
              <a:rPr lang="en-US" sz="3600" b="1" dirty="0">
                <a:solidFill>
                  <a:schemeClr val="tx2"/>
                </a:solidFill>
              </a:rPr>
              <a:t>Intangible Services</a:t>
            </a:r>
            <a:endParaRPr lang="th-TH" sz="3600" b="1" dirty="0">
              <a:solidFill>
                <a:schemeClr val="tx2"/>
              </a:solidFill>
            </a:endParaRPr>
          </a:p>
        </p:txBody>
      </p:sp>
      <p:pic>
        <p:nvPicPr>
          <p:cNvPr id="5" name="Picture 6" descr="à¸à¸¥à¸à¸²à¸£à¸à¹à¸à¸«à¸²à¸£à¸¹à¸à¸ à¸²à¸à¸ªà¸³à¸«à¸£à¸±à¸ water pollution at suvarnabhumi airport">
            <a:extLst>
              <a:ext uri="{FF2B5EF4-FFF2-40B4-BE49-F238E27FC236}">
                <a16:creationId xmlns:a16="http://schemas.microsoft.com/office/drawing/2014/main" xmlns="" id="{49107DF9-7137-4F04-91EB-D967024F52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1" y="3276600"/>
            <a:ext cx="3810000" cy="25353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68822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8995C668-3A4C-421F-87E8-6B9886313274}"/>
              </a:ext>
            </a:extLst>
          </p:cNvPr>
          <p:cNvSpPr>
            <a:spLocks noGrp="1"/>
          </p:cNvSpPr>
          <p:nvPr>
            <p:ph idx="1"/>
          </p:nvPr>
        </p:nvSpPr>
        <p:spPr>
          <a:xfrm>
            <a:off x="457200" y="1166018"/>
            <a:ext cx="8229600" cy="5539582"/>
          </a:xfrm>
        </p:spPr>
        <p:txBody>
          <a:bodyPr>
            <a:normAutofit/>
          </a:bodyPr>
          <a:lstStyle/>
          <a:p>
            <a:pPr marL="0" indent="0" algn="thaiDist">
              <a:buNone/>
            </a:pPr>
            <a:r>
              <a:rPr lang="en-US" sz="2200" dirty="0"/>
              <a:t>The airport products, seemingly, are the same. Hence, it is depending on promotion tactics of each airport to attract various users. </a:t>
            </a:r>
          </a:p>
          <a:p>
            <a:pPr marL="0" indent="0" algn="thaiDist">
              <a:buNone/>
            </a:pPr>
            <a:endParaRPr lang="en-US" sz="2200" dirty="0"/>
          </a:p>
          <a:p>
            <a:pPr marL="0" indent="0" algn="thaiDist">
              <a:buNone/>
            </a:pPr>
            <a:r>
              <a:rPr lang="en-US" sz="2200" b="1" dirty="0"/>
              <a:t>For example; </a:t>
            </a:r>
            <a:r>
              <a:rPr lang="en-US" sz="2200" dirty="0"/>
              <a:t>The Singapore Straits Times (2015) reported that Singapore Changi Airport cuts fees for passengers, airlines to boost competitiveness details as follow;</a:t>
            </a:r>
          </a:p>
          <a:p>
            <a:pPr marL="0" indent="0" algn="thaiDist">
              <a:buNone/>
            </a:pPr>
            <a:r>
              <a:rPr lang="en-US" sz="2200" dirty="0"/>
              <a:t>	“SINGAPORE - Changi Airport has cut charges for selected travelers, airlines and other partners amid intense competition from rivals in the region, including airports in Hong Kong and the Middle East.</a:t>
            </a:r>
          </a:p>
          <a:p>
            <a:pPr marL="0" indent="0" algn="thaiDist">
              <a:buNone/>
            </a:pPr>
            <a:r>
              <a:rPr lang="en-US" sz="2200" dirty="0"/>
              <a:t>	Include lower passenger service fees for transit travelers, discounted landing fees for large aircraft and rebates for flight catering and other ground handling services.</a:t>
            </a:r>
          </a:p>
          <a:p>
            <a:pPr marL="0" indent="0" algn="thaiDist">
              <a:buNone/>
            </a:pPr>
            <a:endParaRPr lang="en-US" sz="2200" dirty="0"/>
          </a:p>
          <a:p>
            <a:pPr algn="thaiDist"/>
            <a:endParaRPr lang="th-TH" sz="2200" dirty="0"/>
          </a:p>
        </p:txBody>
      </p:sp>
      <p:sp>
        <p:nvSpPr>
          <p:cNvPr id="4" name="Title 1">
            <a:extLst>
              <a:ext uri="{FF2B5EF4-FFF2-40B4-BE49-F238E27FC236}">
                <a16:creationId xmlns:a16="http://schemas.microsoft.com/office/drawing/2014/main" xmlns="" id="{D864C3FC-1C78-4FB6-ADFF-2D81F1D4C97B}"/>
              </a:ext>
            </a:extLst>
          </p:cNvPr>
          <p:cNvSpPr>
            <a:spLocks noGrp="1"/>
          </p:cNvSpPr>
          <p:nvPr>
            <p:ph type="title"/>
          </p:nvPr>
        </p:nvSpPr>
        <p:spPr>
          <a:xfrm>
            <a:off x="457200" y="152400"/>
            <a:ext cx="8229600" cy="715962"/>
          </a:xfrm>
        </p:spPr>
        <p:style>
          <a:lnRef idx="2">
            <a:schemeClr val="accent4"/>
          </a:lnRef>
          <a:fillRef idx="1">
            <a:schemeClr val="lt1"/>
          </a:fillRef>
          <a:effectRef idx="0">
            <a:schemeClr val="accent4"/>
          </a:effectRef>
          <a:fontRef idx="minor">
            <a:schemeClr val="dk1"/>
          </a:fontRef>
        </p:style>
        <p:txBody>
          <a:bodyPr>
            <a:normAutofit/>
          </a:bodyPr>
          <a:lstStyle/>
          <a:p>
            <a:r>
              <a:rPr lang="en-US" sz="3200" b="1" dirty="0"/>
              <a:t> The airport promotion and reduction</a:t>
            </a:r>
            <a:endParaRPr lang="th-TH" sz="3200" dirty="0"/>
          </a:p>
        </p:txBody>
      </p:sp>
    </p:spTree>
    <p:extLst>
      <p:ext uri="{BB962C8B-B14F-4D97-AF65-F5344CB8AC3E}">
        <p14:creationId xmlns:p14="http://schemas.microsoft.com/office/powerpoint/2010/main" val="30015322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style>
          <a:lnRef idx="2">
            <a:schemeClr val="accent3"/>
          </a:lnRef>
          <a:fillRef idx="1">
            <a:schemeClr val="lt1"/>
          </a:fillRef>
          <a:effectRef idx="0">
            <a:schemeClr val="accent3"/>
          </a:effectRef>
          <a:fontRef idx="minor">
            <a:schemeClr val="dk1"/>
          </a:fontRef>
        </p:style>
        <p:txBody>
          <a:bodyPr/>
          <a:lstStyle/>
          <a:p>
            <a:r>
              <a:rPr lang="en-US" dirty="0"/>
              <a:t>1. Pavement Management</a:t>
            </a:r>
          </a:p>
        </p:txBody>
      </p:sp>
      <p:sp>
        <p:nvSpPr>
          <p:cNvPr id="6147" name="Content Placeholder 5"/>
          <p:cNvSpPr>
            <a:spLocks noGrp="1"/>
          </p:cNvSpPr>
          <p:nvPr>
            <p:ph idx="1"/>
          </p:nvPr>
        </p:nvSpPr>
        <p:spPr>
          <a:xfrm>
            <a:off x="-71438" y="1466850"/>
            <a:ext cx="4249738" cy="4962525"/>
          </a:xfrm>
        </p:spPr>
        <p:txBody>
          <a:bodyPr/>
          <a:lstStyle/>
          <a:p>
            <a:r>
              <a:rPr lang="en-US" sz="2800" dirty="0"/>
              <a:t>Pavement is surface section of runway/taxiway (concrete or asphalt).</a:t>
            </a:r>
          </a:p>
          <a:p>
            <a:r>
              <a:rPr lang="en-US" sz="2800" dirty="0"/>
              <a:t>To serve its purpose, a pavement must have:</a:t>
            </a:r>
          </a:p>
          <a:p>
            <a:pPr lvl="1"/>
            <a:r>
              <a:rPr lang="en-US" sz="2400" dirty="0">
                <a:solidFill>
                  <a:srgbClr val="0099FF"/>
                </a:solidFill>
              </a:rPr>
              <a:t>Adequate load-carrying capability, </a:t>
            </a:r>
          </a:p>
          <a:p>
            <a:pPr lvl="1"/>
            <a:r>
              <a:rPr lang="en-US" sz="2400" dirty="0"/>
              <a:t>Good ride ability </a:t>
            </a:r>
          </a:p>
          <a:p>
            <a:pPr lvl="1"/>
            <a:r>
              <a:rPr lang="en-US" sz="2400" dirty="0"/>
              <a:t>And must allow safe operation of aircraft.</a:t>
            </a:r>
          </a:p>
        </p:txBody>
      </p:sp>
      <p:pic>
        <p:nvPicPr>
          <p:cNvPr id="614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57650" y="1785937"/>
            <a:ext cx="5086350" cy="471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49000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4B83CDA5-5185-48A2-AA0A-4D2C3D5177B7}"/>
              </a:ext>
            </a:extLst>
          </p:cNvPr>
          <p:cNvSpPr>
            <a:spLocks noGrp="1"/>
          </p:cNvSpPr>
          <p:nvPr>
            <p:ph idx="1"/>
          </p:nvPr>
        </p:nvSpPr>
        <p:spPr>
          <a:xfrm>
            <a:off x="457200" y="1295400"/>
            <a:ext cx="8229600" cy="4525963"/>
          </a:xfrm>
        </p:spPr>
        <p:txBody>
          <a:bodyPr>
            <a:normAutofit/>
          </a:bodyPr>
          <a:lstStyle/>
          <a:p>
            <a:pPr marL="0" indent="0">
              <a:buNone/>
            </a:pPr>
            <a:r>
              <a:rPr lang="en-US" sz="2400" dirty="0"/>
              <a:t>Include;</a:t>
            </a:r>
          </a:p>
          <a:p>
            <a:pPr marL="0" indent="0">
              <a:buNone/>
            </a:pPr>
            <a:endParaRPr lang="en-US" sz="2400" dirty="0"/>
          </a:p>
          <a:p>
            <a:r>
              <a:rPr lang="en-US" sz="2200" dirty="0"/>
              <a:t>Lower fuel prices</a:t>
            </a:r>
          </a:p>
          <a:p>
            <a:r>
              <a:rPr lang="en-US" sz="2200" dirty="0"/>
              <a:t>Discounted landing fees for large aircraft</a:t>
            </a:r>
          </a:p>
          <a:p>
            <a:r>
              <a:rPr lang="en-US" sz="2200" dirty="0"/>
              <a:t>Lower passenger service fees for transit travelers</a:t>
            </a:r>
          </a:p>
          <a:p>
            <a:r>
              <a:rPr lang="en-US" sz="2200" dirty="0"/>
              <a:t>Cut charges for selected travelers to boost competitiveness </a:t>
            </a:r>
          </a:p>
          <a:p>
            <a:r>
              <a:rPr lang="en-US" sz="2200" dirty="0"/>
              <a:t>Rebates for flight catering and other ground handling services</a:t>
            </a:r>
          </a:p>
          <a:p>
            <a:r>
              <a:rPr lang="en-US" sz="2200" dirty="0"/>
              <a:t>Incentives - being offered to encourage staff to boost productivity</a:t>
            </a:r>
          </a:p>
          <a:p>
            <a:endParaRPr lang="en-US" dirty="0"/>
          </a:p>
          <a:p>
            <a:endParaRPr lang="th-TH" dirty="0"/>
          </a:p>
        </p:txBody>
      </p:sp>
      <p:sp>
        <p:nvSpPr>
          <p:cNvPr id="4" name="Title 1">
            <a:extLst>
              <a:ext uri="{FF2B5EF4-FFF2-40B4-BE49-F238E27FC236}">
                <a16:creationId xmlns:a16="http://schemas.microsoft.com/office/drawing/2014/main" xmlns="" id="{298B5576-68C9-47A3-8A86-AA8351999EE2}"/>
              </a:ext>
            </a:extLst>
          </p:cNvPr>
          <p:cNvSpPr>
            <a:spLocks noGrp="1"/>
          </p:cNvSpPr>
          <p:nvPr>
            <p:ph type="title"/>
          </p:nvPr>
        </p:nvSpPr>
        <p:spPr>
          <a:xfrm>
            <a:off x="457200" y="427038"/>
            <a:ext cx="8229600" cy="715962"/>
          </a:xfrm>
        </p:spPr>
        <p:style>
          <a:lnRef idx="2">
            <a:schemeClr val="accent6"/>
          </a:lnRef>
          <a:fillRef idx="1">
            <a:schemeClr val="lt1"/>
          </a:fillRef>
          <a:effectRef idx="0">
            <a:schemeClr val="accent6"/>
          </a:effectRef>
          <a:fontRef idx="minor">
            <a:schemeClr val="dk1"/>
          </a:fontRef>
        </p:style>
        <p:txBody>
          <a:bodyPr>
            <a:normAutofit/>
          </a:bodyPr>
          <a:lstStyle/>
          <a:p>
            <a:r>
              <a:rPr lang="en-US" sz="3200" b="1" dirty="0">
                <a:solidFill>
                  <a:srgbClr val="0099FF"/>
                </a:solidFill>
              </a:rPr>
              <a:t>The airport promotion and reduction</a:t>
            </a:r>
            <a:endParaRPr lang="th-TH" sz="3200" dirty="0">
              <a:solidFill>
                <a:srgbClr val="0099FF"/>
              </a:solidFill>
            </a:endParaRPr>
          </a:p>
        </p:txBody>
      </p:sp>
    </p:spTree>
    <p:extLst>
      <p:ext uri="{BB962C8B-B14F-4D97-AF65-F5344CB8AC3E}">
        <p14:creationId xmlns:p14="http://schemas.microsoft.com/office/powerpoint/2010/main" val="34167968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a:solidFill>
                  <a:srgbClr val="0099FF"/>
                </a:solidFill>
              </a:rPr>
              <a:t>Example of Assignment </a:t>
            </a:r>
            <a:br>
              <a:rPr lang="en-US" sz="3600" b="1" dirty="0">
                <a:solidFill>
                  <a:srgbClr val="0099FF"/>
                </a:solidFill>
              </a:rPr>
            </a:br>
            <a:endParaRPr lang="en-US" sz="3600" dirty="0">
              <a:solidFill>
                <a:srgbClr val="0099FF"/>
              </a:solidFill>
            </a:endParaRPr>
          </a:p>
        </p:txBody>
      </p:sp>
      <p:sp>
        <p:nvSpPr>
          <p:cNvPr id="3" name="Content Placeholder 2"/>
          <p:cNvSpPr>
            <a:spLocks noGrp="1"/>
          </p:cNvSpPr>
          <p:nvPr>
            <p:ph idx="1"/>
          </p:nvPr>
        </p:nvSpPr>
        <p:spPr>
          <a:xfrm>
            <a:off x="457201" y="2408237"/>
            <a:ext cx="4834880" cy="4525963"/>
          </a:xfrm>
        </p:spPr>
        <p:txBody>
          <a:bodyPr>
            <a:normAutofit/>
          </a:bodyPr>
          <a:lstStyle/>
          <a:p>
            <a:r>
              <a:rPr lang="en-US" sz="2400" dirty="0"/>
              <a:t>a passenger airplane – a jetliner – whose fuselage is wide enough to accommodate two passenger aisles, i.e. a twin-aisle aircraft.</a:t>
            </a:r>
          </a:p>
          <a:p>
            <a:endParaRPr lang="en-US" sz="2400" dirty="0"/>
          </a:p>
          <a:p>
            <a:pPr marL="0" indent="0">
              <a:buNone/>
            </a:pPr>
            <a:r>
              <a:rPr lang="en-US" sz="2000" dirty="0"/>
              <a:t>Source:</a:t>
            </a:r>
            <a:r>
              <a:rPr lang="en-US" sz="1800" dirty="0"/>
              <a:t> Market Business News.  (2019, May 1). What is a wide body aircraft. Retrieved from </a:t>
            </a:r>
            <a:r>
              <a:rPr lang="en-US" sz="2000" dirty="0">
                <a:hlinkClick r:id="rId2"/>
              </a:rPr>
              <a:t>https://marketbusinessnews.com/financial-glossary/wide-body-aircraft-definition-meaning/</a:t>
            </a:r>
            <a:endParaRPr lang="en-US" sz="2000" dirty="0"/>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3067" t="26217" r="39731" b="40884"/>
          <a:stretch/>
        </p:blipFill>
        <p:spPr bwMode="auto">
          <a:xfrm>
            <a:off x="5004048" y="2281946"/>
            <a:ext cx="4032448" cy="175665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609600" y="1219200"/>
            <a:ext cx="44958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t/>
            </a:r>
            <a:br>
              <a:rPr lang="en-US" sz="3600" b="1" dirty="0"/>
            </a:br>
            <a:r>
              <a:rPr lang="en-US" sz="2900" b="1" dirty="0"/>
              <a:t>Wide-body aircraft</a:t>
            </a:r>
            <a:endParaRPr lang="en-US" sz="2900" dirty="0"/>
          </a:p>
        </p:txBody>
      </p:sp>
    </p:spTree>
    <p:extLst>
      <p:ext uri="{BB962C8B-B14F-4D97-AF65-F5344CB8AC3E}">
        <p14:creationId xmlns:p14="http://schemas.microsoft.com/office/powerpoint/2010/main" val="42292374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r>
              <a:rPr lang="en-US" dirty="0"/>
              <a:t>Pavement Management</a:t>
            </a:r>
          </a:p>
        </p:txBody>
      </p:sp>
      <p:sp>
        <p:nvSpPr>
          <p:cNvPr id="7171" name="Content Placeholder 2"/>
          <p:cNvSpPr>
            <a:spLocks noGrp="1"/>
          </p:cNvSpPr>
          <p:nvPr>
            <p:ph idx="1"/>
          </p:nvPr>
        </p:nvSpPr>
        <p:spPr>
          <a:xfrm>
            <a:off x="250825" y="1395413"/>
            <a:ext cx="8642350" cy="4962525"/>
          </a:xfrm>
        </p:spPr>
        <p:txBody>
          <a:bodyPr>
            <a:normAutofit fontScale="92500"/>
          </a:bodyPr>
          <a:lstStyle/>
          <a:p>
            <a:r>
              <a:rPr lang="en-US" sz="2800" dirty="0">
                <a:solidFill>
                  <a:srgbClr val="3333CC"/>
                </a:solidFill>
              </a:rPr>
              <a:t>Strong, level, dry and well-maintained </a:t>
            </a:r>
            <a:r>
              <a:rPr lang="en-US" sz="2800" dirty="0"/>
              <a:t>pavement are required for the safe movement of aircraft.</a:t>
            </a:r>
          </a:p>
          <a:p>
            <a:r>
              <a:rPr lang="en-US" sz="2800" dirty="0"/>
              <a:t>Minimum quality standard for runway pavements, including:</a:t>
            </a:r>
          </a:p>
          <a:p>
            <a:pPr lvl="1"/>
            <a:r>
              <a:rPr lang="en-US" dirty="0">
                <a:solidFill>
                  <a:srgbClr val="002060"/>
                </a:solidFill>
              </a:rPr>
              <a:t>No holes</a:t>
            </a:r>
          </a:p>
          <a:p>
            <a:pPr lvl="1"/>
            <a:r>
              <a:rPr lang="en-US" dirty="0">
                <a:solidFill>
                  <a:srgbClr val="002060"/>
                </a:solidFill>
              </a:rPr>
              <a:t>No cracks </a:t>
            </a:r>
            <a:r>
              <a:rPr lang="en-US" sz="2400" dirty="0"/>
              <a:t>and surface variations which could impair directional control of an aircraft</a:t>
            </a:r>
          </a:p>
          <a:p>
            <a:pPr lvl="1"/>
            <a:r>
              <a:rPr lang="en-US" dirty="0">
                <a:solidFill>
                  <a:srgbClr val="002060"/>
                </a:solidFill>
              </a:rPr>
              <a:t>No contamination </a:t>
            </a:r>
            <a:r>
              <a:rPr lang="en-US" sz="2400" dirty="0"/>
              <a:t>such as mud, dirt &amp; </a:t>
            </a:r>
            <a:r>
              <a:rPr lang="en-US" sz="2400" dirty="0">
                <a:solidFill>
                  <a:srgbClr val="002060"/>
                </a:solidFill>
              </a:rPr>
              <a:t>foreign object.</a:t>
            </a:r>
          </a:p>
          <a:p>
            <a:pPr marL="457200" lvl="1" indent="0">
              <a:buNone/>
            </a:pPr>
            <a:endParaRPr lang="en-US" sz="2400" dirty="0">
              <a:solidFill>
                <a:srgbClr val="002060"/>
              </a:solidFill>
            </a:endParaRPr>
          </a:p>
          <a:p>
            <a:pPr marL="457200" lvl="1" indent="0">
              <a:buNone/>
            </a:pPr>
            <a:endParaRPr lang="en-US" sz="2400" dirty="0">
              <a:solidFill>
                <a:srgbClr val="002060"/>
              </a:solidFill>
            </a:endParaRPr>
          </a:p>
          <a:p>
            <a:pPr lvl="1">
              <a:buFontTx/>
              <a:buNone/>
            </a:pPr>
            <a:r>
              <a:rPr lang="en-US" sz="2400" b="1" dirty="0">
                <a:solidFill>
                  <a:srgbClr val="FF0000"/>
                </a:solidFill>
              </a:rPr>
              <a:t>    *  Foreign Objects : solid objects or materials on runway surfaces which are capable of damaging aircraft.</a:t>
            </a:r>
          </a:p>
          <a:p>
            <a:pPr lvl="1">
              <a:buFontTx/>
              <a:buNone/>
            </a:pPr>
            <a:endParaRPr lang="en-US" sz="2400" dirty="0"/>
          </a:p>
        </p:txBody>
      </p:sp>
    </p:spTree>
    <p:extLst>
      <p:ext uri="{BB962C8B-B14F-4D97-AF65-F5344CB8AC3E}">
        <p14:creationId xmlns:p14="http://schemas.microsoft.com/office/powerpoint/2010/main" val="7798927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style>
          <a:lnRef idx="2">
            <a:schemeClr val="accent4"/>
          </a:lnRef>
          <a:fillRef idx="1">
            <a:schemeClr val="lt1"/>
          </a:fillRef>
          <a:effectRef idx="0">
            <a:schemeClr val="accent4"/>
          </a:effectRef>
          <a:fontRef idx="minor">
            <a:schemeClr val="dk1"/>
          </a:fontRef>
        </p:style>
        <p:txBody>
          <a:bodyPr/>
          <a:lstStyle/>
          <a:p>
            <a:r>
              <a:rPr lang="en-US" dirty="0"/>
              <a:t>Pavement Management</a:t>
            </a:r>
          </a:p>
        </p:txBody>
      </p:sp>
      <p:sp>
        <p:nvSpPr>
          <p:cNvPr id="3" name="Content Placeholder 2"/>
          <p:cNvSpPr>
            <a:spLocks noGrp="1"/>
          </p:cNvSpPr>
          <p:nvPr>
            <p:ph idx="1"/>
          </p:nvPr>
        </p:nvSpPr>
        <p:spPr/>
        <p:txBody>
          <a:bodyPr>
            <a:normAutofit fontScale="92500"/>
          </a:bodyPr>
          <a:lstStyle/>
          <a:p>
            <a:pPr>
              <a:defRPr/>
            </a:pPr>
            <a:r>
              <a:rPr lang="en-US" sz="2800" dirty="0"/>
              <a:t>Inspection &amp; maintenance of the runway/taxiway pavement are thus importance to airport management</a:t>
            </a:r>
          </a:p>
          <a:p>
            <a:pPr>
              <a:defRPr/>
            </a:pPr>
            <a:r>
              <a:rPr lang="en-US" sz="2800" dirty="0"/>
              <a:t>Actions  in pavement  maintenance are:</a:t>
            </a:r>
          </a:p>
          <a:p>
            <a:pPr marL="514350" indent="-514350">
              <a:buFont typeface="+mj-lt"/>
              <a:buAutoNum type="arabicPeriod"/>
              <a:defRPr/>
            </a:pPr>
            <a:r>
              <a:rPr lang="en-US" sz="2800" dirty="0">
                <a:solidFill>
                  <a:srgbClr val="FF0000"/>
                </a:solidFill>
              </a:rPr>
              <a:t>Pavement repairing: </a:t>
            </a:r>
            <a:r>
              <a:rPr lang="en-US" sz="2800" dirty="0"/>
              <a:t>including sealing of small surface cracks. Purpose to ensure pavement always in good condition.</a:t>
            </a:r>
          </a:p>
          <a:p>
            <a:pPr marL="514350" indent="-514350">
              <a:buFont typeface="+mj-lt"/>
              <a:buAutoNum type="arabicPeriod"/>
              <a:defRPr/>
            </a:pPr>
            <a:r>
              <a:rPr lang="en-US" sz="2800" dirty="0">
                <a:solidFill>
                  <a:srgbClr val="FF0000"/>
                </a:solidFill>
              </a:rPr>
              <a:t>Pavement  reconstruction: </a:t>
            </a:r>
            <a:r>
              <a:rPr lang="en-US" sz="2800" dirty="0"/>
              <a:t>Adding an additional layer of asphalt to increase the strength of pavement. Replaced the pavement entirely. Expensive process.</a:t>
            </a:r>
          </a:p>
          <a:p>
            <a:pPr>
              <a:defRPr/>
            </a:pPr>
            <a:endParaRPr lang="en-US" sz="2800" dirty="0"/>
          </a:p>
        </p:txBody>
      </p:sp>
    </p:spTree>
    <p:extLst>
      <p:ext uri="{BB962C8B-B14F-4D97-AF65-F5344CB8AC3E}">
        <p14:creationId xmlns:p14="http://schemas.microsoft.com/office/powerpoint/2010/main" val="35493206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25" y="3886200"/>
            <a:ext cx="3219450" cy="250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2"/>
          <p:cNvSpPr>
            <a:spLocks noGrp="1" noChangeArrowheads="1"/>
          </p:cNvSpPr>
          <p:nvPr>
            <p:ph type="title"/>
          </p:nvPr>
        </p:nvSpPr>
        <p:spPr/>
        <p:style>
          <a:lnRef idx="2">
            <a:schemeClr val="accent4"/>
          </a:lnRef>
          <a:fillRef idx="1">
            <a:schemeClr val="lt1"/>
          </a:fillRef>
          <a:effectRef idx="0">
            <a:schemeClr val="accent4"/>
          </a:effectRef>
          <a:fontRef idx="minor">
            <a:schemeClr val="dk1"/>
          </a:fontRef>
        </p:style>
        <p:txBody>
          <a:bodyPr/>
          <a:lstStyle/>
          <a:p>
            <a:pPr>
              <a:lnSpc>
                <a:spcPct val="80000"/>
              </a:lnSpc>
            </a:pPr>
            <a:r>
              <a:rPr lang="en-US" sz="4000" dirty="0"/>
              <a:t>pavement maintenance</a:t>
            </a:r>
          </a:p>
        </p:txBody>
      </p:sp>
      <p:sp>
        <p:nvSpPr>
          <p:cNvPr id="9220" name="Content Placeholder 6"/>
          <p:cNvSpPr>
            <a:spLocks noGrp="1"/>
          </p:cNvSpPr>
          <p:nvPr>
            <p:ph idx="1"/>
          </p:nvPr>
        </p:nvSpPr>
        <p:spPr>
          <a:xfrm>
            <a:off x="501650" y="1357313"/>
            <a:ext cx="8642350" cy="4962525"/>
          </a:xfrm>
        </p:spPr>
        <p:txBody>
          <a:bodyPr/>
          <a:lstStyle/>
          <a:p>
            <a:pPr>
              <a:buFontTx/>
              <a:buNone/>
            </a:pPr>
            <a:r>
              <a:rPr lang="en-US" sz="2800" dirty="0">
                <a:solidFill>
                  <a:srgbClr val="3333CC"/>
                </a:solidFill>
              </a:rPr>
              <a:t>Purpose of pavement maintenance are:</a:t>
            </a:r>
          </a:p>
          <a:p>
            <a:r>
              <a:rPr lang="en-US" sz="2800" dirty="0"/>
              <a:t>To prevent further  runway crack.</a:t>
            </a:r>
          </a:p>
          <a:p>
            <a:r>
              <a:rPr lang="en-US" sz="2800" dirty="0"/>
              <a:t>To provide good runway surface friction. </a:t>
            </a:r>
          </a:p>
          <a:p>
            <a:r>
              <a:rPr lang="en-US" sz="2800" dirty="0"/>
              <a:t>To increase safety by providing correct and clearly visible runway marking</a:t>
            </a:r>
          </a:p>
          <a:p>
            <a:endParaRPr lang="en-US" sz="2800" dirty="0"/>
          </a:p>
        </p:txBody>
      </p:sp>
      <p:sp>
        <p:nvSpPr>
          <p:cNvPr id="9221" name="Text Box 6"/>
          <p:cNvSpPr txBox="1">
            <a:spLocks noChangeArrowheads="1"/>
          </p:cNvSpPr>
          <p:nvPr/>
        </p:nvSpPr>
        <p:spPr bwMode="auto">
          <a:xfrm>
            <a:off x="500063" y="6400800"/>
            <a:ext cx="2743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Verdana" pitchFamily="34" charset="0"/>
              </a:defRPr>
            </a:lvl1pPr>
            <a:lvl2pPr marL="742950" indent="-285750" eaLnBrk="0" hangingPunct="0">
              <a:defRPr sz="2800">
                <a:solidFill>
                  <a:schemeClr val="tx1"/>
                </a:solidFill>
                <a:latin typeface="Verdana" pitchFamily="34" charset="0"/>
              </a:defRPr>
            </a:lvl2pPr>
            <a:lvl3pPr marL="1143000" indent="-228600" eaLnBrk="0" hangingPunct="0">
              <a:defRPr sz="2800">
                <a:solidFill>
                  <a:schemeClr val="tx1"/>
                </a:solidFill>
                <a:latin typeface="Verdana" pitchFamily="34" charset="0"/>
              </a:defRPr>
            </a:lvl3pPr>
            <a:lvl4pPr marL="1600200" indent="-228600" eaLnBrk="0" hangingPunct="0">
              <a:defRPr sz="2800">
                <a:solidFill>
                  <a:schemeClr val="tx1"/>
                </a:solidFill>
                <a:latin typeface="Verdana" pitchFamily="34" charset="0"/>
              </a:defRPr>
            </a:lvl4pPr>
            <a:lvl5pPr marL="2057400" indent="-228600" eaLnBrk="0" hangingPunct="0">
              <a:defRPr sz="2800">
                <a:solidFill>
                  <a:schemeClr val="tx1"/>
                </a:solidFill>
                <a:latin typeface="Verdana" pitchFamily="34" charset="0"/>
              </a:defRPr>
            </a:lvl5pPr>
            <a:lvl6pPr marL="2514600" indent="-228600" eaLnBrk="0" fontAlgn="base" hangingPunct="0">
              <a:spcBef>
                <a:spcPct val="0"/>
              </a:spcBef>
              <a:spcAft>
                <a:spcPct val="0"/>
              </a:spcAft>
              <a:defRPr sz="2800">
                <a:solidFill>
                  <a:schemeClr val="tx1"/>
                </a:solidFill>
                <a:latin typeface="Verdana" pitchFamily="34" charset="0"/>
              </a:defRPr>
            </a:lvl6pPr>
            <a:lvl7pPr marL="2971800" indent="-228600" eaLnBrk="0" fontAlgn="base" hangingPunct="0">
              <a:spcBef>
                <a:spcPct val="0"/>
              </a:spcBef>
              <a:spcAft>
                <a:spcPct val="0"/>
              </a:spcAft>
              <a:defRPr sz="2800">
                <a:solidFill>
                  <a:schemeClr val="tx1"/>
                </a:solidFill>
                <a:latin typeface="Verdana" pitchFamily="34" charset="0"/>
              </a:defRPr>
            </a:lvl7pPr>
            <a:lvl8pPr marL="3429000" indent="-228600" eaLnBrk="0" fontAlgn="base" hangingPunct="0">
              <a:spcBef>
                <a:spcPct val="0"/>
              </a:spcBef>
              <a:spcAft>
                <a:spcPct val="0"/>
              </a:spcAft>
              <a:defRPr sz="2800">
                <a:solidFill>
                  <a:schemeClr val="tx1"/>
                </a:solidFill>
                <a:latin typeface="Verdana" pitchFamily="34" charset="0"/>
              </a:defRPr>
            </a:lvl8pPr>
            <a:lvl9pPr marL="3886200" indent="-228600" eaLnBrk="0" fontAlgn="base" hangingPunct="0">
              <a:spcBef>
                <a:spcPct val="0"/>
              </a:spcBef>
              <a:spcAft>
                <a:spcPct val="0"/>
              </a:spcAft>
              <a:defRPr sz="2800">
                <a:solidFill>
                  <a:schemeClr val="tx1"/>
                </a:solidFill>
                <a:latin typeface="Verdana" pitchFamily="34" charset="0"/>
              </a:defRPr>
            </a:lvl9pPr>
          </a:lstStyle>
          <a:p>
            <a:pPr algn="ctr" eaLnBrk="1" hangingPunct="1">
              <a:spcBef>
                <a:spcPct val="50000"/>
              </a:spcBef>
            </a:pPr>
            <a:r>
              <a:rPr lang="en-US" sz="2400">
                <a:solidFill>
                  <a:srgbClr val="000000"/>
                </a:solidFill>
                <a:latin typeface="Tahoma" pitchFamily="34" charset="0"/>
                <a:cs typeface="Tahoma" pitchFamily="34" charset="0"/>
              </a:rPr>
              <a:t>Crack Sealing</a:t>
            </a:r>
          </a:p>
        </p:txBody>
      </p:sp>
      <p:pic>
        <p:nvPicPr>
          <p:cNvPr id="922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0138" y="3581400"/>
            <a:ext cx="4233862"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82330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250825" y="488950"/>
            <a:ext cx="8642350" cy="868363"/>
          </a:xfrm>
        </p:spPr>
        <p:style>
          <a:lnRef idx="2">
            <a:schemeClr val="accent5"/>
          </a:lnRef>
          <a:fillRef idx="1">
            <a:schemeClr val="lt1"/>
          </a:fillRef>
          <a:effectRef idx="0">
            <a:schemeClr val="accent5"/>
          </a:effectRef>
          <a:fontRef idx="minor">
            <a:schemeClr val="dk1"/>
          </a:fontRef>
        </p:style>
        <p:txBody>
          <a:bodyPr/>
          <a:lstStyle/>
          <a:p>
            <a:r>
              <a:rPr lang="en-US"/>
              <a:t>2. Safety Inspection Programs </a:t>
            </a:r>
          </a:p>
        </p:txBody>
      </p:sp>
      <p:sp>
        <p:nvSpPr>
          <p:cNvPr id="10243" name="Content Placeholder 2"/>
          <p:cNvSpPr>
            <a:spLocks noGrp="1"/>
          </p:cNvSpPr>
          <p:nvPr>
            <p:ph idx="1"/>
          </p:nvPr>
        </p:nvSpPr>
        <p:spPr/>
        <p:style>
          <a:lnRef idx="2">
            <a:schemeClr val="accent5"/>
          </a:lnRef>
          <a:fillRef idx="1">
            <a:schemeClr val="lt1"/>
          </a:fillRef>
          <a:effectRef idx="0">
            <a:schemeClr val="accent5"/>
          </a:effectRef>
          <a:fontRef idx="minor">
            <a:schemeClr val="dk1"/>
          </a:fontRef>
        </p:style>
        <p:txBody>
          <a:bodyPr/>
          <a:lstStyle/>
          <a:p>
            <a:pPr>
              <a:buFontTx/>
              <a:buNone/>
            </a:pPr>
            <a:r>
              <a:rPr lang="en-US" sz="2800" dirty="0"/>
              <a:t>Timely inspections are important to maintain airport operational safety.</a:t>
            </a:r>
          </a:p>
          <a:p>
            <a:pPr>
              <a:buFontTx/>
              <a:buNone/>
            </a:pPr>
            <a:r>
              <a:rPr lang="en-US" sz="2800" dirty="0"/>
              <a:t>Areas  under Safety Inspection Programs include:</a:t>
            </a:r>
          </a:p>
          <a:p>
            <a:r>
              <a:rPr lang="en-US" sz="2800" dirty="0"/>
              <a:t>Runways</a:t>
            </a:r>
          </a:p>
          <a:p>
            <a:r>
              <a:rPr lang="en-US" sz="2800" dirty="0"/>
              <a:t>Taxiways</a:t>
            </a:r>
          </a:p>
          <a:p>
            <a:r>
              <a:rPr lang="en-US" sz="2800" dirty="0"/>
              <a:t>Apron-Aircraft Parking Area</a:t>
            </a:r>
          </a:p>
          <a:p>
            <a:r>
              <a:rPr lang="en-US" sz="2800" dirty="0"/>
              <a:t>Fueling Facilities</a:t>
            </a:r>
          </a:p>
          <a:p>
            <a:r>
              <a:rPr lang="en-US" sz="2800" dirty="0"/>
              <a:t>Buildings and Hangars</a:t>
            </a:r>
          </a:p>
        </p:txBody>
      </p:sp>
    </p:spTree>
    <p:extLst>
      <p:ext uri="{BB962C8B-B14F-4D97-AF65-F5344CB8AC3E}">
        <p14:creationId xmlns:p14="http://schemas.microsoft.com/office/powerpoint/2010/main" val="11629700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250825" y="488950"/>
            <a:ext cx="8642350" cy="868363"/>
          </a:xfrm>
        </p:spPr>
        <p:style>
          <a:lnRef idx="2">
            <a:schemeClr val="accent5"/>
          </a:lnRef>
          <a:fillRef idx="1">
            <a:schemeClr val="lt1"/>
          </a:fillRef>
          <a:effectRef idx="0">
            <a:schemeClr val="accent5"/>
          </a:effectRef>
          <a:fontRef idx="minor">
            <a:schemeClr val="dk1"/>
          </a:fontRef>
        </p:style>
        <p:txBody>
          <a:bodyPr/>
          <a:lstStyle/>
          <a:p>
            <a:r>
              <a:rPr lang="en-US" dirty="0"/>
              <a:t>Safety Inspection Programs</a:t>
            </a:r>
          </a:p>
        </p:txBody>
      </p:sp>
      <p:sp>
        <p:nvSpPr>
          <p:cNvPr id="11267" name="Content Placeholder 2"/>
          <p:cNvSpPr>
            <a:spLocks noGrp="1"/>
          </p:cNvSpPr>
          <p:nvPr>
            <p:ph idx="1"/>
          </p:nvPr>
        </p:nvSpPr>
        <p:spPr/>
        <p:style>
          <a:lnRef idx="2">
            <a:schemeClr val="accent6"/>
          </a:lnRef>
          <a:fillRef idx="1">
            <a:schemeClr val="lt1"/>
          </a:fillRef>
          <a:effectRef idx="0">
            <a:schemeClr val="accent6"/>
          </a:effectRef>
          <a:fontRef idx="minor">
            <a:schemeClr val="dk1"/>
          </a:fontRef>
        </p:style>
        <p:txBody>
          <a:bodyPr>
            <a:normAutofit fontScale="92500"/>
          </a:bodyPr>
          <a:lstStyle/>
          <a:p>
            <a:pPr>
              <a:buFontTx/>
              <a:buNone/>
            </a:pPr>
            <a:r>
              <a:rPr lang="en-US" sz="2800" dirty="0"/>
              <a:t>The purpose of the inspection are to ensure  these areas are free from:</a:t>
            </a:r>
          </a:p>
          <a:p>
            <a:r>
              <a:rPr lang="en-US" sz="2800" dirty="0"/>
              <a:t>Foreign Object Damages (FOD) such as misplaced tools, aircraft parts and </a:t>
            </a:r>
            <a:r>
              <a:rPr lang="en-US" sz="2800" dirty="0" err="1"/>
              <a:t>tyre</a:t>
            </a:r>
            <a:r>
              <a:rPr lang="en-US" sz="2800" dirty="0"/>
              <a:t> debris.</a:t>
            </a:r>
          </a:p>
          <a:p>
            <a:r>
              <a:rPr lang="en-US" sz="2800" dirty="0"/>
              <a:t>Hazards created by weather conditions (snow/ice/mud).</a:t>
            </a:r>
          </a:p>
          <a:p>
            <a:r>
              <a:rPr lang="en-US" sz="2800" dirty="0"/>
              <a:t>Hazards created by damaged facilities (unsealed runway pavements).</a:t>
            </a:r>
          </a:p>
          <a:p>
            <a:r>
              <a:rPr lang="en-US" sz="2800" dirty="0"/>
              <a:t>Hazards occurring during construction activity (holes or obstacles).</a:t>
            </a:r>
          </a:p>
          <a:p>
            <a:r>
              <a:rPr lang="en-US" sz="2800" dirty="0"/>
              <a:t>Bird or wildlife hazard.</a:t>
            </a:r>
          </a:p>
        </p:txBody>
      </p:sp>
    </p:spTree>
    <p:extLst>
      <p:ext uri="{BB962C8B-B14F-4D97-AF65-F5344CB8AC3E}">
        <p14:creationId xmlns:p14="http://schemas.microsoft.com/office/powerpoint/2010/main" val="30240583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381</TotalTime>
  <Words>2801</Words>
  <Application>Microsoft Office PowerPoint</Application>
  <PresentationFormat>On-screen Show (4:3)</PresentationFormat>
  <Paragraphs>248</Paragraphs>
  <Slides>41</Slides>
  <Notes>14</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Unit 8: Airport Operations and Airport Roles</vt:lpstr>
      <vt:lpstr>Airport operations</vt:lpstr>
      <vt:lpstr> Airport Operations include:  </vt:lpstr>
      <vt:lpstr>1. Pavement Management</vt:lpstr>
      <vt:lpstr>Pavement Management</vt:lpstr>
      <vt:lpstr>Pavement Management</vt:lpstr>
      <vt:lpstr>pavement maintenance</vt:lpstr>
      <vt:lpstr>2. Safety Inspection Programs </vt:lpstr>
      <vt:lpstr>Safety Inspection Programs</vt:lpstr>
      <vt:lpstr>FOD cases</vt:lpstr>
      <vt:lpstr>automatic FOD prevention systems </vt:lpstr>
      <vt:lpstr>3. Aircraft rescue and fire fighting (ARFF)</vt:lpstr>
      <vt:lpstr>3. Aircraft rescue and fire fighting (ARFF)</vt:lpstr>
      <vt:lpstr>3. Aircraft rescue and fire fighting (ARFF)</vt:lpstr>
      <vt:lpstr>Effectiveness of ARFF</vt:lpstr>
      <vt:lpstr>ARFF</vt:lpstr>
      <vt:lpstr> Snow and Ice Control</vt:lpstr>
      <vt:lpstr>Icing Effect</vt:lpstr>
      <vt:lpstr>Snow and Ice Control</vt:lpstr>
      <vt:lpstr>Why is snow and ice control important?</vt:lpstr>
      <vt:lpstr>Why is snow and ice control important?</vt:lpstr>
      <vt:lpstr>PowerPoint Presentation</vt:lpstr>
      <vt:lpstr>4. Bird hazard management </vt:lpstr>
      <vt:lpstr>Bird hazard</vt:lpstr>
      <vt:lpstr>Bird hazard</vt:lpstr>
      <vt:lpstr>Bird hazard</vt:lpstr>
      <vt:lpstr>Bird hazard Control Techniques</vt:lpstr>
      <vt:lpstr>NOTAMS</vt:lpstr>
      <vt:lpstr>NOTAMs are issued (and reported) for a number of reasons, such as:</vt:lpstr>
      <vt:lpstr>The airport roles on economic and social</vt:lpstr>
      <vt:lpstr>1. The airport roles on economic and social</vt:lpstr>
      <vt:lpstr>PowerPoint Presentation</vt:lpstr>
      <vt:lpstr>4 Types of the economic impact of airport</vt:lpstr>
      <vt:lpstr>1.2 Social impact of airport</vt:lpstr>
      <vt:lpstr>2. The airport and environmental impact </vt:lpstr>
      <vt:lpstr>2. The airport and environmental impact </vt:lpstr>
      <vt:lpstr>Tangible Services at Airports</vt:lpstr>
      <vt:lpstr>Intangible Services</vt:lpstr>
      <vt:lpstr> The airport promotion and reduction</vt:lpstr>
      <vt:lpstr>The airport promotion and reduction</vt:lpstr>
      <vt:lpstr>Example of Assignment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7</dc:title>
  <dc:creator>Pimanmas</dc:creator>
  <cp:lastModifiedBy>User</cp:lastModifiedBy>
  <cp:revision>29</cp:revision>
  <dcterms:created xsi:type="dcterms:W3CDTF">2019-06-18T08:01:30Z</dcterms:created>
  <dcterms:modified xsi:type="dcterms:W3CDTF">2021-07-20T04:16:33Z</dcterms:modified>
</cp:coreProperties>
</file>