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5" r:id="rId7"/>
    <p:sldId id="270" r:id="rId8"/>
    <p:sldId id="271" r:id="rId9"/>
    <p:sldId id="272" r:id="rId10"/>
    <p:sldId id="261" r:id="rId11"/>
    <p:sldId id="262" r:id="rId12"/>
    <p:sldId id="263" r:id="rId13"/>
    <p:sldId id="267" r:id="rId14"/>
    <p:sldId id="264" r:id="rId15"/>
    <p:sldId id="266" r:id="rId16"/>
    <p:sldId id="269" r:id="rId17"/>
    <p:sldId id="277" r:id="rId18"/>
    <p:sldId id="273" r:id="rId19"/>
    <p:sldId id="274" r:id="rId20"/>
    <p:sldId id="280" r:id="rId21"/>
    <p:sldId id="278" r:id="rId22"/>
    <p:sldId id="279" r:id="rId23"/>
    <p:sldId id="268" r:id="rId2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3BCAC-0E01-4845-A9AE-EC119332A32D}" type="datetimeFigureOut">
              <a:rPr lang="th-TH" smtClean="0"/>
              <a:t>14/07/64</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0706E-F159-4C0E-9A1F-B6D7D354BF30}" type="slidenum">
              <a:rPr lang="th-TH" smtClean="0"/>
              <a:t>‹#›</a:t>
            </a:fld>
            <a:endParaRPr lang="th-TH"/>
          </a:p>
        </p:txBody>
      </p:sp>
    </p:spTree>
    <p:extLst>
      <p:ext uri="{BB962C8B-B14F-4D97-AF65-F5344CB8AC3E}">
        <p14:creationId xmlns:p14="http://schemas.microsoft.com/office/powerpoint/2010/main" val="107187394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BF0706E-F159-4C0E-9A1F-B6D7D354BF30}" type="slidenum">
              <a:rPr lang="th-TH" smtClean="0"/>
              <a:t>6</a:t>
            </a:fld>
            <a:endParaRPr lang="th-TH"/>
          </a:p>
        </p:txBody>
      </p:sp>
    </p:spTree>
    <p:extLst>
      <p:ext uri="{BB962C8B-B14F-4D97-AF65-F5344CB8AC3E}">
        <p14:creationId xmlns:p14="http://schemas.microsoft.com/office/powerpoint/2010/main" val="8687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BF0706E-F159-4C0E-9A1F-B6D7D354BF30}" type="slidenum">
              <a:rPr lang="th-TH" smtClean="0"/>
              <a:t>11</a:t>
            </a:fld>
            <a:endParaRPr lang="th-TH"/>
          </a:p>
        </p:txBody>
      </p:sp>
    </p:spTree>
    <p:extLst>
      <p:ext uri="{BB962C8B-B14F-4D97-AF65-F5344CB8AC3E}">
        <p14:creationId xmlns:p14="http://schemas.microsoft.com/office/powerpoint/2010/main" val="370245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BF0706E-F159-4C0E-9A1F-B6D7D354BF30}" type="slidenum">
              <a:rPr lang="th-TH" smtClean="0"/>
              <a:t>12</a:t>
            </a:fld>
            <a:endParaRPr lang="th-TH"/>
          </a:p>
        </p:txBody>
      </p:sp>
    </p:spTree>
    <p:extLst>
      <p:ext uri="{BB962C8B-B14F-4D97-AF65-F5344CB8AC3E}">
        <p14:creationId xmlns:p14="http://schemas.microsoft.com/office/powerpoint/2010/main" val="370245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14/07/64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7617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14/07/64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82956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14/07/64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202130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14/07/64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52002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10D21-067F-4D12-AF47-D8392D3024F4}" type="datetimeFigureOut">
              <a:rPr lang="th-TH" smtClean="0"/>
              <a:t>14/07/64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66468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39D10D21-067F-4D12-AF47-D8392D3024F4}" type="datetimeFigureOut">
              <a:rPr lang="th-TH" smtClean="0"/>
              <a:t>14/07/64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0148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39D10D21-067F-4D12-AF47-D8392D3024F4}" type="datetimeFigureOut">
              <a:rPr lang="th-TH" smtClean="0"/>
              <a:t>14/07/64</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0430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39D10D21-067F-4D12-AF47-D8392D3024F4}" type="datetimeFigureOut">
              <a:rPr lang="th-TH" smtClean="0"/>
              <a:t>14/07/64</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17542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10D21-067F-4D12-AF47-D8392D3024F4}" type="datetimeFigureOut">
              <a:rPr lang="th-TH" smtClean="0"/>
              <a:t>14/07/64</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12584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10D21-067F-4D12-AF47-D8392D3024F4}" type="datetimeFigureOut">
              <a:rPr lang="th-TH" smtClean="0"/>
              <a:t>14/07/64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8556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10D21-067F-4D12-AF47-D8392D3024F4}" type="datetimeFigureOut">
              <a:rPr lang="th-TH" smtClean="0"/>
              <a:t>14/07/64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246768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10D21-067F-4D12-AF47-D8392D3024F4}" type="datetimeFigureOut">
              <a:rPr lang="th-TH" smtClean="0"/>
              <a:t>14/07/64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0AA10-9A73-489D-9262-1E1C245CFBC1}" type="slidenum">
              <a:rPr lang="th-TH" smtClean="0"/>
              <a:t>‹#›</a:t>
            </a:fld>
            <a:endParaRPr lang="th-TH"/>
          </a:p>
        </p:txBody>
      </p:sp>
    </p:spTree>
    <p:extLst>
      <p:ext uri="{BB962C8B-B14F-4D97-AF65-F5344CB8AC3E}">
        <p14:creationId xmlns:p14="http://schemas.microsoft.com/office/powerpoint/2010/main" val="183527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a:normAutofit fontScale="90000"/>
          </a:bodyPr>
          <a:lstStyle/>
          <a:p>
            <a:r>
              <a:rPr lang="en-US" sz="4800" b="1" smtClean="0">
                <a:solidFill>
                  <a:srgbClr val="0033CC"/>
                </a:solidFill>
              </a:rPr>
              <a:t>Unit 7 </a:t>
            </a:r>
            <a:r>
              <a:rPr lang="en-US" sz="4800" b="1" dirty="0" smtClean="0">
                <a:solidFill>
                  <a:srgbClr val="0033CC"/>
                </a:solidFill>
              </a:rPr>
              <a:t/>
            </a:r>
            <a:br>
              <a:rPr lang="en-US" sz="4800" b="1" dirty="0" smtClean="0">
                <a:solidFill>
                  <a:srgbClr val="0033CC"/>
                </a:solidFill>
              </a:rPr>
            </a:br>
            <a:r>
              <a:rPr lang="en-US" sz="4800" b="1" dirty="0" smtClean="0">
                <a:solidFill>
                  <a:srgbClr val="0033CC"/>
                </a:solidFill>
              </a:rPr>
              <a:t>Airport Security and Safety</a:t>
            </a:r>
            <a:endParaRPr lang="th-TH" sz="4800" b="1" dirty="0">
              <a:solidFill>
                <a:srgbClr val="0033CC"/>
              </a:solidFill>
            </a:endParaRPr>
          </a:p>
        </p:txBody>
      </p:sp>
      <p:sp>
        <p:nvSpPr>
          <p:cNvPr id="3" name="Subtitle 2"/>
          <p:cNvSpPr>
            <a:spLocks noGrp="1"/>
          </p:cNvSpPr>
          <p:nvPr>
            <p:ph type="subTitle" idx="1"/>
          </p:nvPr>
        </p:nvSpPr>
        <p:spPr/>
        <p:txBody>
          <a:bodyPr/>
          <a:lstStyle/>
          <a:p>
            <a:endParaRPr lang="th-TH"/>
          </a:p>
        </p:txBody>
      </p:sp>
      <p:pic>
        <p:nvPicPr>
          <p:cNvPr id="1026" name="Picture 2" descr="25 AUG NEW ROSSIYA AIRLINES AT HKT/ PHUKET AIRPORT - Don Mueang, Chiang  Mai, Phuket | BAGS Ground Services (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72816"/>
            <a:ext cx="921886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Protect passenger, cabin and cockpit</a:t>
            </a: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pPr>
              <a:buFont typeface="Wingdings" pitchFamily="2" charset="2"/>
              <a:buChar char="ü"/>
            </a:pPr>
            <a:r>
              <a:rPr lang="en-US" dirty="0" err="1" smtClean="0"/>
              <a:t>Pax</a:t>
            </a:r>
            <a:r>
              <a:rPr lang="en-US" dirty="0" smtClean="0"/>
              <a:t> are asked to show ID, biometric evidence (finger print, digital </a:t>
            </a:r>
            <a:r>
              <a:rPr lang="en-US" dirty="0" err="1" smtClean="0"/>
              <a:t>photogrph</a:t>
            </a:r>
            <a:r>
              <a:rPr lang="en-US" dirty="0" smtClean="0"/>
              <a:t>)</a:t>
            </a:r>
          </a:p>
          <a:p>
            <a:pPr>
              <a:buFont typeface="Wingdings" pitchFamily="2" charset="2"/>
              <a:buChar char="ü"/>
            </a:pPr>
            <a:r>
              <a:rPr lang="en-US" dirty="0" smtClean="0"/>
              <a:t>Terrorist watch list</a:t>
            </a:r>
          </a:p>
          <a:p>
            <a:pPr>
              <a:buFont typeface="Wingdings" pitchFamily="2" charset="2"/>
              <a:buChar char="ü"/>
            </a:pPr>
            <a:r>
              <a:rPr lang="en-US" dirty="0" smtClean="0"/>
              <a:t>Strengthened  cockpit door by install bulletproof</a:t>
            </a:r>
          </a:p>
          <a:p>
            <a:pPr>
              <a:buFont typeface="Wingdings" pitchFamily="2" charset="2"/>
              <a:buChar char="ü"/>
            </a:pPr>
            <a:r>
              <a:rPr lang="en-US" sz="3600" dirty="0" smtClean="0"/>
              <a:t>Monitor </a:t>
            </a:r>
            <a:r>
              <a:rPr lang="en-US" sz="3600" dirty="0" err="1" smtClean="0"/>
              <a:t>Pax’s</a:t>
            </a:r>
            <a:r>
              <a:rPr lang="en-US" sz="3600" dirty="0" smtClean="0"/>
              <a:t> behavior</a:t>
            </a:r>
          </a:p>
          <a:p>
            <a:pPr>
              <a:buFont typeface="Wingdings" pitchFamily="2" charset="2"/>
              <a:buChar char="ü"/>
            </a:pPr>
            <a:r>
              <a:rPr lang="en-US" sz="3600" dirty="0" smtClean="0"/>
              <a:t>Carry-on baggage are physical inspection </a:t>
            </a:r>
          </a:p>
          <a:p>
            <a:pPr>
              <a:buFont typeface="Wingdings" pitchFamily="2" charset="2"/>
              <a:buChar char="ü"/>
            </a:pPr>
            <a:r>
              <a:rPr lang="en-US" sz="3600" dirty="0" smtClean="0"/>
              <a:t>Pat down ( pass hands over </a:t>
            </a:r>
            <a:r>
              <a:rPr lang="en-US" sz="3600" dirty="0" err="1" smtClean="0"/>
              <a:t>pax</a:t>
            </a:r>
            <a:r>
              <a:rPr lang="en-US" sz="3600" dirty="0" smtClean="0"/>
              <a:t> to search concealed items</a:t>
            </a:r>
          </a:p>
          <a:p>
            <a:pPr>
              <a:buFont typeface="Wingdings" pitchFamily="2" charset="2"/>
              <a:buChar char="ü"/>
            </a:pPr>
            <a:endParaRPr lang="en-US" sz="3600" dirty="0" smtClean="0"/>
          </a:p>
        </p:txBody>
      </p:sp>
    </p:spTree>
    <p:extLst>
      <p:ext uri="{BB962C8B-B14F-4D97-AF65-F5344CB8AC3E}">
        <p14:creationId xmlns:p14="http://schemas.microsoft.com/office/powerpoint/2010/main" val="72430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Protect passenger, cabin and </a:t>
            </a:r>
            <a:r>
              <a:rPr lang="en-US" b="1" dirty="0" smtClean="0">
                <a:solidFill>
                  <a:srgbClr val="FF0000"/>
                </a:solidFill>
              </a:rPr>
              <a:t>cockpit (Cont.)</a:t>
            </a:r>
            <a:endParaRPr lang="en-US" b="1" dirty="0">
              <a:solidFill>
                <a:srgbClr val="FF0000"/>
              </a:solidFill>
            </a:endParaRPr>
          </a:p>
        </p:txBody>
      </p:sp>
      <p:sp>
        <p:nvSpPr>
          <p:cNvPr id="3" name="Content Placeholder 2"/>
          <p:cNvSpPr>
            <a:spLocks noGrp="1"/>
          </p:cNvSpPr>
          <p:nvPr>
            <p:ph idx="1"/>
          </p:nvPr>
        </p:nvSpPr>
        <p:spPr>
          <a:xfrm>
            <a:off x="457200" y="2863477"/>
            <a:ext cx="3682752" cy="3517851"/>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a:buFont typeface="Wingdings" pitchFamily="2" charset="2"/>
              <a:buChar char="ü"/>
            </a:pPr>
            <a:r>
              <a:rPr lang="en-US" dirty="0" smtClean="0"/>
              <a:t>WTMD (walk- through metal detector)</a:t>
            </a:r>
          </a:p>
          <a:p>
            <a:pPr>
              <a:buFont typeface="Wingdings" pitchFamily="2" charset="2"/>
              <a:buChar char="ü"/>
            </a:pPr>
            <a:endParaRPr lang="en-US" dirty="0"/>
          </a:p>
          <a:p>
            <a:pPr>
              <a:buFont typeface="Wingdings" pitchFamily="2" charset="2"/>
              <a:buChar char="ü"/>
            </a:pPr>
            <a:endParaRPr lang="en-US" dirty="0" smtClean="0"/>
          </a:p>
          <a:p>
            <a:pPr>
              <a:buFont typeface="Wingdings" pitchFamily="2" charset="2"/>
              <a:buChar char="ü"/>
            </a:pPr>
            <a:endParaRPr lang="en-US" dirty="0"/>
          </a:p>
          <a:p>
            <a:pPr marL="0" indent="0">
              <a:buNone/>
            </a:pPr>
            <a:endParaRPr lang="en-US"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642" t="22703" r="30949" b="50000"/>
          <a:stretch/>
        </p:blipFill>
        <p:spPr bwMode="auto">
          <a:xfrm>
            <a:off x="4154207" y="1462900"/>
            <a:ext cx="4295103" cy="491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4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33CC"/>
                </a:solidFill>
              </a:rPr>
              <a:t>Protect passenger, cabin and </a:t>
            </a:r>
            <a:r>
              <a:rPr lang="en-US" b="1" dirty="0" smtClean="0">
                <a:solidFill>
                  <a:srgbClr val="0033CC"/>
                </a:solidFill>
              </a:rPr>
              <a:t>cockpit (Cont.)</a:t>
            </a:r>
            <a:endParaRPr lang="en-US" b="1" dirty="0">
              <a:solidFill>
                <a:srgbClr val="0033CC"/>
              </a:solidFill>
            </a:endParaRPr>
          </a:p>
        </p:txBody>
      </p:sp>
      <p:sp>
        <p:nvSpPr>
          <p:cNvPr id="3" name="Content Placeholder 2"/>
          <p:cNvSpPr>
            <a:spLocks noGrp="1"/>
          </p:cNvSpPr>
          <p:nvPr>
            <p:ph idx="1"/>
          </p:nvPr>
        </p:nvSpPr>
        <p:spPr>
          <a:xfrm>
            <a:off x="107504" y="1844824"/>
            <a:ext cx="3682752" cy="4536504"/>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a:buFont typeface="Wingdings" pitchFamily="2" charset="2"/>
              <a:buChar char="ü"/>
            </a:pPr>
            <a:endParaRPr lang="en-US" dirty="0" smtClean="0"/>
          </a:p>
          <a:p>
            <a:pPr>
              <a:buFont typeface="Wingdings" pitchFamily="2" charset="2"/>
              <a:buChar char="ü"/>
            </a:pPr>
            <a:r>
              <a:rPr lang="en-US" sz="3600" dirty="0" smtClean="0"/>
              <a:t>HHMD (hand-held metal detector)</a:t>
            </a:r>
          </a:p>
        </p:txBody>
      </p:sp>
      <p:sp>
        <p:nvSpPr>
          <p:cNvPr id="4" name="AutoShape 2" descr="Hand Held Metal Detector (HHMD), Hand Held Metal Detector, Handheld Metal  Detector, हाथ वाला मेटल डिटेक्टर, हैंड हेल्ड मेटल डिटेक्टर - Digitech  Secwatch Private Limited, Ghaziabad | ID: 21092047933"/>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4" descr="https://5.imimg.com/data5/BV/SN/LI/SELLER-49202770/hand-held-metal-detector-hhmd--500x500.jpg"/>
          <p:cNvSpPr>
            <a:spLocks noChangeAspect="1" noChangeArrowheads="1"/>
          </p:cNvSpPr>
          <p:nvPr/>
        </p:nvSpPr>
        <p:spPr bwMode="auto">
          <a:xfrm>
            <a:off x="342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5086" t="31330" r="15903" b="22904"/>
          <a:stretch/>
        </p:blipFill>
        <p:spPr bwMode="auto">
          <a:xfrm>
            <a:off x="4275438" y="2088291"/>
            <a:ext cx="3536922" cy="313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13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Picture 7" descr="SECURITY SCREENING&#10;• ALL PERSONS AND ITEMS ENTERING THE&#10;STERILE AREA MUST BE SCREENED&#10;• ALL AIRPORT WORKERS MUST BE&#10;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Prevent </a:t>
            </a:r>
            <a:r>
              <a:rPr lang="en-US" b="1" dirty="0">
                <a:solidFill>
                  <a:srgbClr val="FF0000"/>
                </a:solidFill>
              </a:rPr>
              <a:t>explosion of baggage</a:t>
            </a:r>
            <a:r>
              <a:rPr lang="en-US" b="1" dirty="0">
                <a:solidFill>
                  <a:srgbClr val="0033CC"/>
                </a:solidFill>
              </a:rPr>
              <a:t/>
            </a:r>
            <a:br>
              <a:rPr lang="en-US" b="1" dirty="0">
                <a:solidFill>
                  <a:srgbClr val="0033CC"/>
                </a:solidFill>
              </a:rPr>
            </a:br>
            <a:endParaRPr lang="en-US"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buFont typeface="Wingdings" pitchFamily="2" charset="2"/>
              <a:buChar char="ü"/>
            </a:pPr>
            <a:r>
              <a:rPr lang="en-US" dirty="0" smtClean="0"/>
              <a:t>Employ explosion equipment some scan </a:t>
            </a:r>
            <a:r>
              <a:rPr lang="en-US" smtClean="0"/>
              <a:t>provide </a:t>
            </a:r>
            <a:r>
              <a:rPr lang="en-US" smtClean="0"/>
              <a:t>colored </a:t>
            </a:r>
            <a:r>
              <a:rPr lang="en-US" dirty="0" smtClean="0"/>
              <a:t>images of objects that contain explosive compounds.</a:t>
            </a:r>
          </a:p>
          <a:p>
            <a:pPr>
              <a:buFont typeface="Wingdings" pitchFamily="2" charset="2"/>
              <a:buChar char="ü"/>
            </a:pPr>
            <a:r>
              <a:rPr lang="en-US" dirty="0" smtClean="0"/>
              <a:t>K 9 tea, dogs are trained to react to the scents of various explosives</a:t>
            </a:r>
          </a:p>
          <a:p>
            <a:pPr>
              <a:buFont typeface="Wingdings" pitchFamily="2" charset="2"/>
              <a:buChar char="ü"/>
            </a:pPr>
            <a:r>
              <a:rPr lang="en-US" dirty="0" smtClean="0"/>
              <a:t>Hand searches of luggage</a:t>
            </a:r>
          </a:p>
          <a:p>
            <a:pPr>
              <a:buFont typeface="Wingdings" pitchFamily="2" charset="2"/>
              <a:buChar char="ü"/>
            </a:pPr>
            <a:r>
              <a:rPr lang="en-US" dirty="0" smtClean="0"/>
              <a:t>Positive passenger baggage  match (PPBM) PA </a:t>
            </a:r>
            <a:r>
              <a:rPr lang="en-US" dirty="0" err="1" smtClean="0"/>
              <a:t>pax</a:t>
            </a:r>
            <a:r>
              <a:rPr lang="en-US" dirty="0" smtClean="0"/>
              <a:t> not leave baggage unattended.</a:t>
            </a:r>
          </a:p>
          <a:p>
            <a:pPr>
              <a:buFont typeface="Wingdings" pitchFamily="2" charset="2"/>
              <a:buChar char="ü"/>
            </a:pPr>
            <a:r>
              <a:rPr lang="en-US" dirty="0" smtClean="0"/>
              <a:t>Trusted shipper program.</a:t>
            </a:r>
            <a:endParaRPr lang="en-US" sz="3600" dirty="0" smtClean="0"/>
          </a:p>
        </p:txBody>
      </p:sp>
    </p:spTree>
    <p:extLst>
      <p:ext uri="{BB962C8B-B14F-4D97-AF65-F5344CB8AC3E}">
        <p14:creationId xmlns:p14="http://schemas.microsoft.com/office/powerpoint/2010/main" val="106507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Prevent threats external aircrafts</a:t>
            </a:r>
            <a:endParaRPr lang="th-TH"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ü"/>
            </a:pPr>
            <a:r>
              <a:rPr lang="en-US" sz="3600" dirty="0" smtClean="0"/>
              <a:t>Guarding against truck bomb</a:t>
            </a:r>
          </a:p>
          <a:p>
            <a:pPr>
              <a:buFont typeface="Wingdings" pitchFamily="2" charset="2"/>
              <a:buChar char="ü"/>
            </a:pPr>
            <a:r>
              <a:rPr lang="en-US" sz="3600" dirty="0" smtClean="0"/>
              <a:t>CCTV (closed- circuit television)</a:t>
            </a:r>
          </a:p>
          <a:p>
            <a:pPr>
              <a:buFont typeface="Wingdings" pitchFamily="2" charset="2"/>
              <a:buChar char="ü"/>
            </a:pPr>
            <a:r>
              <a:rPr lang="en-US" sz="3600" dirty="0" smtClean="0"/>
              <a:t>Staff background checks</a:t>
            </a:r>
          </a:p>
          <a:p>
            <a:pPr>
              <a:buFont typeface="Wingdings" pitchFamily="2" charset="2"/>
              <a:buChar char="ü"/>
            </a:pPr>
            <a:r>
              <a:rPr lang="en-US" sz="3600" dirty="0" smtClean="0"/>
              <a:t>Electronic barrier</a:t>
            </a:r>
          </a:p>
          <a:p>
            <a:pPr>
              <a:buFont typeface="Wingdings" pitchFamily="2" charset="2"/>
              <a:buChar char="ü"/>
            </a:pPr>
            <a:r>
              <a:rPr lang="en-US" sz="3600" dirty="0" smtClean="0"/>
              <a:t>Prohibit parking</a:t>
            </a:r>
          </a:p>
          <a:p>
            <a:pPr marL="0" indent="0">
              <a:buNone/>
            </a:pPr>
            <a:endParaRPr lang="th-TH"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419" t="33153" r="6047" b="29009"/>
          <a:stretch/>
        </p:blipFill>
        <p:spPr bwMode="auto">
          <a:xfrm>
            <a:off x="4709937" y="3786409"/>
            <a:ext cx="3966519" cy="259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43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Airport Security Program</a:t>
            </a:r>
            <a:endParaRPr lang="th-TH" b="1" dirty="0">
              <a:solidFill>
                <a:srgbClr val="0033CC"/>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dirty="0" smtClean="0"/>
              <a:t>Approved by National Aviation Security Authority, It include;</a:t>
            </a:r>
          </a:p>
          <a:p>
            <a:r>
              <a:rPr lang="en-US" dirty="0" smtClean="0"/>
              <a:t>Responsibility of airport operator</a:t>
            </a:r>
          </a:p>
          <a:p>
            <a:r>
              <a:rPr lang="en-US" dirty="0" smtClean="0"/>
              <a:t>Coordinate and communication</a:t>
            </a:r>
          </a:p>
          <a:p>
            <a:r>
              <a:rPr lang="en-US" dirty="0" smtClean="0"/>
              <a:t>Plan for protect airport, aircraft, ATC and facilities</a:t>
            </a:r>
          </a:p>
          <a:p>
            <a:r>
              <a:rPr lang="en-US" dirty="0" smtClean="0"/>
              <a:t>Detail of security personnel</a:t>
            </a:r>
          </a:p>
          <a:p>
            <a:r>
              <a:rPr lang="en-US" dirty="0" smtClean="0"/>
              <a:t>Evaluate of the effectiveness by experts</a:t>
            </a:r>
          </a:p>
          <a:p>
            <a:r>
              <a:rPr lang="en-US" dirty="0" smtClean="0"/>
              <a:t>Contingency plan </a:t>
            </a:r>
            <a:endParaRPr lang="th-TH" dirty="0"/>
          </a:p>
        </p:txBody>
      </p:sp>
    </p:spTree>
    <p:extLst>
      <p:ext uri="{BB962C8B-B14F-4D97-AF65-F5344CB8AC3E}">
        <p14:creationId xmlns:p14="http://schemas.microsoft.com/office/powerpoint/2010/main" val="82683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Airside Safety Practices</a:t>
            </a:r>
            <a:endParaRPr lang="th-TH" b="1" dirty="0">
              <a:solidFill>
                <a:srgbClr val="0033CC"/>
              </a:solidFill>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92500"/>
          </a:bodyPr>
          <a:lstStyle/>
          <a:p>
            <a:pPr>
              <a:lnSpc>
                <a:spcPct val="150000"/>
              </a:lnSpc>
            </a:pPr>
            <a:r>
              <a:rPr lang="en-US" dirty="0" smtClean="0"/>
              <a:t>Employee who work around aircraft</a:t>
            </a:r>
          </a:p>
          <a:p>
            <a:pPr>
              <a:lnSpc>
                <a:spcPct val="150000"/>
              </a:lnSpc>
            </a:pPr>
            <a:r>
              <a:rPr lang="en-US" dirty="0" smtClean="0"/>
              <a:t>Condition of pavement, runway, taxiway</a:t>
            </a:r>
          </a:p>
          <a:p>
            <a:pPr>
              <a:lnSpc>
                <a:spcPct val="150000"/>
              </a:lnSpc>
            </a:pPr>
            <a:r>
              <a:rPr lang="en-US" dirty="0" smtClean="0"/>
              <a:t>Obstacles around airport such as construction</a:t>
            </a:r>
          </a:p>
          <a:p>
            <a:pPr>
              <a:lnSpc>
                <a:spcPct val="150000"/>
              </a:lnSpc>
            </a:pPr>
            <a:r>
              <a:rPr lang="en-US" dirty="0" smtClean="0"/>
              <a:t>Broken or damage marking, signs, lighting system</a:t>
            </a:r>
          </a:p>
          <a:p>
            <a:pPr>
              <a:lnSpc>
                <a:spcPct val="150000"/>
              </a:lnSpc>
            </a:pPr>
            <a:r>
              <a:rPr lang="en-US" dirty="0" smtClean="0"/>
              <a:t>Presence of debris</a:t>
            </a:r>
          </a:p>
          <a:p>
            <a:endParaRPr lang="th-TH" dirty="0"/>
          </a:p>
        </p:txBody>
      </p:sp>
    </p:spTree>
    <p:extLst>
      <p:ext uri="{BB962C8B-B14F-4D97-AF65-F5344CB8AC3E}">
        <p14:creationId xmlns:p14="http://schemas.microsoft.com/office/powerpoint/2010/main" val="289845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Suspicious </a:t>
            </a:r>
            <a:r>
              <a:rPr lang="en-US" b="1" dirty="0" smtClean="0">
                <a:solidFill>
                  <a:srgbClr val="0033CC"/>
                </a:solidFill>
              </a:rPr>
              <a:t>Circumstances (People)</a:t>
            </a:r>
            <a:endParaRPr lang="th-TH"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lnSpc>
                <a:spcPct val="150000"/>
              </a:lnSpc>
            </a:pPr>
            <a:r>
              <a:rPr lang="en-US" dirty="0"/>
              <a:t>Loitering outside premises</a:t>
            </a:r>
          </a:p>
          <a:p>
            <a:pPr>
              <a:lnSpc>
                <a:spcPct val="150000"/>
              </a:lnSpc>
            </a:pPr>
            <a:r>
              <a:rPr lang="en-US" dirty="0" smtClean="0"/>
              <a:t>Attempting </a:t>
            </a:r>
            <a:r>
              <a:rPr lang="en-US" dirty="0"/>
              <a:t>to gain access</a:t>
            </a:r>
          </a:p>
          <a:p>
            <a:pPr>
              <a:lnSpc>
                <a:spcPct val="150000"/>
              </a:lnSpc>
            </a:pPr>
            <a:r>
              <a:rPr lang="en-US" dirty="0" smtClean="0"/>
              <a:t>Insisting </a:t>
            </a:r>
            <a:r>
              <a:rPr lang="en-US" dirty="0"/>
              <a:t>on particular flight</a:t>
            </a:r>
          </a:p>
          <a:p>
            <a:pPr>
              <a:lnSpc>
                <a:spcPct val="150000"/>
              </a:lnSpc>
            </a:pPr>
            <a:r>
              <a:rPr lang="en-US" dirty="0" smtClean="0"/>
              <a:t>Over-detailed </a:t>
            </a:r>
            <a:r>
              <a:rPr lang="en-US" dirty="0"/>
              <a:t>questions</a:t>
            </a:r>
            <a:endParaRPr lang="th-TH" dirty="0"/>
          </a:p>
        </p:txBody>
      </p:sp>
      <p:pic>
        <p:nvPicPr>
          <p:cNvPr id="11266" name="Picture 2" descr="Suspicious burgler with crow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566" y="1844824"/>
            <a:ext cx="296889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8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Suspicious </a:t>
            </a:r>
            <a:r>
              <a:rPr lang="en-US" b="1" dirty="0" smtClean="0">
                <a:solidFill>
                  <a:srgbClr val="0033CC"/>
                </a:solidFill>
              </a:rPr>
              <a:t>Circumstances (Goods)</a:t>
            </a:r>
            <a:endParaRPr lang="th-TH" b="1" dirty="0">
              <a:solidFill>
                <a:srgbClr val="0033CC"/>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nSpc>
                <a:spcPct val="150000"/>
              </a:lnSpc>
            </a:pPr>
            <a:r>
              <a:rPr lang="en-US" dirty="0"/>
              <a:t>Changes to paperwork </a:t>
            </a:r>
            <a:endParaRPr lang="en-US" dirty="0" smtClean="0"/>
          </a:p>
          <a:p>
            <a:pPr>
              <a:lnSpc>
                <a:spcPct val="150000"/>
              </a:lnSpc>
            </a:pPr>
            <a:r>
              <a:rPr lang="en-US" dirty="0" smtClean="0"/>
              <a:t>Broken </a:t>
            </a:r>
            <a:r>
              <a:rPr lang="en-US" dirty="0"/>
              <a:t>seals </a:t>
            </a:r>
            <a:endParaRPr lang="en-US" dirty="0" smtClean="0"/>
          </a:p>
          <a:p>
            <a:pPr>
              <a:lnSpc>
                <a:spcPct val="150000"/>
              </a:lnSpc>
            </a:pPr>
            <a:r>
              <a:rPr lang="en-US" dirty="0" smtClean="0"/>
              <a:t>Resealed packages</a:t>
            </a:r>
          </a:p>
          <a:p>
            <a:pPr>
              <a:lnSpc>
                <a:spcPct val="150000"/>
              </a:lnSpc>
            </a:pPr>
            <a:r>
              <a:rPr lang="en-US" dirty="0" smtClean="0"/>
              <a:t>Poor </a:t>
            </a:r>
            <a:r>
              <a:rPr lang="en-US" dirty="0"/>
              <a:t>or damaged packaging</a:t>
            </a:r>
            <a:endParaRPr lang="th-TH"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679" y="2490961"/>
            <a:ext cx="2818769" cy="288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97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 able to explain the airport security procedures</a:t>
            </a:r>
          </a:p>
          <a:p>
            <a:r>
              <a:rPr lang="en-US" dirty="0" smtClean="0"/>
              <a:t>Be able to describe the airport security program</a:t>
            </a:r>
          </a:p>
          <a:p>
            <a:r>
              <a:rPr lang="en-US" dirty="0" smtClean="0"/>
              <a:t>Understand the airside safety practices</a:t>
            </a:r>
            <a:endParaRPr lang="th-TH" dirty="0"/>
          </a:p>
        </p:txBody>
      </p:sp>
      <p:sp>
        <p:nvSpPr>
          <p:cNvPr id="4" name="Title 1"/>
          <p:cNvSpPr>
            <a:spLocks noGrp="1"/>
          </p:cNvSpPr>
          <p:nvPr>
            <p:ph type="title"/>
          </p:nvPr>
        </p:nvSpPr>
        <p:spPr/>
        <p:txBody>
          <a:bodyPr>
            <a:normAutofit/>
          </a:bodyPr>
          <a:lstStyle/>
          <a:p>
            <a:r>
              <a:rPr lang="en-US" sz="4800" b="1" dirty="0" smtClean="0">
                <a:solidFill>
                  <a:srgbClr val="0033CC"/>
                </a:solidFill>
              </a:rPr>
              <a:t>Learning Outcomes</a:t>
            </a:r>
            <a:endParaRPr lang="th-TH" sz="4800" b="1" dirty="0">
              <a:solidFill>
                <a:srgbClr val="0033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5384"/>
            <a:ext cx="9144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5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Picture 7" descr="SECURITY SCREENING&#10;• ALL PERSONS AND ITEMS ENTERING THE&#10;STERILE AREA MUST BE SCREENED&#10;• ALL AIRPORT WORKERS MUST BE&#10;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5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Annex 17 - Standard</a:t>
            </a:r>
            <a:endParaRPr lang="th-TH" b="1" dirty="0">
              <a:solidFill>
                <a:srgbClr val="0033CC"/>
              </a:solidFill>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4000" dirty="0"/>
              <a:t>“Each Contracting State shall require that measures are implemented to ensure adequate supervision over the movement of persons and vehicles to and from the aircraft in order to prevent unauthorized access to aircraft.”</a:t>
            </a:r>
            <a:endParaRPr lang="th-TH" sz="4000" dirty="0"/>
          </a:p>
        </p:txBody>
      </p:sp>
    </p:spTree>
    <p:extLst>
      <p:ext uri="{BB962C8B-B14F-4D97-AF65-F5344CB8AC3E}">
        <p14:creationId xmlns:p14="http://schemas.microsoft.com/office/powerpoint/2010/main" val="199228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Safety </a:t>
            </a:r>
            <a:r>
              <a:rPr lang="en-US" b="1" dirty="0">
                <a:solidFill>
                  <a:srgbClr val="0033CC"/>
                </a:solidFill>
              </a:rPr>
              <a:t>A</a:t>
            </a:r>
            <a:r>
              <a:rPr lang="en-US" b="1" dirty="0" smtClean="0">
                <a:solidFill>
                  <a:srgbClr val="0033CC"/>
                </a:solidFill>
              </a:rPr>
              <a:t>round Aircraft</a:t>
            </a:r>
            <a:endParaRPr lang="th-TH" b="1" dirty="0">
              <a:solidFill>
                <a:srgbClr val="0033CC"/>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Aircrafts are tied down or chocked.</a:t>
            </a:r>
          </a:p>
          <a:p>
            <a:r>
              <a:rPr lang="en-US" dirty="0" smtClean="0"/>
              <a:t>No authorized person approaches any A/c without permission</a:t>
            </a:r>
          </a:p>
          <a:p>
            <a:r>
              <a:rPr lang="en-US" dirty="0" smtClean="0"/>
              <a:t>Not park or stand within 3 meters of </a:t>
            </a:r>
            <a:r>
              <a:rPr lang="en-US" dirty="0"/>
              <a:t>any A/C</a:t>
            </a:r>
          </a:p>
          <a:p>
            <a:r>
              <a:rPr lang="en-US" dirty="0" smtClean="0"/>
              <a:t>Aircraft always gets priority of way over vehicle</a:t>
            </a:r>
          </a:p>
          <a:p>
            <a:r>
              <a:rPr lang="en-US" dirty="0" smtClean="0"/>
              <a:t>Mobile phones not permit within 15 meters.</a:t>
            </a:r>
            <a:endParaRPr lang="th-TH" dirty="0"/>
          </a:p>
        </p:txBody>
      </p:sp>
    </p:spTree>
    <p:extLst>
      <p:ext uri="{BB962C8B-B14F-4D97-AF65-F5344CB8AC3E}">
        <p14:creationId xmlns:p14="http://schemas.microsoft.com/office/powerpoint/2010/main" val="405922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7170" name="Picture 2" descr="SECURE FLYING&#10;WHO’S RESPONSIBILITY?&#10;Everybody at the Airport&#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7536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Security &amp; Safety (IATA)</a:t>
            </a:r>
            <a:endParaRPr lang="th-TH" b="1" dirty="0">
              <a:solidFill>
                <a:srgbClr val="0033CC"/>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solidFill>
                  <a:srgbClr val="FF0000"/>
                </a:solidFill>
              </a:rPr>
              <a:t>Aviation safety </a:t>
            </a:r>
            <a:r>
              <a:rPr lang="en-US" dirty="0" smtClean="0"/>
              <a:t>: Efforts that are taken to ensure aircrafts are free from factors that may lead to injuries to loss.</a:t>
            </a:r>
          </a:p>
          <a:p>
            <a:endParaRPr lang="en-US" dirty="0" smtClean="0"/>
          </a:p>
          <a:p>
            <a:r>
              <a:rPr lang="en-US" dirty="0" smtClean="0">
                <a:solidFill>
                  <a:srgbClr val="00B050"/>
                </a:solidFill>
              </a:rPr>
              <a:t>Aviation security</a:t>
            </a:r>
            <a:r>
              <a:rPr lang="en-US" i="1" dirty="0" smtClean="0">
                <a:solidFill>
                  <a:srgbClr val="00B050"/>
                </a:solidFill>
              </a:rPr>
              <a:t> </a:t>
            </a:r>
            <a:r>
              <a:rPr lang="en-US" i="1" dirty="0" smtClean="0"/>
              <a:t>: </a:t>
            </a:r>
            <a:r>
              <a:rPr lang="en-US" dirty="0" smtClean="0"/>
              <a:t>combination of measures human and material resources intended to safeguard civil aviation security against acts of unlawful inference.</a:t>
            </a:r>
            <a:endParaRPr lang="th-TH" dirty="0"/>
          </a:p>
        </p:txBody>
      </p:sp>
    </p:spTree>
    <p:extLst>
      <p:ext uri="{BB962C8B-B14F-4D97-AF65-F5344CB8AC3E}">
        <p14:creationId xmlns:p14="http://schemas.microsoft.com/office/powerpoint/2010/main" val="992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Security Procedures at Airport</a:t>
            </a:r>
            <a:endParaRPr lang="th-TH"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q"/>
            </a:pPr>
            <a:r>
              <a:rPr lang="en-US" dirty="0" smtClean="0"/>
              <a:t> </a:t>
            </a:r>
            <a:r>
              <a:rPr lang="en-US" sz="3600" dirty="0" smtClean="0"/>
              <a:t>Protect passenger, cabin and cockpit</a:t>
            </a:r>
          </a:p>
          <a:p>
            <a:pPr marL="0" indent="0">
              <a:buNone/>
            </a:pPr>
            <a:endParaRPr lang="en-US" sz="3600" dirty="0" smtClean="0"/>
          </a:p>
          <a:p>
            <a:pPr>
              <a:buFont typeface="Wingdings" pitchFamily="2" charset="2"/>
              <a:buChar char="q"/>
            </a:pPr>
            <a:r>
              <a:rPr lang="en-US" sz="3600" dirty="0" smtClean="0"/>
              <a:t>Prevent explosion of baggage</a:t>
            </a:r>
          </a:p>
          <a:p>
            <a:pPr marL="0" indent="0">
              <a:buNone/>
            </a:pPr>
            <a:endParaRPr lang="en-US" sz="3600" dirty="0" smtClean="0"/>
          </a:p>
          <a:p>
            <a:pPr>
              <a:buFont typeface="Wingdings" pitchFamily="2" charset="2"/>
              <a:buChar char="q"/>
            </a:pPr>
            <a:r>
              <a:rPr lang="en-US" sz="3600" dirty="0"/>
              <a:t> </a:t>
            </a:r>
            <a:r>
              <a:rPr lang="en-US" sz="3600" dirty="0" smtClean="0"/>
              <a:t>Prevent threats external aircrafts</a:t>
            </a:r>
            <a:endParaRPr lang="th-TH" sz="3600" dirty="0"/>
          </a:p>
        </p:txBody>
      </p:sp>
    </p:spTree>
    <p:extLst>
      <p:ext uri="{BB962C8B-B14F-4D97-AF65-F5344CB8AC3E}">
        <p14:creationId xmlns:p14="http://schemas.microsoft.com/office/powerpoint/2010/main" val="154608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Preventive Measure</a:t>
            </a:r>
            <a:endParaRPr lang="th-TH" b="1" dirty="0">
              <a:solidFill>
                <a:srgbClr val="0033CC"/>
              </a:solidFill>
            </a:endParaRPr>
          </a:p>
        </p:txBody>
      </p:sp>
      <p:sp>
        <p:nvSpPr>
          <p:cNvPr id="3" name="Content Placeholder 2"/>
          <p:cNvSpPr>
            <a:spLocks noGrp="1"/>
          </p:cNvSpPr>
          <p:nvPr>
            <p:ph idx="1"/>
          </p:nvPr>
        </p:nvSpPr>
        <p:spPr>
          <a:xfrm>
            <a:off x="323528" y="1600200"/>
            <a:ext cx="8229600" cy="4525963"/>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US" b="1" dirty="0" smtClean="0">
                <a:solidFill>
                  <a:srgbClr val="FF0000"/>
                </a:solidFill>
              </a:rPr>
              <a:t>Deter</a:t>
            </a:r>
          </a:p>
          <a:p>
            <a:pPr marL="0" indent="0">
              <a:buNone/>
            </a:pPr>
            <a:r>
              <a:rPr lang="en-US" b="1" dirty="0">
                <a:solidFill>
                  <a:srgbClr val="C00000"/>
                </a:solidFill>
              </a:rPr>
              <a:t>Prevent action by persuading</a:t>
            </a:r>
          </a:p>
          <a:p>
            <a:pPr marL="0" indent="0">
              <a:buNone/>
            </a:pPr>
            <a:r>
              <a:rPr lang="en-US" b="1" dirty="0">
                <a:solidFill>
                  <a:srgbClr val="C00000"/>
                </a:solidFill>
              </a:rPr>
              <a:t>intruders that their intentions is too</a:t>
            </a:r>
          </a:p>
          <a:p>
            <a:pPr marL="0" indent="0">
              <a:buNone/>
            </a:pPr>
            <a:r>
              <a:rPr lang="en-US" b="1" dirty="0" smtClean="0">
                <a:solidFill>
                  <a:srgbClr val="C00000"/>
                </a:solidFill>
              </a:rPr>
              <a:t>Risky (Active deterrence camera)</a:t>
            </a:r>
            <a:endParaRPr lang="en-US" dirty="0"/>
          </a:p>
          <a:p>
            <a:r>
              <a:rPr lang="en-US" b="1" dirty="0" smtClean="0">
                <a:solidFill>
                  <a:srgbClr val="0070C0"/>
                </a:solidFill>
              </a:rPr>
              <a:t>Detect</a:t>
            </a:r>
          </a:p>
          <a:p>
            <a:pPr marL="0" indent="0">
              <a:buNone/>
            </a:pPr>
            <a:r>
              <a:rPr lang="en-US" b="1" dirty="0">
                <a:solidFill>
                  <a:srgbClr val="0070C0"/>
                </a:solidFill>
              </a:rPr>
              <a:t>Indicate that an action has taken</a:t>
            </a:r>
          </a:p>
          <a:p>
            <a:pPr marL="0" indent="0">
              <a:buNone/>
            </a:pPr>
            <a:r>
              <a:rPr lang="en-US" b="1" dirty="0">
                <a:solidFill>
                  <a:srgbClr val="0070C0"/>
                </a:solidFill>
              </a:rPr>
              <a:t>place, therefore appropriate</a:t>
            </a:r>
          </a:p>
          <a:p>
            <a:pPr marL="0" indent="0">
              <a:buNone/>
            </a:pPr>
            <a:r>
              <a:rPr lang="en-US" b="1" dirty="0">
                <a:solidFill>
                  <a:srgbClr val="0070C0"/>
                </a:solidFill>
              </a:rPr>
              <a:t>countermeasures can be employed</a:t>
            </a:r>
            <a:endParaRPr lang="en-US" b="1" dirty="0" smtClean="0">
              <a:solidFill>
                <a:srgbClr val="0070C0"/>
              </a:solidFill>
            </a:endParaRPr>
          </a:p>
          <a:p>
            <a:pPr marL="0" indent="0">
              <a:buNone/>
            </a:pPr>
            <a:r>
              <a:rPr lang="en-US" b="1" dirty="0" smtClean="0">
                <a:solidFill>
                  <a:srgbClr val="0070C0"/>
                </a:solidFill>
              </a:rPr>
              <a:t>(Detection cables)</a:t>
            </a:r>
            <a:endParaRPr lang="th-TH" b="1" dirty="0">
              <a:solidFill>
                <a:srgbClr val="0070C0"/>
              </a:solidFill>
            </a:endParaRPr>
          </a:p>
        </p:txBody>
      </p:sp>
      <p:pic>
        <p:nvPicPr>
          <p:cNvPr id="3074" name="Picture 2" descr="Lorex LNK71082T4KXB 8-Channel 4 Camera 4K Active Deterrence IP Security  System - Walmart.com - Walmart.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124" b="18742"/>
          <a:stretch/>
        </p:blipFill>
        <p:spPr bwMode="auto">
          <a:xfrm>
            <a:off x="6804248" y="1726828"/>
            <a:ext cx="2232248" cy="14981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984371"/>
            <a:ext cx="2880320" cy="161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915816" y="1556792"/>
            <a:ext cx="266429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p>
        </p:txBody>
      </p:sp>
      <p:sp>
        <p:nvSpPr>
          <p:cNvPr id="7" name="Right Arrow 6"/>
          <p:cNvSpPr/>
          <p:nvPr/>
        </p:nvSpPr>
        <p:spPr>
          <a:xfrm>
            <a:off x="2843808" y="5896696"/>
            <a:ext cx="2664296"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0832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CC"/>
                </a:solidFill>
              </a:rPr>
              <a:t>Deterrence Measures</a:t>
            </a:r>
            <a:endParaRPr lang="th-TH" b="1" dirty="0">
              <a:solidFill>
                <a:srgbClr val="0033CC"/>
              </a:solidFill>
            </a:endParaRPr>
          </a:p>
        </p:txBody>
      </p:sp>
      <p:sp>
        <p:nvSpPr>
          <p:cNvPr id="3" name="Content Placeholder 2"/>
          <p:cNvSpPr>
            <a:spLocks noGrp="1"/>
          </p:cNvSpPr>
          <p:nvPr>
            <p:ph idx="1"/>
          </p:nvPr>
        </p:nvSpPr>
        <p:spPr>
          <a:solidFill>
            <a:srgbClr val="0033CC"/>
          </a:solidFill>
        </p:spPr>
        <p:txBody>
          <a:bodyPr/>
          <a:lstStyle/>
          <a:p>
            <a:pPr marL="0" indent="0">
              <a:buNone/>
            </a:pPr>
            <a:endParaRPr lang="th-TH"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83" t="45766" r="19426" b="12793"/>
          <a:stretch/>
        </p:blipFill>
        <p:spPr bwMode="auto">
          <a:xfrm>
            <a:off x="467544" y="2348880"/>
            <a:ext cx="8136904" cy="363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68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Deterrence Measures</a:t>
            </a:r>
            <a:endParaRPr lang="th-TH"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4400" dirty="0" smtClean="0"/>
              <a:t>Signs/ lighting</a:t>
            </a:r>
          </a:p>
          <a:p>
            <a:r>
              <a:rPr lang="en-US" sz="4400" dirty="0" smtClean="0"/>
              <a:t>Access control</a:t>
            </a:r>
            <a:endParaRPr lang="en-US" sz="4400" dirty="0"/>
          </a:p>
          <a:p>
            <a:r>
              <a:rPr lang="en-US" sz="4400" dirty="0" smtClean="0"/>
              <a:t>Presence </a:t>
            </a:r>
            <a:r>
              <a:rPr lang="en-US" sz="4400" dirty="0"/>
              <a:t>of guards, dogs, cameras</a:t>
            </a:r>
          </a:p>
          <a:p>
            <a:r>
              <a:rPr lang="en-US" sz="4400" dirty="0" smtClean="0"/>
              <a:t>Staff </a:t>
            </a:r>
            <a:r>
              <a:rPr lang="en-US" sz="4400" dirty="0"/>
              <a:t>displaying permits</a:t>
            </a:r>
          </a:p>
          <a:p>
            <a:r>
              <a:rPr lang="en-US" sz="4400" dirty="0" smtClean="0"/>
              <a:t>Vigilant </a:t>
            </a:r>
            <a:r>
              <a:rPr lang="en-US" sz="4400" dirty="0"/>
              <a:t>staff</a:t>
            </a:r>
            <a:endParaRPr lang="th-TH" sz="4400" dirty="0"/>
          </a:p>
        </p:txBody>
      </p:sp>
    </p:spTree>
    <p:extLst>
      <p:ext uri="{BB962C8B-B14F-4D97-AF65-F5344CB8AC3E}">
        <p14:creationId xmlns:p14="http://schemas.microsoft.com/office/powerpoint/2010/main" val="252872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Detection Methods</a:t>
            </a:r>
            <a:endParaRPr lang="th-TH"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lnSpc>
                <a:spcPct val="150000"/>
              </a:lnSpc>
            </a:pPr>
            <a:r>
              <a:rPr lang="en-US" dirty="0"/>
              <a:t>Intruder detection alarm systems</a:t>
            </a:r>
          </a:p>
          <a:p>
            <a:pPr>
              <a:lnSpc>
                <a:spcPct val="150000"/>
              </a:lnSpc>
            </a:pPr>
            <a:r>
              <a:rPr lang="en-US" dirty="0" smtClean="0"/>
              <a:t>Security </a:t>
            </a:r>
            <a:r>
              <a:rPr lang="en-US" dirty="0"/>
              <a:t>patrols and inspections</a:t>
            </a:r>
          </a:p>
          <a:p>
            <a:pPr>
              <a:lnSpc>
                <a:spcPct val="150000"/>
              </a:lnSpc>
            </a:pPr>
            <a:r>
              <a:rPr lang="en-US" dirty="0" smtClean="0"/>
              <a:t>Closed </a:t>
            </a:r>
            <a:r>
              <a:rPr lang="en-US" dirty="0"/>
              <a:t>circuit television cameras</a:t>
            </a:r>
            <a:endParaRPr lang="th-TH" dirty="0"/>
          </a:p>
        </p:txBody>
      </p:sp>
    </p:spTree>
    <p:extLst>
      <p:ext uri="{BB962C8B-B14F-4D97-AF65-F5344CB8AC3E}">
        <p14:creationId xmlns:p14="http://schemas.microsoft.com/office/powerpoint/2010/main" val="94433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Purpose of Access Control</a:t>
            </a:r>
            <a:endParaRPr lang="th-TH" b="1" dirty="0">
              <a:solidFill>
                <a:srgbClr val="0033CC"/>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a:t>Ensure that only authorized persons and vehicles are allowed access </a:t>
            </a:r>
            <a:endParaRPr lang="en-US" dirty="0" smtClean="0"/>
          </a:p>
          <a:p>
            <a:r>
              <a:rPr lang="en-US" dirty="0" smtClean="0"/>
              <a:t> </a:t>
            </a:r>
            <a:r>
              <a:rPr lang="en-US" dirty="0"/>
              <a:t>Ensure that persons in security restricted areas have valid </a:t>
            </a:r>
            <a:r>
              <a:rPr lang="en-US" dirty="0" smtClean="0"/>
              <a:t>permit</a:t>
            </a:r>
          </a:p>
          <a:p>
            <a:r>
              <a:rPr lang="en-US" dirty="0"/>
              <a:t>Protect cargo from interference</a:t>
            </a:r>
            <a:endParaRPr lang="th-TH"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33" y="4311098"/>
            <a:ext cx="3336371" cy="250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70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550</Words>
  <Application>Microsoft Office PowerPoint</Application>
  <PresentationFormat>On-screen Show (4:3)</PresentationFormat>
  <Paragraphs>101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Unit 7  Airport Security and Safety</vt:lpstr>
      <vt:lpstr>Learning Outcomes</vt:lpstr>
      <vt:lpstr>Security &amp; Safety (IATA)</vt:lpstr>
      <vt:lpstr>Security Procedures at Airport</vt:lpstr>
      <vt:lpstr>Preventive Measure</vt:lpstr>
      <vt:lpstr>Deterrence Measures</vt:lpstr>
      <vt:lpstr>Deterrence Measures</vt:lpstr>
      <vt:lpstr>Detection Methods</vt:lpstr>
      <vt:lpstr>Purpose of Access Control</vt:lpstr>
      <vt:lpstr>Protect passenger, cabin and cockpit</vt:lpstr>
      <vt:lpstr>Protect passenger, cabin and cockpit (Cont.)</vt:lpstr>
      <vt:lpstr>Protect passenger, cabin and cockpit (Cont.)</vt:lpstr>
      <vt:lpstr>PowerPoint Presentation</vt:lpstr>
      <vt:lpstr>Prevent explosion of baggage </vt:lpstr>
      <vt:lpstr>Prevent threats external aircrafts</vt:lpstr>
      <vt:lpstr>Airport Security Program</vt:lpstr>
      <vt:lpstr>Airside Safety Practices</vt:lpstr>
      <vt:lpstr>Suspicious Circumstances (People)</vt:lpstr>
      <vt:lpstr>Suspicious Circumstances (Goods)</vt:lpstr>
      <vt:lpstr>PowerPoint Presentation</vt:lpstr>
      <vt:lpstr>Annex 17 - Standard</vt:lpstr>
      <vt:lpstr>Safety Around Aircraft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Airport Security</dc:title>
  <dc:creator>HP</dc:creator>
  <cp:lastModifiedBy>User</cp:lastModifiedBy>
  <cp:revision>34</cp:revision>
  <dcterms:created xsi:type="dcterms:W3CDTF">2020-10-31T16:50:02Z</dcterms:created>
  <dcterms:modified xsi:type="dcterms:W3CDTF">2021-07-14T02:54:42Z</dcterms:modified>
</cp:coreProperties>
</file>