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56"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47743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213731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CE3DF-040B-4467-A1A6-927FBE510480}" type="slidenum">
              <a:rPr lang="th-TH" smtClean="0"/>
              <a:t>‹#›</a:t>
            </a:fld>
            <a:endParaRPr lang="th-T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1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h-TH"/>
              <a:t>คลิกเพื่อแก้ไขสไตล์ชื่อเรื่องต้นแบบ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t>13/08/62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1674357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t>13/08/62</a:t>
            </a:fld>
            <a:endParaRPr lang="th-TH"/>
          </a:p>
        </p:txBody>
      </p:sp>
      <p:sp>
        <p:nvSpPr>
          <p:cNvPr id="6" name="Footer Placeholder 5"/>
          <p:cNvSpPr>
            <a:spLocks noGrp="1"/>
          </p:cNvSpPr>
          <p:nvPr>
            <p:ph type="ftr" sz="quarter" idx="11"/>
          </p:nvPr>
        </p:nvSpPr>
        <p:spPr/>
        <p:txBody>
          <a:bodyPr/>
          <a:lstStyle/>
          <a:p>
            <a:endParaRPr lang="th-T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t>‹#›</a:t>
            </a:fld>
            <a:endParaRPr lang="th-T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776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t>13/08/62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639180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599606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338818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261620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352C7867-8838-4269-B041-3DD7409A7FC6}" type="datetimeFigureOut">
              <a:rPr lang="th-TH" smtClean="0"/>
              <a:t>13/08/62</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90624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352C7867-8838-4269-B041-3DD7409A7FC6}" type="datetimeFigureOut">
              <a:rPr lang="th-TH" smtClean="0"/>
              <a:t>13/08/62</a:t>
            </a:fld>
            <a:endParaRPr lang="th-TH"/>
          </a:p>
        </p:txBody>
      </p:sp>
      <p:sp>
        <p:nvSpPr>
          <p:cNvPr id="6" name="Footer Placeholder 5"/>
          <p:cNvSpPr>
            <a:spLocks noGrp="1"/>
          </p:cNvSpPr>
          <p:nvPr>
            <p:ph type="ftr" sz="quarter" idx="11"/>
          </p:nvPr>
        </p:nvSpPr>
        <p:spPr/>
        <p:txBody>
          <a:bodyPr/>
          <a:lstStyle/>
          <a:p>
            <a:endParaRPr lang="th-T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16217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352C7867-8838-4269-B041-3DD7409A7FC6}" type="datetimeFigureOut">
              <a:rPr lang="th-TH" smtClean="0"/>
              <a:t>13/08/62</a:t>
            </a:fld>
            <a:endParaRPr lang="th-TH"/>
          </a:p>
        </p:txBody>
      </p:sp>
      <p:sp>
        <p:nvSpPr>
          <p:cNvPr id="8" name="Footer Placeholder 7"/>
          <p:cNvSpPr>
            <a:spLocks noGrp="1"/>
          </p:cNvSpPr>
          <p:nvPr>
            <p:ph type="ftr" sz="quarter" idx="11"/>
          </p:nvPr>
        </p:nvSpPr>
        <p:spPr/>
        <p:txBody>
          <a:bodyPr/>
          <a:lstStyle/>
          <a:p>
            <a:endParaRPr lang="th-T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256579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352C7867-8838-4269-B041-3DD7409A7FC6}" type="datetimeFigureOut">
              <a:rPr lang="th-TH" smtClean="0"/>
              <a:t>13/08/62</a:t>
            </a:fld>
            <a:endParaRPr lang="th-TH"/>
          </a:p>
        </p:txBody>
      </p:sp>
      <p:sp>
        <p:nvSpPr>
          <p:cNvPr id="4" name="Footer Placeholder 3"/>
          <p:cNvSpPr>
            <a:spLocks noGrp="1"/>
          </p:cNvSpPr>
          <p:nvPr>
            <p:ph type="ftr" sz="quarter" idx="11"/>
          </p:nvPr>
        </p:nvSpPr>
        <p:spPr/>
        <p:txBody>
          <a:bodyPr/>
          <a:lstStyle/>
          <a:p>
            <a:endParaRPr lang="th-T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335820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C7867-8838-4269-B041-3DD7409A7FC6}" type="datetimeFigureOut">
              <a:rPr lang="th-TH" smtClean="0"/>
              <a:t>13/08/62</a:t>
            </a:fld>
            <a:endParaRPr lang="th-TH"/>
          </a:p>
        </p:txBody>
      </p:sp>
      <p:sp>
        <p:nvSpPr>
          <p:cNvPr id="3" name="Footer Placeholder 2"/>
          <p:cNvSpPr>
            <a:spLocks noGrp="1"/>
          </p:cNvSpPr>
          <p:nvPr>
            <p:ph type="ftr" sz="quarter" idx="11"/>
          </p:nvPr>
        </p:nvSpPr>
        <p:spPr/>
        <p:txBody>
          <a:bodyPr/>
          <a:lstStyle/>
          <a:p>
            <a:endParaRPr lang="th-T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269823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t>13/08/62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251162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t>13/08/62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t>‹#›</a:t>
            </a:fld>
            <a:endParaRPr lang="th-TH"/>
          </a:p>
        </p:txBody>
      </p:sp>
    </p:spTree>
    <p:extLst>
      <p:ext uri="{BB962C8B-B14F-4D97-AF65-F5344CB8AC3E}">
        <p14:creationId xmlns:p14="http://schemas.microsoft.com/office/powerpoint/2010/main" val="100993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2C7867-8838-4269-B041-3DD7409A7FC6}" type="datetimeFigureOut">
              <a:rPr lang="th-TH" smtClean="0"/>
              <a:t>13/08/62</a:t>
            </a:fld>
            <a:endParaRPr lang="th-T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h-T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1CE3DF-040B-4467-A1A6-927FBE510480}" type="slidenum">
              <a:rPr lang="th-TH" smtClean="0"/>
              <a:t>‹#›</a:t>
            </a:fld>
            <a:endParaRPr lang="th-TH"/>
          </a:p>
        </p:txBody>
      </p:sp>
    </p:spTree>
    <p:extLst>
      <p:ext uri="{BB962C8B-B14F-4D97-AF65-F5344CB8AC3E}">
        <p14:creationId xmlns:p14="http://schemas.microsoft.com/office/powerpoint/2010/main" val="386460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A2BD7B8B-D555-40BE-A4DE-B896E4C4E7CD}"/>
              </a:ext>
            </a:extLst>
          </p:cNvPr>
          <p:cNvSpPr>
            <a:spLocks noGrp="1"/>
          </p:cNvSpPr>
          <p:nvPr>
            <p:ph type="ctrTitle"/>
          </p:nvPr>
        </p:nvSpPr>
        <p:spPr>
          <a:xfrm>
            <a:off x="1795347" y="646772"/>
            <a:ext cx="10203366" cy="2680952"/>
          </a:xfrm>
        </p:spPr>
        <p:txBody>
          <a:bodyPr>
            <a:normAutofit fontScale="90000"/>
          </a:bodyPr>
          <a:lstStyle/>
          <a:p>
            <a:pPr algn="ctr"/>
            <a:r>
              <a:rPr lang="en-US" sz="3600" b="1" dirty="0">
                <a:solidFill>
                  <a:schemeClr val="accent2">
                    <a:lumMod val="75000"/>
                  </a:schemeClr>
                </a:solidFill>
              </a:rPr>
              <a:t>Course Specification (TQF3)</a:t>
            </a:r>
            <a:br>
              <a:rPr lang="en-US" sz="3600" b="1" dirty="0">
                <a:solidFill>
                  <a:schemeClr val="accent2">
                    <a:lumMod val="75000"/>
                  </a:schemeClr>
                </a:solidFill>
              </a:rPr>
            </a:br>
            <a:br>
              <a:rPr lang="en-US" sz="3600" b="1" dirty="0">
                <a:solidFill>
                  <a:schemeClr val="accent2">
                    <a:lumMod val="75000"/>
                  </a:schemeClr>
                </a:solidFill>
              </a:rPr>
            </a:br>
            <a:r>
              <a:rPr lang="en-US" sz="3600" b="1" dirty="0">
                <a:solidFill>
                  <a:schemeClr val="accent2">
                    <a:lumMod val="75000"/>
                  </a:schemeClr>
                </a:solidFill>
              </a:rPr>
              <a:t>IBP3209: Research Method for Business</a:t>
            </a:r>
            <a:br>
              <a:rPr lang="en-US" sz="3600" b="1" dirty="0">
                <a:solidFill>
                  <a:schemeClr val="accent2">
                    <a:lumMod val="75000"/>
                  </a:schemeClr>
                </a:solidFill>
              </a:rPr>
            </a:br>
            <a:br>
              <a:rPr lang="en-US" sz="3600" b="1" dirty="0">
                <a:solidFill>
                  <a:schemeClr val="accent2">
                    <a:lumMod val="75000"/>
                  </a:schemeClr>
                </a:solidFill>
              </a:rPr>
            </a:br>
            <a:r>
              <a:rPr lang="en-US" sz="3600" b="1" dirty="0">
                <a:solidFill>
                  <a:schemeClr val="accent2">
                    <a:lumMod val="75000"/>
                  </a:schemeClr>
                </a:solidFill>
              </a:rPr>
              <a:t>Credits: 3(2-2-5)</a:t>
            </a:r>
            <a:endParaRPr lang="th-TH" sz="3600" b="1" dirty="0">
              <a:solidFill>
                <a:schemeClr val="accent2">
                  <a:lumMod val="75000"/>
                </a:schemeClr>
              </a:solidFill>
            </a:endParaRPr>
          </a:p>
        </p:txBody>
      </p:sp>
      <p:sp>
        <p:nvSpPr>
          <p:cNvPr id="3" name="ชื่อเรื่องรอง 2">
            <a:extLst>
              <a:ext uri="{FF2B5EF4-FFF2-40B4-BE49-F238E27FC236}">
                <a16:creationId xmlns:a16="http://schemas.microsoft.com/office/drawing/2014/main" id="{C4EB0DE0-D4BA-4BB2-BD9E-13A1F2E18D49}"/>
              </a:ext>
            </a:extLst>
          </p:cNvPr>
          <p:cNvSpPr>
            <a:spLocks noGrp="1"/>
          </p:cNvSpPr>
          <p:nvPr>
            <p:ph type="subTitle" idx="1"/>
          </p:nvPr>
        </p:nvSpPr>
        <p:spPr>
          <a:xfrm>
            <a:off x="2589213" y="4248616"/>
            <a:ext cx="8915399" cy="970156"/>
          </a:xfrm>
        </p:spPr>
        <p:txBody>
          <a:bodyPr>
            <a:normAutofit/>
          </a:bodyPr>
          <a:lstStyle/>
          <a:p>
            <a:r>
              <a:rPr lang="en-US" sz="2400" b="1" dirty="0">
                <a:solidFill>
                  <a:schemeClr val="accent2">
                    <a:lumMod val="75000"/>
                  </a:schemeClr>
                </a:solidFill>
              </a:rPr>
              <a:t>Lecturers:</a:t>
            </a:r>
            <a:r>
              <a:rPr lang="en-US" sz="2400" dirty="0"/>
              <a:t> 	</a:t>
            </a:r>
            <a:r>
              <a:rPr lang="en-US" sz="2400" dirty="0" err="1"/>
              <a:t>Assoc.Prof.Chaweewan</a:t>
            </a:r>
            <a:r>
              <a:rPr lang="en-US" sz="2400" dirty="0"/>
              <a:t> </a:t>
            </a:r>
            <a:r>
              <a:rPr lang="en-US" sz="2400" dirty="0" err="1"/>
              <a:t>Kaewsaiha</a:t>
            </a:r>
            <a:endParaRPr lang="en-US" sz="2400" dirty="0"/>
          </a:p>
          <a:p>
            <a:r>
              <a:rPr lang="en-US" sz="2400" dirty="0"/>
              <a:t>				</a:t>
            </a:r>
            <a:r>
              <a:rPr lang="en-US" sz="2400" dirty="0" err="1"/>
              <a:t>Ajarn</a:t>
            </a:r>
            <a:r>
              <a:rPr lang="en-US" sz="2400" dirty="0"/>
              <a:t> </a:t>
            </a:r>
            <a:r>
              <a:rPr lang="en-US" sz="2400" dirty="0" err="1"/>
              <a:t>Luechai</a:t>
            </a:r>
            <a:r>
              <a:rPr lang="en-US" sz="2400" dirty="0"/>
              <a:t> </a:t>
            </a:r>
            <a:r>
              <a:rPr lang="en-US" sz="2400" dirty="0" err="1"/>
              <a:t>Tiprungsri</a:t>
            </a:r>
            <a:endParaRPr lang="th-TH" sz="2400" dirty="0"/>
          </a:p>
        </p:txBody>
      </p:sp>
    </p:spTree>
    <p:extLst>
      <p:ext uri="{BB962C8B-B14F-4D97-AF65-F5344CB8AC3E}">
        <p14:creationId xmlns:p14="http://schemas.microsoft.com/office/powerpoint/2010/main" val="81065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77F60131-56A0-4B71-8807-D35BE3B34C0C}"/>
              </a:ext>
            </a:extLst>
          </p:cNvPr>
          <p:cNvSpPr>
            <a:spLocks noGrp="1"/>
          </p:cNvSpPr>
          <p:nvPr>
            <p:ph type="title"/>
          </p:nvPr>
        </p:nvSpPr>
        <p:spPr>
          <a:xfrm>
            <a:off x="2592925" y="624110"/>
            <a:ext cx="8911687" cy="680583"/>
          </a:xfrm>
        </p:spPr>
        <p:txBody>
          <a:bodyPr/>
          <a:lstStyle/>
          <a:p>
            <a:r>
              <a:rPr lang="en-US" b="1" dirty="0">
                <a:solidFill>
                  <a:schemeClr val="accent2">
                    <a:lumMod val="75000"/>
                  </a:schemeClr>
                </a:solidFill>
              </a:rPr>
              <a:t>Course Outline</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id="{D9C73431-807A-4032-975D-A9664F1011A3}"/>
              </a:ext>
            </a:extLst>
          </p:cNvPr>
          <p:cNvSpPr>
            <a:spLocks noGrp="1"/>
          </p:cNvSpPr>
          <p:nvPr>
            <p:ph idx="1"/>
          </p:nvPr>
        </p:nvSpPr>
        <p:spPr>
          <a:xfrm>
            <a:off x="2589212" y="1616927"/>
            <a:ext cx="8915400" cy="4294295"/>
          </a:xfrm>
        </p:spPr>
        <p:txBody>
          <a:bodyPr/>
          <a:lstStyle/>
          <a:p>
            <a:r>
              <a:rPr lang="en-US" sz="2800" dirty="0"/>
              <a:t>Research questions formulating, reviewing the literature, quantitative and qualitative research methods, research process, sampling design, designing questionnaires, data collection and analysis, the use of software program to analyze data, and research report writing. </a:t>
            </a:r>
          </a:p>
          <a:p>
            <a:endParaRPr lang="th-TH" dirty="0"/>
          </a:p>
        </p:txBody>
      </p:sp>
    </p:spTree>
    <p:extLst>
      <p:ext uri="{BB962C8B-B14F-4D97-AF65-F5344CB8AC3E}">
        <p14:creationId xmlns:p14="http://schemas.microsoft.com/office/powerpoint/2010/main" val="184186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F4462DBD-B682-4AF4-BD60-B4BD98587733}"/>
              </a:ext>
            </a:extLst>
          </p:cNvPr>
          <p:cNvSpPr>
            <a:spLocks noGrp="1"/>
          </p:cNvSpPr>
          <p:nvPr>
            <p:ph type="title"/>
          </p:nvPr>
        </p:nvSpPr>
        <p:spPr>
          <a:xfrm>
            <a:off x="2592925" y="624110"/>
            <a:ext cx="8911687" cy="736339"/>
          </a:xfrm>
        </p:spPr>
        <p:txBody>
          <a:bodyPr/>
          <a:lstStyle/>
          <a:p>
            <a:r>
              <a:rPr lang="en-US" b="1" dirty="0">
                <a:solidFill>
                  <a:schemeClr val="accent2">
                    <a:lumMod val="75000"/>
                  </a:schemeClr>
                </a:solidFill>
              </a:rPr>
              <a:t>Learning Outcomes</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id="{8C095E4F-8053-46E9-8B3F-20E274B80C71}"/>
              </a:ext>
            </a:extLst>
          </p:cNvPr>
          <p:cNvSpPr>
            <a:spLocks noGrp="1"/>
          </p:cNvSpPr>
          <p:nvPr>
            <p:ph idx="1"/>
          </p:nvPr>
        </p:nvSpPr>
        <p:spPr>
          <a:xfrm>
            <a:off x="2589212" y="1561171"/>
            <a:ext cx="8915400" cy="4350051"/>
          </a:xfrm>
        </p:spPr>
        <p:txBody>
          <a:bodyPr>
            <a:normAutofit/>
          </a:bodyPr>
          <a:lstStyle/>
          <a:p>
            <a:r>
              <a:rPr lang="en-US" sz="2800" b="1" dirty="0">
                <a:solidFill>
                  <a:schemeClr val="accent2">
                    <a:lumMod val="75000"/>
                  </a:schemeClr>
                </a:solidFill>
              </a:rPr>
              <a:t>Domain 1</a:t>
            </a:r>
            <a:r>
              <a:rPr lang="en-US" sz="2800" dirty="0"/>
              <a:t>: Morals and Ethics</a:t>
            </a:r>
          </a:p>
          <a:p>
            <a:r>
              <a:rPr lang="en-US" sz="2800" b="1" dirty="0">
                <a:solidFill>
                  <a:schemeClr val="accent2">
                    <a:lumMod val="75000"/>
                  </a:schemeClr>
                </a:solidFill>
              </a:rPr>
              <a:t>Domain 2</a:t>
            </a:r>
            <a:r>
              <a:rPr lang="en-US" sz="2800" dirty="0"/>
              <a:t>: Knowledge</a:t>
            </a:r>
          </a:p>
          <a:p>
            <a:r>
              <a:rPr lang="en-US" sz="2800" b="1" dirty="0">
                <a:solidFill>
                  <a:schemeClr val="accent2">
                    <a:lumMod val="75000"/>
                  </a:schemeClr>
                </a:solidFill>
              </a:rPr>
              <a:t>Domain 3</a:t>
            </a:r>
            <a:r>
              <a:rPr lang="en-US" sz="2800" dirty="0"/>
              <a:t>: Cognitive Skills</a:t>
            </a:r>
          </a:p>
          <a:p>
            <a:r>
              <a:rPr lang="en-US" sz="2800" b="1" dirty="0">
                <a:solidFill>
                  <a:schemeClr val="accent2">
                    <a:lumMod val="75000"/>
                  </a:schemeClr>
                </a:solidFill>
              </a:rPr>
              <a:t>Domain 4</a:t>
            </a:r>
            <a:r>
              <a:rPr lang="en-US" sz="2800" dirty="0"/>
              <a:t>: Interpersonal Skills and Responsibility</a:t>
            </a:r>
          </a:p>
          <a:p>
            <a:r>
              <a:rPr lang="en-US" sz="2800" b="1" dirty="0">
                <a:solidFill>
                  <a:schemeClr val="accent2">
                    <a:lumMod val="75000"/>
                  </a:schemeClr>
                </a:solidFill>
              </a:rPr>
              <a:t>Domain 5</a:t>
            </a:r>
            <a:r>
              <a:rPr lang="en-US" sz="2800" dirty="0"/>
              <a:t>: Numerical Analysis, Communication</a:t>
            </a:r>
          </a:p>
          <a:p>
            <a:pPr marL="2119313" indent="-2119313">
              <a:buNone/>
            </a:pPr>
            <a:r>
              <a:rPr lang="en-US" sz="2800" dirty="0"/>
              <a:t>   	and Information Technology Skills</a:t>
            </a:r>
            <a:endParaRPr lang="th-TH" sz="2800" dirty="0"/>
          </a:p>
        </p:txBody>
      </p:sp>
    </p:spTree>
    <p:extLst>
      <p:ext uri="{BB962C8B-B14F-4D97-AF65-F5344CB8AC3E}">
        <p14:creationId xmlns:p14="http://schemas.microsoft.com/office/powerpoint/2010/main" val="26703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E6F9C56-3133-4DCB-B7CF-BB76F791B999}"/>
              </a:ext>
            </a:extLst>
          </p:cNvPr>
          <p:cNvSpPr>
            <a:spLocks noGrp="1"/>
          </p:cNvSpPr>
          <p:nvPr>
            <p:ph type="title"/>
          </p:nvPr>
        </p:nvSpPr>
        <p:spPr>
          <a:xfrm>
            <a:off x="2592925" y="624110"/>
            <a:ext cx="8911687" cy="803246"/>
          </a:xfrm>
        </p:spPr>
        <p:txBody>
          <a:bodyPr/>
          <a:lstStyle/>
          <a:p>
            <a:r>
              <a:rPr lang="en-US" b="1" dirty="0">
                <a:solidFill>
                  <a:schemeClr val="accent2">
                    <a:lumMod val="75000"/>
                  </a:schemeClr>
                </a:solidFill>
              </a:rPr>
              <a:t>Learning Activities</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id="{5F1997D3-CAF9-4C49-8420-36583802B9A9}"/>
              </a:ext>
            </a:extLst>
          </p:cNvPr>
          <p:cNvSpPr>
            <a:spLocks noGrp="1"/>
          </p:cNvSpPr>
          <p:nvPr>
            <p:ph idx="1"/>
          </p:nvPr>
        </p:nvSpPr>
        <p:spPr>
          <a:xfrm>
            <a:off x="2585499" y="1642946"/>
            <a:ext cx="8915400" cy="3777622"/>
          </a:xfrm>
        </p:spPr>
        <p:txBody>
          <a:bodyPr>
            <a:normAutofit/>
          </a:bodyPr>
          <a:lstStyle/>
          <a:p>
            <a:r>
              <a:rPr lang="en-US" sz="2800" dirty="0"/>
              <a:t>Problem-Based Learning</a:t>
            </a:r>
          </a:p>
          <a:p>
            <a:r>
              <a:rPr lang="en-US" sz="2800" dirty="0"/>
              <a:t>Cooperative Learning</a:t>
            </a:r>
          </a:p>
          <a:p>
            <a:r>
              <a:rPr lang="en-US" sz="2800" dirty="0"/>
              <a:t>Case Studies</a:t>
            </a:r>
          </a:p>
          <a:p>
            <a:r>
              <a:rPr lang="en-US" sz="2800" dirty="0"/>
              <a:t>Internet-Based Learning</a:t>
            </a:r>
          </a:p>
          <a:p>
            <a:r>
              <a:rPr lang="en-US" sz="2800" dirty="0"/>
              <a:t>Presentation</a:t>
            </a:r>
            <a:endParaRPr lang="th-TH" sz="2800" dirty="0"/>
          </a:p>
        </p:txBody>
      </p:sp>
    </p:spTree>
    <p:extLst>
      <p:ext uri="{BB962C8B-B14F-4D97-AF65-F5344CB8AC3E}">
        <p14:creationId xmlns:p14="http://schemas.microsoft.com/office/powerpoint/2010/main" val="234994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B68FA6D5-6960-40B6-BBD9-96FCB039CDFA}"/>
              </a:ext>
            </a:extLst>
          </p:cNvPr>
          <p:cNvSpPr>
            <a:spLocks noGrp="1"/>
          </p:cNvSpPr>
          <p:nvPr>
            <p:ph type="title"/>
          </p:nvPr>
        </p:nvSpPr>
        <p:spPr>
          <a:xfrm>
            <a:off x="2592925" y="624110"/>
            <a:ext cx="8911687" cy="803246"/>
          </a:xfrm>
        </p:spPr>
        <p:txBody>
          <a:bodyPr/>
          <a:lstStyle/>
          <a:p>
            <a:r>
              <a:rPr lang="en-US" b="1" dirty="0">
                <a:solidFill>
                  <a:schemeClr val="accent2">
                    <a:lumMod val="75000"/>
                  </a:schemeClr>
                </a:solidFill>
              </a:rPr>
              <a:t>Learning Assessment</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id="{BA61D0C3-07C9-49EA-9478-FB7BFD49EF30}"/>
              </a:ext>
            </a:extLst>
          </p:cNvPr>
          <p:cNvSpPr>
            <a:spLocks noGrp="1"/>
          </p:cNvSpPr>
          <p:nvPr>
            <p:ph idx="1"/>
          </p:nvPr>
        </p:nvSpPr>
        <p:spPr>
          <a:xfrm>
            <a:off x="2589212" y="1605776"/>
            <a:ext cx="8915400" cy="4305446"/>
          </a:xfrm>
        </p:spPr>
        <p:txBody>
          <a:bodyPr>
            <a:normAutofit/>
          </a:bodyPr>
          <a:lstStyle/>
          <a:p>
            <a:r>
              <a:rPr lang="en-US" sz="2800" dirty="0"/>
              <a:t>Class Attendance</a:t>
            </a:r>
          </a:p>
          <a:p>
            <a:r>
              <a:rPr lang="en-US" sz="2800" dirty="0"/>
              <a:t>Quiz</a:t>
            </a:r>
          </a:p>
          <a:p>
            <a:r>
              <a:rPr lang="en-US" sz="2800" dirty="0"/>
              <a:t>Assignment</a:t>
            </a:r>
          </a:p>
          <a:p>
            <a:r>
              <a:rPr lang="en-US" sz="2800" dirty="0"/>
              <a:t>Midterm Examination</a:t>
            </a:r>
          </a:p>
          <a:p>
            <a:r>
              <a:rPr lang="en-US" sz="2800" dirty="0"/>
              <a:t>Final Examination</a:t>
            </a:r>
          </a:p>
          <a:p>
            <a:r>
              <a:rPr lang="en-US" sz="2800" dirty="0"/>
              <a:t>Report and Presentation</a:t>
            </a:r>
            <a:endParaRPr lang="th-TH" sz="2800" dirty="0"/>
          </a:p>
        </p:txBody>
      </p:sp>
    </p:spTree>
    <p:extLst>
      <p:ext uri="{BB962C8B-B14F-4D97-AF65-F5344CB8AC3E}">
        <p14:creationId xmlns:p14="http://schemas.microsoft.com/office/powerpoint/2010/main" val="365992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6B6F0EFA-C3D6-4BE7-A39B-76FF53867D7A}"/>
              </a:ext>
            </a:extLst>
          </p:cNvPr>
          <p:cNvSpPr>
            <a:spLocks noGrp="1"/>
          </p:cNvSpPr>
          <p:nvPr>
            <p:ph type="title"/>
          </p:nvPr>
        </p:nvSpPr>
        <p:spPr>
          <a:xfrm>
            <a:off x="2419814" y="378783"/>
            <a:ext cx="8911687" cy="859002"/>
          </a:xfrm>
        </p:spPr>
        <p:txBody>
          <a:bodyPr/>
          <a:lstStyle/>
          <a:p>
            <a:r>
              <a:rPr lang="en-US" b="1" dirty="0">
                <a:solidFill>
                  <a:schemeClr val="accent2">
                    <a:lumMod val="75000"/>
                  </a:schemeClr>
                </a:solidFill>
              </a:rPr>
              <a:t>Grading</a:t>
            </a:r>
            <a:endParaRPr lang="th-TH" b="1" dirty="0">
              <a:solidFill>
                <a:schemeClr val="accent2">
                  <a:lumMod val="75000"/>
                </a:schemeClr>
              </a:solidFill>
            </a:endParaRPr>
          </a:p>
        </p:txBody>
      </p:sp>
      <p:graphicFrame>
        <p:nvGraphicFramePr>
          <p:cNvPr id="4" name="Table 4">
            <a:extLst>
              <a:ext uri="{FF2B5EF4-FFF2-40B4-BE49-F238E27FC236}">
                <a16:creationId xmlns:a16="http://schemas.microsoft.com/office/drawing/2014/main" id="{65C21C5D-8F2F-45FD-A8D1-DBFFE7F0CD30}"/>
              </a:ext>
            </a:extLst>
          </p:cNvPr>
          <p:cNvGraphicFramePr>
            <a:graphicFrameLocks noGrp="1"/>
          </p:cNvGraphicFramePr>
          <p:nvPr>
            <p:extLst>
              <p:ext uri="{D42A27DB-BD31-4B8C-83A1-F6EECF244321}">
                <p14:modId xmlns:p14="http://schemas.microsoft.com/office/powerpoint/2010/main" val="103183622"/>
              </p:ext>
            </p:extLst>
          </p:nvPr>
        </p:nvGraphicFramePr>
        <p:xfrm>
          <a:off x="2419814" y="1237785"/>
          <a:ext cx="7415562" cy="5620215"/>
        </p:xfrm>
        <a:graphic>
          <a:graphicData uri="http://schemas.openxmlformats.org/drawingml/2006/table">
            <a:tbl>
              <a:tblPr firstRow="1" bandRow="1">
                <a:tableStyleId>{5C22544A-7EE6-4342-B048-85BDC9FD1C3A}</a:tableStyleId>
              </a:tblPr>
              <a:tblGrid>
                <a:gridCol w="2471854">
                  <a:extLst>
                    <a:ext uri="{9D8B030D-6E8A-4147-A177-3AD203B41FA5}">
                      <a16:colId xmlns:a16="http://schemas.microsoft.com/office/drawing/2014/main" val="20000"/>
                    </a:ext>
                  </a:extLst>
                </a:gridCol>
                <a:gridCol w="2471854">
                  <a:extLst>
                    <a:ext uri="{9D8B030D-6E8A-4147-A177-3AD203B41FA5}">
                      <a16:colId xmlns:a16="http://schemas.microsoft.com/office/drawing/2014/main" val="20001"/>
                    </a:ext>
                  </a:extLst>
                </a:gridCol>
                <a:gridCol w="2471854">
                  <a:extLst>
                    <a:ext uri="{9D8B030D-6E8A-4147-A177-3AD203B41FA5}">
                      <a16:colId xmlns:a16="http://schemas.microsoft.com/office/drawing/2014/main" val="20002"/>
                    </a:ext>
                  </a:extLst>
                </a:gridCol>
              </a:tblGrid>
              <a:tr h="431125">
                <a:tc>
                  <a:txBody>
                    <a:bodyPr/>
                    <a:lstStyle/>
                    <a:p>
                      <a:pPr algn="ctr"/>
                      <a:r>
                        <a:rPr lang="en-US" dirty="0"/>
                        <a:t>Scores</a:t>
                      </a:r>
                    </a:p>
                  </a:txBody>
                  <a:tcPr/>
                </a:tc>
                <a:tc>
                  <a:txBody>
                    <a:bodyPr/>
                    <a:lstStyle/>
                    <a:p>
                      <a:pPr algn="ctr"/>
                      <a:r>
                        <a:rPr lang="en-US" dirty="0"/>
                        <a:t>Grade</a:t>
                      </a:r>
                    </a:p>
                  </a:txBody>
                  <a:tcPr/>
                </a:tc>
                <a:tc>
                  <a:txBody>
                    <a:bodyPr/>
                    <a:lstStyle/>
                    <a:p>
                      <a:pPr algn="ctr"/>
                      <a:r>
                        <a:rPr lang="en-US" dirty="0"/>
                        <a:t>Value</a:t>
                      </a:r>
                    </a:p>
                  </a:txBody>
                  <a:tcPr/>
                </a:tc>
                <a:extLst>
                  <a:ext uri="{0D108BD9-81ED-4DB2-BD59-A6C34878D82A}">
                    <a16:rowId xmlns:a16="http://schemas.microsoft.com/office/drawing/2014/main" val="10000"/>
                  </a:ext>
                </a:extLst>
              </a:tr>
              <a:tr h="5189090">
                <a:tc>
                  <a:txBody>
                    <a:bodyPr/>
                    <a:lstStyle/>
                    <a:p>
                      <a:pPr algn="l"/>
                      <a:r>
                        <a:rPr lang="en-US" dirty="0"/>
                        <a:t>       86.00 –100 </a:t>
                      </a:r>
                    </a:p>
                    <a:p>
                      <a:pPr algn="ctr"/>
                      <a:r>
                        <a:rPr lang="en-US" dirty="0"/>
                        <a:t>82.00</a:t>
                      </a:r>
                      <a:r>
                        <a:rPr lang="en-US" baseline="0" dirty="0"/>
                        <a:t> </a:t>
                      </a:r>
                      <a:r>
                        <a:rPr lang="en-US" dirty="0"/>
                        <a:t>–</a:t>
                      </a:r>
                      <a:r>
                        <a:rPr lang="en-US" baseline="0" dirty="0"/>
                        <a:t> </a:t>
                      </a:r>
                      <a:r>
                        <a:rPr lang="en-US" dirty="0"/>
                        <a:t>85.00</a:t>
                      </a:r>
                    </a:p>
                    <a:p>
                      <a:pPr algn="ctr"/>
                      <a:r>
                        <a:rPr lang="en-US" dirty="0"/>
                        <a:t>78.00 – 81.00</a:t>
                      </a:r>
                    </a:p>
                    <a:p>
                      <a:pPr algn="ctr"/>
                      <a:r>
                        <a:rPr lang="en-US" dirty="0"/>
                        <a:t>74.00 – 77.00</a:t>
                      </a:r>
                    </a:p>
                    <a:p>
                      <a:pPr algn="ctr"/>
                      <a:r>
                        <a:rPr lang="en-US" dirty="0"/>
                        <a:t>70.00 – 73.00</a:t>
                      </a:r>
                    </a:p>
                    <a:p>
                      <a:pPr algn="ctr"/>
                      <a:r>
                        <a:rPr lang="en-US" dirty="0"/>
                        <a:t>66.00 – 69.00</a:t>
                      </a:r>
                    </a:p>
                    <a:p>
                      <a:pPr algn="ctr"/>
                      <a:r>
                        <a:rPr lang="en-US" dirty="0"/>
                        <a:t>62.00 – 65.00</a:t>
                      </a:r>
                    </a:p>
                    <a:p>
                      <a:pPr algn="ctr"/>
                      <a:r>
                        <a:rPr lang="en-US" dirty="0"/>
                        <a:t>58.00 – 61.00</a:t>
                      </a:r>
                    </a:p>
                    <a:p>
                      <a:pPr algn="ctr"/>
                      <a:r>
                        <a:rPr lang="en-US" dirty="0"/>
                        <a:t>54.00 – 57.00</a:t>
                      </a:r>
                    </a:p>
                    <a:p>
                      <a:pPr algn="ctr"/>
                      <a:r>
                        <a:rPr lang="en-US" dirty="0"/>
                        <a:t>50.00 – 53.00</a:t>
                      </a:r>
                    </a:p>
                    <a:p>
                      <a:pPr algn="ctr"/>
                      <a:r>
                        <a:rPr lang="en-US" dirty="0"/>
                        <a:t>46.00 – 49.00</a:t>
                      </a:r>
                    </a:p>
                    <a:p>
                      <a:pPr algn="ctr"/>
                      <a:r>
                        <a:rPr lang="en-US" dirty="0"/>
                        <a:t>  0.00 – 45.00</a:t>
                      </a:r>
                    </a:p>
                    <a:p>
                      <a:pPr algn="ctr"/>
                      <a:r>
                        <a:rPr lang="en-US" dirty="0"/>
                        <a:t> </a:t>
                      </a:r>
                    </a:p>
                  </a:txBody>
                  <a:tcPr/>
                </a:tc>
                <a:tc>
                  <a:txBody>
                    <a:bodyPr/>
                    <a:lstStyle/>
                    <a:p>
                      <a:pPr algn="l"/>
                      <a:r>
                        <a:rPr lang="en-US" dirty="0"/>
                        <a:t>          A</a:t>
                      </a:r>
                    </a:p>
                    <a:p>
                      <a:pPr algn="l"/>
                      <a:r>
                        <a:rPr lang="en-US" dirty="0"/>
                        <a:t>          A-</a:t>
                      </a:r>
                    </a:p>
                    <a:p>
                      <a:pPr algn="l"/>
                      <a:r>
                        <a:rPr lang="en-US" dirty="0"/>
                        <a:t>          B+</a:t>
                      </a:r>
                    </a:p>
                    <a:p>
                      <a:pPr algn="l"/>
                      <a:r>
                        <a:rPr lang="en-US" dirty="0"/>
                        <a:t>          B</a:t>
                      </a:r>
                    </a:p>
                    <a:p>
                      <a:pPr algn="l"/>
                      <a:r>
                        <a:rPr lang="en-US" dirty="0"/>
                        <a:t>          B-</a:t>
                      </a:r>
                    </a:p>
                    <a:p>
                      <a:pPr algn="l"/>
                      <a:r>
                        <a:rPr lang="en-US" dirty="0"/>
                        <a:t>          C+</a:t>
                      </a:r>
                    </a:p>
                    <a:p>
                      <a:pPr algn="l"/>
                      <a:r>
                        <a:rPr lang="en-US" dirty="0"/>
                        <a:t>          C</a:t>
                      </a:r>
                    </a:p>
                    <a:p>
                      <a:pPr algn="l"/>
                      <a:r>
                        <a:rPr lang="en-US" dirty="0"/>
                        <a:t>          C-</a:t>
                      </a:r>
                    </a:p>
                    <a:p>
                      <a:pPr algn="l"/>
                      <a:r>
                        <a:rPr lang="en-US" dirty="0"/>
                        <a:t>          D+</a:t>
                      </a:r>
                    </a:p>
                    <a:p>
                      <a:pPr algn="l"/>
                      <a:r>
                        <a:rPr lang="en-US" dirty="0"/>
                        <a:t>          D </a:t>
                      </a:r>
                    </a:p>
                    <a:p>
                      <a:pPr algn="l"/>
                      <a:r>
                        <a:rPr lang="en-US" dirty="0"/>
                        <a:t>          D-</a:t>
                      </a:r>
                    </a:p>
                    <a:p>
                      <a:pPr algn="l"/>
                      <a:r>
                        <a:rPr lang="en-US" dirty="0"/>
                        <a:t>          F</a:t>
                      </a:r>
                    </a:p>
                    <a:p>
                      <a:pPr algn="l"/>
                      <a:r>
                        <a:rPr lang="en-US" dirty="0"/>
                        <a:t>          I </a:t>
                      </a:r>
                    </a:p>
                    <a:p>
                      <a:pPr algn="l"/>
                      <a:r>
                        <a:rPr lang="en-US" dirty="0"/>
                        <a:t>         W</a:t>
                      </a:r>
                    </a:p>
                  </a:txBody>
                  <a:tcPr/>
                </a:tc>
                <a:tc>
                  <a:txBody>
                    <a:bodyPr/>
                    <a:lstStyle/>
                    <a:p>
                      <a:pPr algn="ctr"/>
                      <a:r>
                        <a:rPr lang="en-US" dirty="0"/>
                        <a:t>4.00</a:t>
                      </a:r>
                    </a:p>
                    <a:p>
                      <a:pPr algn="ctr"/>
                      <a:r>
                        <a:rPr lang="en-US" dirty="0"/>
                        <a:t>3.75</a:t>
                      </a:r>
                    </a:p>
                    <a:p>
                      <a:pPr algn="ctr"/>
                      <a:r>
                        <a:rPr lang="en-US" dirty="0"/>
                        <a:t>3.50</a:t>
                      </a:r>
                    </a:p>
                    <a:p>
                      <a:pPr algn="ctr"/>
                      <a:r>
                        <a:rPr lang="en-US" dirty="0"/>
                        <a:t>3.00</a:t>
                      </a:r>
                    </a:p>
                    <a:p>
                      <a:pPr algn="ctr"/>
                      <a:r>
                        <a:rPr lang="en-US" dirty="0"/>
                        <a:t>2.75</a:t>
                      </a:r>
                    </a:p>
                    <a:p>
                      <a:pPr algn="ctr"/>
                      <a:r>
                        <a:rPr lang="en-US" dirty="0"/>
                        <a:t>2.50</a:t>
                      </a:r>
                    </a:p>
                    <a:p>
                      <a:pPr algn="ctr"/>
                      <a:r>
                        <a:rPr lang="en-US" dirty="0"/>
                        <a:t>2.00</a:t>
                      </a:r>
                    </a:p>
                    <a:p>
                      <a:pPr algn="ctr"/>
                      <a:r>
                        <a:rPr lang="en-US" dirty="0"/>
                        <a:t>1.75</a:t>
                      </a:r>
                    </a:p>
                    <a:p>
                      <a:pPr algn="ctr"/>
                      <a:r>
                        <a:rPr lang="en-US" dirty="0"/>
                        <a:t>1.50</a:t>
                      </a:r>
                    </a:p>
                    <a:p>
                      <a:pPr algn="ctr"/>
                      <a:r>
                        <a:rPr lang="en-US" dirty="0"/>
                        <a:t>1.00</a:t>
                      </a:r>
                    </a:p>
                    <a:p>
                      <a:pPr algn="ctr"/>
                      <a:r>
                        <a:rPr lang="en-US" dirty="0"/>
                        <a:t>0.75</a:t>
                      </a:r>
                    </a:p>
                    <a:p>
                      <a:pPr algn="ctr"/>
                      <a:r>
                        <a:rPr lang="en-US" dirty="0"/>
                        <a:t>0</a:t>
                      </a:r>
                    </a:p>
                    <a:p>
                      <a:pPr algn="ctr"/>
                      <a:r>
                        <a:rPr lang="en-US" dirty="0"/>
                        <a:t>Incomplete</a:t>
                      </a:r>
                    </a:p>
                    <a:p>
                      <a:pPr algn="ctr"/>
                      <a:r>
                        <a:rPr lang="en-US" dirty="0"/>
                        <a:t>Withdraw</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42777223"/>
      </p:ext>
    </p:extLst>
  </p:cSld>
  <p:clrMapOvr>
    <a:masterClrMapping/>
  </p:clrMapOvr>
</p:sld>
</file>

<file path=ppt/theme/theme1.xml><?xml version="1.0" encoding="utf-8"?>
<a:theme xmlns:a="http://schemas.openxmlformats.org/drawingml/2006/main" name="ช่อ">
  <a:themeElements>
    <a:clrScheme name="ช่อ">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ช่อ">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ช่อ">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TotalTime>
  <Words>195</Words>
  <Application>Microsoft Office PowerPoint</Application>
  <PresentationFormat>แบบจอกว้าง</PresentationFormat>
  <Paragraphs>70</Paragraphs>
  <Slides>6</Slides>
  <Notes>0</Notes>
  <HiddenSlides>0</HiddenSlides>
  <MMClips>0</MMClips>
  <ScaleCrop>false</ScaleCrop>
  <HeadingPairs>
    <vt:vector size="6" baseType="variant">
      <vt:variant>
        <vt:lpstr>ฟอนต์ที่ถูกใช้</vt:lpstr>
      </vt:variant>
      <vt:variant>
        <vt:i4>3</vt:i4>
      </vt:variant>
      <vt:variant>
        <vt:lpstr>ธีม</vt:lpstr>
      </vt:variant>
      <vt:variant>
        <vt:i4>1</vt:i4>
      </vt:variant>
      <vt:variant>
        <vt:lpstr>ชื่อเรื่องสไลด์</vt:lpstr>
      </vt:variant>
      <vt:variant>
        <vt:i4>6</vt:i4>
      </vt:variant>
    </vt:vector>
  </HeadingPairs>
  <TitlesOfParts>
    <vt:vector size="10" baseType="lpstr">
      <vt:lpstr>Arial</vt:lpstr>
      <vt:lpstr>Century Gothic</vt:lpstr>
      <vt:lpstr>Wingdings 3</vt:lpstr>
      <vt:lpstr>ช่อ</vt:lpstr>
      <vt:lpstr>Course Specification (TQF3)  IBP3209: Research Method for Business  Credits: 3(2-2-5)</vt:lpstr>
      <vt:lpstr>Course Outline</vt:lpstr>
      <vt:lpstr>Learning Outcomes</vt:lpstr>
      <vt:lpstr>Learning Activities</vt:lpstr>
      <vt:lpstr>Learning Assessment</vt:lpstr>
      <vt:lpstr>Grading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Specification (TQF3)</dc:title>
  <dc:creator>Chaweewan</dc:creator>
  <cp:lastModifiedBy>Chaweewan</cp:lastModifiedBy>
  <cp:revision>6</cp:revision>
  <dcterms:created xsi:type="dcterms:W3CDTF">2019-08-13T13:02:29Z</dcterms:created>
  <dcterms:modified xsi:type="dcterms:W3CDTF">2019-08-13T13:49:08Z</dcterms:modified>
</cp:coreProperties>
</file>