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7" r:id="rId9"/>
    <p:sldId id="268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54A49-78A8-44ED-B65F-BF078AECF384}" type="datetimeFigureOut">
              <a:rPr lang="th-TH" smtClean="0"/>
              <a:pPr/>
              <a:t>25/08/58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7BF50-C414-4401-88D0-ECFB09671C5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210958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851CD-FC19-4AAF-85DF-AC015B05167A}" type="slidenum">
              <a:rPr lang="es-ES"/>
              <a:pPr/>
              <a:t>5</a:t>
            </a:fld>
            <a:endParaRPr lang="es-E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7356B-5D46-4B3F-B792-5AFAA59DFFB3}" type="slidenum">
              <a:rPr lang="es-ES"/>
              <a:pPr/>
              <a:t>6</a:t>
            </a:fld>
            <a:endParaRPr lang="es-E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ED010-2400-4671-B21B-4B92E00FC1B9}" type="slidenum">
              <a:rPr lang="es-ES"/>
              <a:pPr/>
              <a:t>7</a:t>
            </a:fld>
            <a:endParaRPr lang="es-E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C37FF-DDEF-4E73-9A69-0B9E26874E37}" type="datetimeFigureOut">
              <a:rPr lang="th-TH" smtClean="0"/>
              <a:pPr/>
              <a:t>25/08/58</a:t>
            </a:fld>
            <a:endParaRPr lang="th-T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646EB-941A-48D5-8046-345CA105E1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C37FF-DDEF-4E73-9A69-0B9E26874E37}" type="datetimeFigureOut">
              <a:rPr lang="th-TH" smtClean="0"/>
              <a:pPr/>
              <a:t>25/08/58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646EB-941A-48D5-8046-345CA105E1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C37FF-DDEF-4E73-9A69-0B9E26874E37}" type="datetimeFigureOut">
              <a:rPr lang="th-TH" smtClean="0"/>
              <a:pPr/>
              <a:t>25/08/58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646EB-941A-48D5-8046-345CA105E1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C37FF-DDEF-4E73-9A69-0B9E26874E37}" type="datetimeFigureOut">
              <a:rPr lang="th-TH" smtClean="0"/>
              <a:pPr/>
              <a:t>25/08/58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646EB-941A-48D5-8046-345CA105E1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C37FF-DDEF-4E73-9A69-0B9E26874E37}" type="datetimeFigureOut">
              <a:rPr lang="th-TH" smtClean="0"/>
              <a:pPr/>
              <a:t>25/08/58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646EB-941A-48D5-8046-345CA105E1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C37FF-DDEF-4E73-9A69-0B9E26874E37}" type="datetimeFigureOut">
              <a:rPr lang="th-TH" smtClean="0"/>
              <a:pPr/>
              <a:t>25/08/58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646EB-941A-48D5-8046-345CA105E1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C37FF-DDEF-4E73-9A69-0B9E26874E37}" type="datetimeFigureOut">
              <a:rPr lang="th-TH" smtClean="0"/>
              <a:pPr/>
              <a:t>25/08/58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646EB-941A-48D5-8046-345CA105E1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C37FF-DDEF-4E73-9A69-0B9E26874E37}" type="datetimeFigureOut">
              <a:rPr lang="th-TH" smtClean="0"/>
              <a:pPr/>
              <a:t>25/08/58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646EB-941A-48D5-8046-345CA105E1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C37FF-DDEF-4E73-9A69-0B9E26874E37}" type="datetimeFigureOut">
              <a:rPr lang="th-TH" smtClean="0"/>
              <a:pPr/>
              <a:t>25/08/58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646EB-941A-48D5-8046-345CA105E1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C37FF-DDEF-4E73-9A69-0B9E26874E37}" type="datetimeFigureOut">
              <a:rPr lang="th-TH" smtClean="0"/>
              <a:pPr/>
              <a:t>25/08/58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646EB-941A-48D5-8046-345CA105E11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C37FF-DDEF-4E73-9A69-0B9E26874E37}" type="datetimeFigureOut">
              <a:rPr lang="th-TH" smtClean="0"/>
              <a:pPr/>
              <a:t>25/08/58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646EB-941A-48D5-8046-345CA105E1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C2C37FF-DDEF-4E73-9A69-0B9E26874E37}" type="datetimeFigureOut">
              <a:rPr lang="th-TH" smtClean="0"/>
              <a:pPr/>
              <a:t>25/08/58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B646EB-941A-48D5-8046-345CA105E114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th/url?sa=i&amp;source=images&amp;cd=&amp;cad=rja&amp;uact=8&amp;docid=tW67zeAqSGan7M&amp;tbnid=qkUlVu2zkGnzyM:&amp;ved=0CAgQjRw&amp;url=http://th.wikipedia.org/wiki/%E0%B8%AD%E0%B8%B5%E0%B8%A7%E0%B8%B2%E0%B8%99_%E0%B9%80%E0%B8%9B%E0%B9%82%E0%B8%95%E0%B8%A3%E0%B8%A7%E0%B8%B4%E0%B8%8A_%E0%B8%9B%E0%B8%B2%E0%B8%9F%E0%B8%A5%E0%B8%AD%E0%B8%9F&amp;ei=1t_7U-zSLcuUuASA24GYBw&amp;psig=AFQjCNFOBmQhdGF5SObHuiKbT5XiPx0fFA&amp;ust=140910216687472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484784"/>
            <a:ext cx="7406640" cy="1472184"/>
          </a:xfrm>
        </p:spPr>
        <p:txBody>
          <a:bodyPr/>
          <a:lstStyle/>
          <a:p>
            <a:r>
              <a:rPr lang="en-US" dirty="0" smtClean="0"/>
              <a:t>Introduction to Educational Psychology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284984"/>
            <a:ext cx="7406640" cy="1752600"/>
          </a:xfrm>
        </p:spPr>
        <p:txBody>
          <a:bodyPr/>
          <a:lstStyle/>
          <a:p>
            <a:r>
              <a:rPr lang="en-US" dirty="0" err="1" smtClean="0"/>
              <a:t>Assoc.Prof.Chaweewan</a:t>
            </a:r>
            <a:r>
              <a:rPr lang="en-US" dirty="0" smtClean="0"/>
              <a:t> </a:t>
            </a:r>
            <a:r>
              <a:rPr lang="en-US" dirty="0" err="1" smtClean="0"/>
              <a:t>Kaewsaiha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Cognitivism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240511" y="1447800"/>
            <a:ext cx="282743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Jean Piaget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115616" y="2209800"/>
            <a:ext cx="7488832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 Focused on </a:t>
            </a:r>
            <a:r>
              <a:rPr lang="en-US" sz="2800" dirty="0" smtClean="0"/>
              <a:t>logical reasoning </a:t>
            </a:r>
            <a:r>
              <a:rPr lang="en-US" sz="2800" dirty="0"/>
              <a:t>and </a:t>
            </a:r>
            <a:r>
              <a:rPr lang="en-US" sz="2800" dirty="0" smtClean="0"/>
              <a:t>the structure </a:t>
            </a:r>
          </a:p>
          <a:p>
            <a:pPr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/>
              <a:t>of </a:t>
            </a:r>
            <a:r>
              <a:rPr lang="en-US" sz="2800" dirty="0"/>
              <a:t>knowledge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 People are intrinsically motivated to make </a:t>
            </a:r>
            <a:r>
              <a:rPr lang="en-US" sz="2800" dirty="0" smtClean="0"/>
              <a:t>sense</a:t>
            </a:r>
          </a:p>
          <a:p>
            <a:pPr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/>
              <a:t>of </a:t>
            </a:r>
            <a:r>
              <a:rPr lang="en-US" sz="2800" dirty="0"/>
              <a:t>the world (i.e. learn)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 There are different “stages” of learning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7315200" y="5715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Back</a:t>
            </a:r>
          </a:p>
        </p:txBody>
      </p:sp>
      <p:pic>
        <p:nvPicPr>
          <p:cNvPr id="18447" name="Picture 15" descr="Piage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000"/>
          <a:stretch>
            <a:fillRect/>
          </a:stretch>
        </p:blipFill>
        <p:spPr>
          <a:xfrm>
            <a:off x="5580112" y="214313"/>
            <a:ext cx="1225550" cy="17827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398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12824" y="274638"/>
            <a:ext cx="7673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300" dirty="0" err="1" smtClean="0"/>
              <a:t>Cognitivism</a:t>
            </a:r>
            <a:r>
              <a:rPr lang="en-US" sz="4300" dirty="0" smtClean="0"/>
              <a:t> (cont.)</a:t>
            </a:r>
            <a:endParaRPr lang="en-US" sz="4300" dirty="0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331640" y="2209800"/>
            <a:ext cx="727896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Lev </a:t>
            </a:r>
            <a:r>
              <a:rPr lang="en-US" b="1" dirty="0" err="1">
                <a:solidFill>
                  <a:srgbClr val="FF0000"/>
                </a:solidFill>
              </a:rPr>
              <a:t>Vygotsky</a:t>
            </a:r>
            <a:endParaRPr lang="en-US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 smtClean="0"/>
              <a:t> Russian psychologist and </a:t>
            </a:r>
            <a:r>
              <a:rPr lang="en-US" sz="2800" dirty="0"/>
              <a:t>philosopher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 Learning = social and collaborative activity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 Thought and language develop independently of </a:t>
            </a:r>
            <a:endParaRPr lang="en-US" sz="2800" dirty="0" smtClean="0"/>
          </a:p>
          <a:p>
            <a:pPr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/>
              <a:t>each </a:t>
            </a:r>
            <a:r>
              <a:rPr lang="en-US" sz="2800" dirty="0"/>
              <a:t>other (until 2 years old)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7315200" y="5715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Back</a:t>
            </a:r>
          </a:p>
        </p:txBody>
      </p:sp>
      <p:pic>
        <p:nvPicPr>
          <p:cNvPr id="19471" name="Picture 15" descr="vygotsk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128" y="980728"/>
            <a:ext cx="1362075" cy="180657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482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5000" dirty="0" err="1" smtClean="0"/>
              <a:t>Cognitivism</a:t>
            </a:r>
            <a:r>
              <a:rPr lang="en-US" sz="5000" dirty="0" smtClean="0"/>
              <a:t> (cont.)</a:t>
            </a:r>
            <a:endParaRPr lang="en-US" sz="5000" dirty="0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423405" y="1628800"/>
            <a:ext cx="7435552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Edward </a:t>
            </a:r>
            <a:r>
              <a:rPr lang="en-US" dirty="0" err="1">
                <a:solidFill>
                  <a:srgbClr val="FF0000"/>
                </a:solidFill>
              </a:rPr>
              <a:t>Tolman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 smtClean="0"/>
              <a:t>Learning </a:t>
            </a:r>
            <a:r>
              <a:rPr lang="en-US" sz="2800" dirty="0"/>
              <a:t>can </a:t>
            </a:r>
            <a:r>
              <a:rPr lang="en-US" sz="2800" dirty="0" smtClean="0"/>
              <a:t>occur without </a:t>
            </a:r>
            <a:r>
              <a:rPr lang="en-US" sz="2800" dirty="0"/>
              <a:t>a </a:t>
            </a:r>
            <a:r>
              <a:rPr lang="en-US" sz="2800" dirty="0" smtClean="0"/>
              <a:t>reward</a:t>
            </a:r>
          </a:p>
          <a:p>
            <a:pPr>
              <a:spcBef>
                <a:spcPct val="50000"/>
              </a:spcBef>
            </a:pPr>
            <a:r>
              <a:rPr lang="en-US" sz="2800" dirty="0" smtClean="0"/>
              <a:t>  (</a:t>
            </a:r>
            <a:r>
              <a:rPr lang="en-US" sz="2800" dirty="0"/>
              <a:t>reinforcement)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 Learning occurs because of organization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 Most behavior is intentional (not reactive)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7315200" y="57150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</a:rPr>
              <a:t>Back</a:t>
            </a:r>
          </a:p>
        </p:txBody>
      </p:sp>
      <p:pic>
        <p:nvPicPr>
          <p:cNvPr id="20499" name="Picture 19" descr="tolma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9175" y="404664"/>
            <a:ext cx="1216025" cy="16684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7609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Psychology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psychology is a </a:t>
            </a:r>
            <a:r>
              <a:rPr lang="en-US" dirty="0" smtClean="0">
                <a:solidFill>
                  <a:srgbClr val="FF0000"/>
                </a:solidFill>
              </a:rPr>
              <a:t>scientific discipline </a:t>
            </a:r>
            <a:r>
              <a:rPr lang="en-US" dirty="0" smtClean="0"/>
              <a:t>that is concerned with understanding and improving how students acquire a variety of capabilities through instruction in classroom settings.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1027" name="Picture 3" descr="C:\Users\NOTEBOOK 12 - DELL\AppData\Local\Microsoft\Windows\Temporary Internet Files\Content.IE5\SZJZ0OFR\MC900436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293096"/>
            <a:ext cx="1882775" cy="1698625"/>
          </a:xfrm>
          <a:prstGeom prst="rect">
            <a:avLst/>
          </a:prstGeom>
          <a:noFill/>
        </p:spPr>
      </p:pic>
      <p:pic>
        <p:nvPicPr>
          <p:cNvPr id="1028" name="Picture 4" descr="C:\Users\NOTEBOOK 12 - DELL\AppData\Local\Microsoft\Windows\Temporary Internet Files\Content.IE5\KPTAYD1T\MP90043049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495800"/>
            <a:ext cx="17526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 of Educational Psychology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Learner</a:t>
            </a:r>
          </a:p>
          <a:p>
            <a:r>
              <a:rPr lang="en-US" dirty="0" smtClean="0"/>
              <a:t>The Learning Experiences</a:t>
            </a:r>
          </a:p>
          <a:p>
            <a:r>
              <a:rPr lang="en-US" dirty="0" smtClean="0"/>
              <a:t>Learning Process</a:t>
            </a:r>
          </a:p>
          <a:p>
            <a:r>
              <a:rPr lang="en-US" dirty="0" smtClean="0"/>
              <a:t>Learning Situation or Environment</a:t>
            </a:r>
          </a:p>
          <a:p>
            <a:r>
              <a:rPr lang="en-US" dirty="0" smtClean="0"/>
              <a:t>The Teacher</a:t>
            </a:r>
          </a:p>
          <a:p>
            <a:r>
              <a:rPr lang="en-US" dirty="0" smtClean="0"/>
              <a:t>Human Behavior</a:t>
            </a:r>
          </a:p>
          <a:p>
            <a:r>
              <a:rPr lang="en-US" dirty="0" smtClean="0"/>
              <a:t>Growth and Development</a:t>
            </a:r>
          </a:p>
          <a:p>
            <a:r>
              <a:rPr lang="en-US" dirty="0" smtClean="0"/>
              <a:t>Heredity and Environment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Scope of Educational Psychology (cont.)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 and Development of the Personality</a:t>
            </a:r>
          </a:p>
          <a:p>
            <a:r>
              <a:rPr lang="en-US" dirty="0" smtClean="0"/>
              <a:t>Individual Difference</a:t>
            </a:r>
          </a:p>
          <a:p>
            <a:r>
              <a:rPr lang="en-US" dirty="0" smtClean="0"/>
              <a:t>Intelligence and its Measurement</a:t>
            </a:r>
          </a:p>
          <a:p>
            <a:r>
              <a:rPr lang="en-US" dirty="0" smtClean="0"/>
              <a:t>Guidance and </a:t>
            </a:r>
            <a:r>
              <a:rPr lang="en-US" smtClean="0"/>
              <a:t>Counselling</a:t>
            </a:r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3075"/>
            <a:ext cx="8153400" cy="652463"/>
          </a:xfrm>
        </p:spPr>
        <p:txBody>
          <a:bodyPr>
            <a:normAutofit fontScale="90000"/>
          </a:bodyPr>
          <a:lstStyle/>
          <a:p>
            <a:r>
              <a:rPr lang="en-US"/>
              <a:t>Learning Theory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0625"/>
            <a:ext cx="8153400" cy="19510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Q: How do people learn?</a:t>
            </a:r>
          </a:p>
          <a:p>
            <a:pPr>
              <a:buFont typeface="Wingdings" pitchFamily="2" charset="2"/>
              <a:buNone/>
            </a:pPr>
            <a:r>
              <a:rPr lang="en-US"/>
              <a:t>A: Nobody really knows.</a:t>
            </a:r>
          </a:p>
          <a:p>
            <a:pPr>
              <a:buFont typeface="Wingdings" pitchFamily="2" charset="2"/>
              <a:buNone/>
            </a:pPr>
            <a:r>
              <a:rPr lang="en-US"/>
              <a:t>But there are 6 main theories: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644008" y="3028043"/>
          <a:ext cx="4067944" cy="3137261"/>
        </p:xfrm>
        <a:graphic>
          <a:graphicData uri="http://schemas.openxmlformats.org/presentationml/2006/ole">
            <p:oleObj spid="_x0000_s1033" name="Clip" r:id="rId4" imgW="46576440" imgH="47050560" progId="">
              <p:embed/>
            </p:oleObj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403350" y="4149725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endParaRPr lang="en-US" sz="3100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39553" y="2924175"/>
            <a:ext cx="374441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Behaviorism 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Cognitivism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Social Learning </a:t>
            </a:r>
            <a:r>
              <a:rPr lang="en-US" dirty="0" smtClean="0">
                <a:solidFill>
                  <a:srgbClr val="FF0000"/>
                </a:solidFill>
              </a:rPr>
              <a:t>Theory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Social </a:t>
            </a:r>
            <a:r>
              <a:rPr lang="en-US" dirty="0" smtClean="0">
                <a:solidFill>
                  <a:srgbClr val="FF0000"/>
                </a:solidFill>
              </a:rPr>
              <a:t>Constructivism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Multiple </a:t>
            </a:r>
            <a:r>
              <a:rPr lang="en-US" dirty="0" smtClean="0">
                <a:solidFill>
                  <a:srgbClr val="FF0000"/>
                </a:solidFill>
              </a:rPr>
              <a:t>Intelligences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Brain-Based Learning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Behaviorism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816" y="1340768"/>
            <a:ext cx="6480720" cy="2878658"/>
          </a:xfrm>
        </p:spPr>
        <p:txBody>
          <a:bodyPr>
            <a:normAutofit/>
          </a:bodyPr>
          <a:lstStyle/>
          <a:p>
            <a:pPr marL="82296" indent="0" eaLnBrk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Classical Conditioning </a:t>
            </a:r>
            <a:r>
              <a:rPr lang="en-US" dirty="0" smtClean="0"/>
              <a:t>– Pavlov</a:t>
            </a:r>
          </a:p>
          <a:p>
            <a:pPr eaLnBrk="0" hangingPunct="0"/>
            <a:r>
              <a:rPr lang="en-US" dirty="0" smtClean="0"/>
              <a:t>A </a:t>
            </a:r>
            <a:r>
              <a:rPr lang="en-US" dirty="0"/>
              <a:t>stimulus is presented </a:t>
            </a:r>
            <a:r>
              <a:rPr lang="en-US" dirty="0" smtClean="0"/>
              <a:t>in </a:t>
            </a:r>
            <a:r>
              <a:rPr lang="en-US" dirty="0"/>
              <a:t>order to get a response: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23728" y="3336255"/>
            <a:ext cx="2362200" cy="617538"/>
            <a:chOff x="2352" y="2832"/>
            <a:chExt cx="1488" cy="389"/>
          </a:xfrm>
        </p:grpSpPr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2352" y="2832"/>
              <a:ext cx="1488" cy="38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none" w="lg" len="med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 S 	       R</a:t>
              </a:r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2640" y="302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pic>
        <p:nvPicPr>
          <p:cNvPr id="7170" name="Picture 2" descr="http://t1.gstatic.com/images?q=tbn:ANd9GcTkq9rb-JwxJUIvKNFVt-iFpsnVweOKdYlCzB0Q-rTbUjn_e0ARO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068960"/>
            <a:ext cx="2143125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Behaviorism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>
                <a:solidFill>
                  <a:srgbClr val="FF0000"/>
                </a:solidFill>
              </a:rPr>
              <a:t>Operant Conditioning </a:t>
            </a:r>
            <a:r>
              <a:rPr lang="en-US" dirty="0"/>
              <a:t>- Skinner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dirty="0"/>
              <a:t>The response is made first, </a:t>
            </a:r>
            <a:r>
              <a:rPr lang="en-US" dirty="0" smtClean="0"/>
              <a:t>then </a:t>
            </a:r>
          </a:p>
          <a:p>
            <a:pPr marL="82296" indent="0" eaLnBrk="0" hangingPunct="0">
              <a:buNone/>
            </a:pPr>
            <a:r>
              <a:rPr lang="en-US" dirty="0"/>
              <a:t> </a:t>
            </a:r>
            <a:r>
              <a:rPr lang="en-US" dirty="0" smtClean="0"/>
              <a:t>reinforcement </a:t>
            </a:r>
            <a:r>
              <a:rPr lang="en-US" dirty="0"/>
              <a:t>follows.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2052" name="AutoShape 4" descr="data:image/jpeg;base64,/9j/4AAQSkZJRgABAQAAAQABAAD/2wCEAAkGBxQTEhUSExMVFhUXGBgaGBgYGBkYGhkcHRkYGBocGhsaHCggGholHxgYIjEhJSkrLi4uGh8zODMsNygtLisBCgoKBQUFDgUFDisZExkrKysrKysrKysrKysrKysrKysrKysrKysrKysrKysrKysrKysrKysrKysrKysrKysrK//AABEIAQYAwQMBIgACEQEDEQH/xAAcAAABBQEBAQAAAAAAAAAAAAAFAgMEBgcAAQj/xABEEAABAgMECAQEBAMGBgMBAAABAhEAAyEEMUFRBQYSYXGBkfATIqGxMsHR4QcjQlIUFfEWM2JykqIkQ1OCstJzwuIX/8QAFAEBAAAAAAAAAAAAAAAAAAAAAP/EABQRAQAAAAAAAAAAAAAAAAAAAAD/2gAMAwEAAhEDEQA/AJOifgH0h23nzCmUQtDHyAG6ClpSCQRAR5Q8rQM1jk+R4K7TCBunlOgDvCArWhU+Y1PZ/pBzSKKA8IG6KSAecFNLEhA5cL4CFb0jw1f5Yp9lV5g+fAxbrUnalK4RTpSDtOMDyxgLRonRwUQrCNQ0dI2UANhGb6rTHAGIOEafYEOBw7aAGaSRRUVubKui12+USDECVoxLAlYO4ByScKwFRWjzk7++98FbUaCCdo0WlBeYNnFg78Az+0ItNhVMbYQoNmO2O6AZWR4Bbu6M6VIPiqp+qmW/hGlWuQUSSDT7d+0USVL/ADOf2748oA/YZH5fKDOhtHusKwiBZUflxYNXl1YwBVUkhDRR9aJdS3f2jQrR8PfCKDrMKlt/fGArGikeeLxKR5DTARUNFqdYcBx1ajdMovMiX5S4gKBrR8Qrn86YRUJ5cxeNbEVHOKbNl1qO8L8OEAz5svWOibXf6R0BvcrVhKEslobnauuRWgiqq/E3ZvB6Q5Z/xQlnA9ICwTtWyQamIFp1UWoMSY9kfiDJJZ6nhBRGtstngAErU9abvbvsR2kNXZiksH6Ra5On0LDw+nSqWeAoq9W5uwQL26xXJGqE5IO0Kvl3u9I1L+0kl9lx3vh1WkAseRF+f0gM00ZohaFkEkEX0oGa9WPYi4WW3TBKKgA1wNb+cSpGjjMvo5JPoU05dYN2TRaEpISL2O65vl6wFVs2jpswbUxSi/6SSAOXP0gponRhdZxZw+Ay9PWLALIA1P6Nvwjpk0ISWFdmnqfpADZFkvK6sGdrj2fWFW+zpBSANra+EXvmfvET81ROAIqMcAcN0JnSpiZYAckAJd67NHHpALtWjkkEK2SCLjQm7e4ioaY1RMv86UCtAJJFCpJO/EQZsUzwyokTJsxRO2o/DV6BnYDhEyy6R8KYkigU7gkKBa8UPHePSArUiW0u7DKDWrqQ8WqboaVNT4ksDzVYNXg0Q5FjQgwC58qnKKFrQA5vcPGjTUpIvgJbtBomXtygM41flbU0ca+/QRoosrIPCGbLq0hBCg3BoKTrN5dl4DLtaR5gAwvb7QGXoBZDm93Ztwr2I0a0ap7anfu+CitAJ2AlhQNfAY//ACeZkOpjo1D+zScvU/WOgKprbolKZRIH6fmDh3WM8sqK7N93uI1zXdIEg4MnjGV6PQ8wcYAzJ0b50lqEXRcEWFJlCgfhEaVKASC3zgrJX5IAjoqxJCbgesEJclBTstyBrEezTGQTkDDWrQmTS6XAB8ys86wHiNT/ADCYkkeZyFEEelc4tNhsyNlKH8wF28UpygVpO3FDoHzc5wW1fsRSgKW+0cCx2Rk+MBJUADTGJMlJxhSpWWEOoGMAzMRfmWHfrDC5WJiSpMNLG+AhThjg10QlzjfE6bdEFV90BBly/wAxwoh6uD6UgZpQbRV5GB+Jm5EVcGDpG0Q2Bal++HrdYAQFEXtUBjzgBurM6fLICZiVIr5ZqShQ4LSGN2LwW11sq1WdU6WoImIBI8zJO5TjHOI9nmqlligM9CLx68MoI6MlibtBZ8RKgXSp7jeNlWHWAw6y6+Wgu4pu/rBWza6Wglik8q9mGda9W5ejbQpCC8pblDggox2a/EBgRhEnQ01KzRrsu8oBS9e5od0K6co9P4gqTek57u+ED9ODYJUBjFZ0rb9s3Owy+ZgLrK/E0O2yenKC2jte/FLJBPL0jKbOA4LVHfWND1Ds4UtlDhT14d4wFt/nqv2n/SY8gx/ApyPpHQFN15/uD/l74Rl2jyy01y7bGNR1zmJ/hyxwaMu0efOOIgNAsh2gn1gqqXSBmjEXPuvg1MTQ8IBCrcE7MsgeYVL3Ct45boPp0mhMgJlANu8o6CKjbZAMwkm7YdgXxwHGLjo2yDwU7CTtG4kgq30FwEBD0NZFTZoUsMB5mJN+FPrF2lJgLouz7AUcXD7+3gygvALMeiPUoeHGEAwUw1MR6RLCYjTz6wA60Fg8RFIxejRNmjAREno8rHCAhyFsqrByIKzpgCcc2gAAVEcQ3SDE19kDJg/fdICXIkpWgs5pVJvHD9w3R5Y0KlKBACk+o3OajhESyCag7SDX9huUP8JuB9OEGJM5K/MNpJxSQx4EGApn4zaHM2yptKX2pJdQzQWB6Ev1jJ9AW/ww1aevdI+krdZBOlLlLqlYKS+RDR8vmwTUz5kgoWVImKR8JqUqIDZuA4zeAPzbSmeSKnj2e+sRNKaKSkuKP1NKG+/6QrQdkUF1FNoYb7uMHtYZACHP7e+90BQJSagCn9f6U3HlpH4fD8zl3WM7/XW/KNL1CSAtqde98BoTf4u+sdDjDMx0B87aQ07MnDZNAe6xF0U22OUF9LarLko2qtvrjhAuwKBWN+8seWGEBomi1Bg0GpiKdIA6KS2zwizJQ6YANbfJMJUaLRQ8KM/TrE7VPTahM2JhoBsJA5OecE7RopM1HmpmfYxSJ0syZhJqbgdwf1aA1+aADTGvXv0h+TMgVZJ+1KkqzSkcwPrE6WGYgQBCSuFlcMIVDmzAeqW18NT6x74oruLQzNmJAJUoAM5cgMM3gGCmv2+cQ7YHDY4ECIVr1vs0slAKlkUOz2/NmgXP1pKmKEMk0BLkOzs4ZjuIEApUlQL7RYPT6mD2hLQ52Fn4hQ54sd7dvAVNtChKVsvtllFDnw2KQdsFq+YFoKGYmWaIKiCCFLUwBvdk0vAMAStG3KchJWmhIT8Q3pBv4QPtWtVllDamTklW0yUNsTNprtksdrlBlOkQReASHAcB7szFfkWDbmGatAJBoVbJ6N1gCaNNIUlKZ6vCVMLIQ9TknMnOKbpK1S12lYCttUpbMDspQQAfMbz94J66SwqStaUvOkBM5IySlYStmyDneRAPS5SLarZUAopSqYCL9sbQ73QFe0vahLWFHEgUu3M0R9O6TdJyb7R7rQjzg3AKHuHgVptICVNfs/UfOAByTcelfrGn6hfHnQd3xlljqQWr7/aNP1CJ8Qv3TfygNIff6x0e+Hu9/rHQGYafTaJkvYEuKjYdXLTtuZRF1Y3hOkbMf1I9IdFqs5xT1EBndh0ZNAHlMGlJWEtsmLX/ABUnNPpCVTZJxT1gINiS6avdFC1ws+yraSKrJYZCj+5jTkz5YuI6wH0voSTaA22E1F2LcLoATqvpDxLOlJUNpDg8qv7xa7NPBSFKIZqkmmEUS06KFkWFJnBSVBYTUeZSbxfkajeIITrQVy0rfZGyDRnUb2c/CBdjddkFt/mskFjPlA4DxEA9CYWm3pUoAKBw76Rl+lNE7aRNnzJElCi48UpGGDhzS+IllZQEqTOIO0kJmpStIDkAsXBat+AJbcGp2qcJe0VFkqqHOOMZprsiYucJaZykjZTMbaLeYOm6gYU6wb1O0YbTZZpmklaFqRLZwgMBtMMa3mAenwkADZIUnZlEBwJSQT4TgfEhjsbQLeQZsABSFIlHaVLnTzdQ7KA+JNSbsEkwc0bLtM5LpkolpN6CpRLMSPK171F118W/QOgJKZKQtKVP5iQSz50qTz9ABBUy0pGzLCUjHw0FO6qukBSbP46ELS5KwqWUsnEEuHcudlSsrouGirYZkspmp84zZxlSJNgsSVTJaRcCpZyokpF+9V+6OmzEfxA2dlhRXVgb8yBUZQAudYySA4oS2YO7dWDtglHwyVZXpo7ZjAx5aLIkLFWKy9LqbsIftE3wpKlKSSEglQF7XUzMBl+sOsRFsmSUkuHlnaBCmUKpJNMXYDIucLEJiCJM1YczJSQQaDaQ6CS15+GK3pXR/wDGWydaEKCUWeW6lM5mFCRc3BiXzgkqc0ixkoO0szSB+1JUhyeUAA1nFQT+4e8V3Ta6EMW2aH6xqE/VlFoTtpU6SXzurQ3G6Ilp/DtC7y/Z3wGR2Mhxn3n9o0zUBP5l/KvziUj8MpYq56mLDoDVYWdTgnrAWLlHkL8Pvsx5AfP03Q1rR/zT1MQ5ky1ILGav69esa7pWSlrozzShJJCRjAA06QtR/wCcrlDh0hbUn+8V7fKJ9hsagt1JyIuv5YwYtUoFIo98BW5emLYabfTCFI09bR+o9ItOj9HoT8QAaHLcZIuAgA+rGkTMX4U5htVRklVxvucZZRaNJ27wkAf9NDg8ySacqRWLTbEJBIIozfLCDOr9rl28+GX8RDEpcBKg95J9oCLofVWdPUJ86cjzebZXtKUEmoA5XpNPno8mxIRI2EoVsp2Uja+IkqSA+Q8wpEhMpI/5iAbmCg/QViKq0OsJlna2agYPcFqySl3rUq2aMKgWkqGwopDAqJDXVNPRoqmkkIJUVkYvTCvXvjFvsqD4dBhFZtyECZtKUGuYtAe6v6RCU+GQspFykAqA3EJ8w6c4k2zWOSkgAT1n/wCJQD80gn23xV7VrFJkT0zZS38wRMa7ZokHiIv1j0mJo2VUO/EboCq2/XGYEqFns8xKlUUtY825hgBVhvxeA2gZk/xFeIC6lJJvNNoEvTGgi+z9knZI58oEUStYbIhu+3gDluJCpZZ6X35U++6CdolmbImIN6kKHAkUhuUQtCFKAu5wqVawFFN1fQB/pAUvUfRxCGWlPnSraYX7Qq/MwP1qlidaEykOUSkpQUoLV2mVwBN5yg5pKyqsq1/nq2ChS0hgNmpo+ID0xit2Wcqal0rGwsGocKv8wIwNG5wAa1fiaqzrVIVK/uypFLmSdkNyxj2V+L4xlq6CBeuGr6VEqF5x75RSrVo/YLE8fceh9IDUB+LqG+FXQfWFo/F2W9UqF14jK12bylhXnlA9VMIDb/8A+oyf3d9I6MQ8Q9tHQG62/STvWKz4bzCYn22yKBJAvJgZOn7C3O6+AKLlikJIAIJrEM6YQogOO+MRtNW3w0hQgJGslrKQSDhSKdZp6lnzLvOMKt+mVLww3fOIdkUSReYAjpWXv/rziNo21mRNE6UohSaNgp70m+n0hy1TC1/q3SIJmnGtSYDdtXLBItUmXaCkjxEglIJFXYgtvEWO3FEmVsSkpTkEgCr7oz/8LdMj+HMl2MtRYf4V1H+5xFq0tbxtSw/xKSB1gBFv1snSUETZExJF9NoEZhSaEeubRmuldIzrZOCEP5zhi7U4ZxuM3ZWKhxcQQ+EDtH6tSZS1TUS0IJLuAHGd3dYCpap6iolnbmjaVeAWYEHKLfa5ZAGxQpZrvWI1s1msskqeam79PmrdfhFama3Gcv8A4eVNmpF5SkhI/wC4+Uc4C0otviXUWltoHDfvBaJNoAUgHEEPwOXPDhA3QFmVMmomFKku4LhqMaX5tEy3SCkrSDSpD30ILjp7wBuy2n8ul6UktdUbzxgHJ0ir+IUSQHVsp41c7qIMSrKsGUot5kg9Lop9ntf5kxQPwlR4FZ2R/tH+6AuWuMpMySFEO6HA5vGf6EtiAtSbmLC/DDrF31xWf4JAqNsFJUL00JChjQiPndWlpyVH8xROZJ3wGo6WnpVcRFK06wOf0ZrvlDGg9KTFqZSj17yiTp01FKfcwEEzfKWDX8vpANaO2O+J6UkJNMML+J7xgfMV39IDvCH7k9R/7R0dtnM9T9I6A+i9MSRsu0ZZrGDXCsavpgeSMq1iDFXfdICt2AnxKk9d8WHWFLy094GK/YVecfTt8IPac/uhf3XvnAVRQiRZRDTQ5Z737ygJlqB2aEcoGROtaiz990gepRfvd94A5qrpc2a0JmFyj4ZgwKCzuMWYHOkbL/KvHUkhfw7K5ZFdpi993b4xhFjFc41jULT1E2clljzSXx/cj35PlAE9IfzAFQlS5bYFSmArkxeGJegrbNR+fa1hP6ghLA7golm5RcDbUzRTgRcXx5iB06xTH/vFlD3U94AcnVqwywCtIWaOVKKlKO8nDcAII2fYUBsoCEJuSAwydhEuXooqDqI5Bz9oky7MlIL35wAvx1SiVJCviqn0xgZpLTA87hgxLkXULu4fdD+n9LJlXqAy77xipI1/kqdE1LpLpNAaVBYwFrsOkRsTFOSNget12N3rFM0WkmcJZLOfGmHJI8spO5wNrpBBelZa0SxLU4dSlnDZlyyK7wqYmm6IOip48YioUsBSw1yQwQlyL22aZcRAaRrSk/wiSn9JSTTaoxemIj5uttlK5q9hNHJADsxcgcI+mLTKM6xKSHcpLbN54PflWM3sGrMyUoKnyDKCidja2ThcWND94DPdAWZSVORl37QQ00qmF+B+0XDSVjCCSKVuip6dTv8Arn3xgA+0Akv3lQcoETlVgrMbZOHbwHWPeA82zkOgjyEuY9gPpbSivL33jGZ6x/qu39Y1a22BSksIoWm9UrRMJ2QKmAzqxf3g6RYtMp/KG6HrLqFa0rdgBw9IN6S1StC5YAFRAZogEnZFYfkyCCzXxZ7FqTaRMJVLDYekTNIaozyQUoAaArdts3lcc4BLvvi8W7Vi1FLbECDqdaqflGm/fAB7MpvbvvGJs2cUpStB2VJLpIvBehG+JknVW1AsZcS7Vq3aNhvDP37HrAaNqjpb+Ls/8QggTpfltCB8JUB8QD0cV9Is9n0kiYmhBIvjJPw4l2qzWpbyjsTJagrJxVJvfMc4tkrV5S9qbKmTJc0kksp0j/tLvxgLkvSCEgjaFMCYrel9bUSxWgbv+kVzSer2k0hR8VBBvIDHdjvjPtNWZUtTTpm0rLa2jzOH2gJ+ntOG0qJJJAoMhzbhziFo3RiVuTVyEywP1KJv/wAo+RhFgsS1J8RaViUMEj4shW96BvSLnoXVW02lvGez2cMNhJ/NWm5ioHyAihAwLQAqySy5s1jT4s66Yq5EsAmhN15JapJi36r6n+F5p6itZNQkkJe+pvNeEWnR2iZVnlplSZaUJGAAD7zmd8TZEsAiAJaNSEhgABuij/jlpeWmxosl82bMQpIF6UoU5Vuc0HGCWs2tkqxIJJBV+kX98Iw3SGmJlqtRnzS5KscEvQCrACAtei7SpUoBZel993GtYF6fDcPt15/aJlpnpRLCndJG4MWPMfaIQt6JyfDWUgn4Vi8cf3D7wAGZ8J9uzwgZMIg5a9DT0uAgrB+FSKgjd9DUQJmaLni+VM/0nlAQ2EexJ/ls39i/9KvpHQH04nWuz/vT1ELTrNZ/3p6iPn6VoWb/AIhxJ3Q7O0cpP6zwf75vAfQH9orP+9PUR5/aGzfvT1EYALMf+obv3GPE2dV/iq6mA+gjp+zt8aeohH8+s37k+kfPdqQoUE1T5OacTldEdE4n/mrPP784D6M/ndmNNpPpHfzezZp9I+dRaFD9a6f4j2YdTblEGqv9R7MB9BK0rZs0ekNnStn/AHJ9I+f1W+Y3xmm/64wzN0rN/wCofbGA+gZmkbOzhSQcDHk7TgSgrMieoD9UtBW/AJqrkI+f0aSnKZPiLdRCb8SWHqY27StqVKlosyCQdgbawagMAwxClVrgBvEBU9Pa2zrXNNnkqVZEfrmTJa9sUuCAlxfi0SNE6taKkAzps1dpWkbR20qDkVolqnqY9Ro0XpAG6o5wxbUiUlS1eXZFWpAW/QNlRMRKtJQUmYkKTLUGEqhYJTcCA42mesFZ01vtFX/DzTH8RYws3onLRv8A0LAyumQdtSiC70gPV2nKK7rRreizpYF1XC6/nT+kMay6cRJClrcAAMBeo5CsZDpG2LnzCtZvfZDuEu+XqYBWldKTLTMK5qiScBhuwiMhBSenS8GFSpO0aX4czc0LmJIdw2/vnAS16TKpQQWuArheKYigv3QLJF93A/MQuYrhjh8obMx7+8+cAY0VpSagLKZig0uYRWqVBJIIpSPF6221QH56iOCQSeIDxAsigCpKn8yVJuDBwQ+DgUN7RHlTPLRhh30gC39prV/1Vf6THsB2HZVHsBtlus6UpcNGaabtp21ACgpEi2ayzC6TeP6e8B5a9sl8frAMLtKmv7MSLLMXeTgaQ5MlJD43cjDCJe2SzsOzygEzZpVe+z78Y9lA3sGh1Utg1IbKm74wC1qYUvbhCdtvtCJawTUNf8okLVSlA8AxMWXZsu90MrQWEL2j9vr1jq4coAnqdYvEt1mQWbxEk8EgrP8A4xplttqFLUorAJJJvLZAtdRqGKP+H0k/xJKQNpMmaUnJRAlpP+8nlF/k2RMmWJSbki8s5zJ3mpPGAifxF1QUkUIO0HpkbxFb1+tmzKCAfioW9twYRL1omKky1z5QDhtqlFJcPtN73iKbrdaVlaQq7YSsC+ig4q1cRAXj8H7T/wALak4JnS1cNpDf/QRZNcNLps8pS1qIdwlOKlYADnWKvq7YV6Lsc20WspQZ4QJUgF1lQJNTgWUXyAqYo+m9LzrXN8WdUsyUp+FIyD8Km8wDuldKLtKiuYzgeUC5IyHS+BM0NfyiSmaBf83GccsX+rviXq/LpARNtt8OoU9Aw6d4R4bmFW7x5w0kAPuy+sB04cMsexf6wx4uV/pDk1P7iR9qCmcOpApeKYhmoPvARClRvN2ULI77yh20UF/TPdurfDSUkVbPDvEQHOjI9T9Y6HdjcrvlHQG0H8O7NMHiK8RJN4JaAGsuh9G2NIQjxJloU7J2yQnB1D5Ywf01r1KlJWJZM2cxCf2JOJJxbKMuKlLWVLO0olyTV773ugPZ6aAC8j+vyhCRs0F2Yh9nc0fDvKGpoa/pANqUz+rHjDRfKmEerXVsvc34ZfKHVrwavH1gISixobsokgEh3d6/KPfD3M933yhSksMawDKU7VcKX8YWqWRvhxBF1eXXr945MlUxaJaA61MlIqKkj0x4A5QF4/DLRvkm2hT+ZWwjelLFR5qLN/hi02pOB7+p+sO2CwCRIRJTQISEvc5/UTvJc84iWpT/AGu38XgB1vDukC8MQWu9qjA5xnukbSZdrlKWkTBJ2fLQAhKipKSWzO+Lrp7SqLMh1eZZB2EXbRzOSczGfTpxWozFl1H4mYHEsBgLhwgHtN6ZnW2eZ04uo0SgPsITglIOHveYhOac9xwv330/pDwRTfV8r8vlvF0KTjy9hfAI2WG/eM93Md0hsSSpQQBU4Zmt2eQ+8Plzgb+mMM2i6rAb7udKndANCWoFiW447uMJWGLAAqq4wB3nMZQ4pZUx8wF7n41U3Fk1o7vW83Q4hLUYXh2DNiAXOJGPSAY8A3qLqrecsvaOtAAUd17gvgK9c4lzaihYX3UFNrC/EbshWIlpSbt5H3rxgI817iwPP15iPASWofdh2YUoXk3k3u+94dsqHSTXAPh8SYBjxd/fWOh/wU7/AE/9Y6AmCaKDCndIflqAv77YmItkQ6qh4lKR/Q14YVqIBal0AYAti/N98NeMAXxYl/b2yhQRkKVdsM2HTpDc5AwPzqw7rAITNeoxJw5R6JjXuMT7cYa8OhDDClN/G5/aF9sMcXu3wDhXuwwN4bLO71hKF4e/IUjy5ud7c9/Yj1adkHe3C4u+UAk2hgwrdvvBer4Rcfwv0X4kxdqVdK8iP85DqI3hKgP+4xR/DUohCHUSwSkYksAOZjc9D6JFmkS5CW8o8xoylGqjzJgH7UthvyvHf0in6x6wokD900/AjAXB1ZD3iVrjrKmzvKQAqdleEb1NjknhdSMytLqUpai6lF1E7VS7u/AXbhRhAKn2pUxalrVtKV8SmPBhkO6Q2ld1xG7INwPYjwJ2b00fLh949mJoDSrU441xv6wHiZjPUu1d9/1FI5doILjr3T5R4otU+rb6DP1hFb0hhmWfKgwvzeAeRPAejmvlu5qODZDlDBBUdpSgaHk9GSPnxhcpOyA2N5LZ95wqUpjUb7ssam++kAlQbG6473ORuqY4zlOQwdxxvJxxu6RKlpJFw9zeUluoOMRJk5iRQM4o4wPzEAhK776AUN9RdQe+QhuZeCwFDUUzZxdzhKiKHM878d1Y9WLj16wDYUWOb38IkyTSimoMh+oXnnuwiMqa6Wh+X8Ndx/3AX8jAMfxZzj2G/D3esdAG7ANlRCm5vzurBDw3IIDu70uNb92+BshW2dpTuDxBvzgghTUv6XM2IqeGIpANGWxvLm93cC72JhC5bBy12Py9PWJMwMSTk7mju9SHxvER1LfaAAY4czSAZEt6UvxJAa830wjkpb043vzu7aHNovfV+zXCFEg4YlhUtQ9B9YCOlO653zLD2rnSGrcoC4M7YuLu6fSJC/KmhO8FsXHT68CYViscy0zkyJQJVMUALyBgSdwDmAuP4TaD8WcbUtPklAhDi+YcRuSH5q3RaNcdbkyHkySDN/Wq8Sgd1xmbsLzkRmmdOpsMkaPsShtoDTJo/SWJLYeISXJentR9nFTtXzG58ySGHO94Dl+ZySol3JNSVZkkvnDKSS1WGT4/XhSE/wAYhPw5d1+0Q1qUtVKDBoBy0TAKFnd3ffkMY6Uoq+ENvNT0u75R7Js4BBUeopfj3nE+XLYO9Ru3N1gIiUjF8iSXNGHu4j1ST8LMc77neJARi/PPPqOkNpNGId2PwkXUGFcYDwsKtS52Hd3pClkgu1aG+l7CrXM0ez1Ueu8DKn2iNOGYD50O7GAc2gUs5cD5Mf8AxiMtYq1BlzemV8LTOFcATiLxQ3i/GGZi8/sHEA2lLdfm0IWunpCVrL1ocuMdtE4em+ATtCvfZiVKmnZAFAaev9DyiLCkmnp7wEja3p9I6EOMldf/AMx0AZsSb3IGO/u+CClg3jkAxVfnj3SISCpmoA2H3NB9eMSPCJBNBdQHDMnu+AcABNRcBiz7qB74j2g4Fq7mue7cxv3QsS1AgULuACMed947vbrtMcL92f37cEISwN/HdjwFIWkM3K8EH4voRV49ZiRwZsnrziGq0ebZFTfuFAC/C+ATbiwbEM/I+10EdFWr+DkqUDsz5oYzHdSJZZ0SwK7SqFS6NcC7sOTagjzJYqpUgEA7gaZ3iB8xZWoqJJUTUkuTh3ugH5tsxQNmt/6j0DRHWslnemd3HdD6bM7PSn2iZLswo4BDPffVqN3fAQ7NZXck0v8AlE6TZiATk/Rg7DE48okSkBzjexwwfDFJhE43VxG6jlqjn6QDaiDUkUvd3vZnwLR4qbfzrUD+twhU5BejvfnXv2hJlKDOOddxqCOTQCUrJNLjubCo40h6XL4bO/LLo0LloAavL1qb7o8JDHgONyt9bngGCCRccG33pA3C6I85BqwFRvcMUnfT6xLUoYlw/ua+7VgfPm3gc99Em/C6ARt1qPLQ8Go3ziNMc93Q6F9T39YVKZ/cwEQJ3RwLGHbSqrwypcB6onhDsoPnCTMfvvKFyzh3nAc4y949hbj9vvHQB6U5UGwJv3AmJaDUAM7DgSqlcx3e8dHQCJbMWF/I45YgXHD2iKX+cUYBgeD7OO4COjoCBOtHlxLh/dPuAYjTVdSxPWkdHQDsuU7k8YeTZ8OfsfpHR0A+UABgA9BCpk1knkff5A9Y6OgHCks7jh36cYQJQFeAA4ij8AI6OgHVoGPJqXNf1jtkFT1dnG7H5mOjoBE4VKSbg3/kL8oaYkmrMR9fnHR0BC22LY5/6YanC8FqP6PdHR0BGUuvM/aPUKjo6A9nnBs/lDCRf3nHsdALUnvnCgGIY1Eex0AraVujo6OgP//Z"/>
          <p:cNvSpPr>
            <a:spLocks noChangeAspect="1" noChangeArrowheads="1"/>
          </p:cNvSpPr>
          <p:nvPr/>
        </p:nvSpPr>
        <p:spPr bwMode="auto">
          <a:xfrm>
            <a:off x="144463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54" name="AutoShape 6" descr="data:image/jpeg;base64,/9j/4AAQSkZJRgABAQAAAQABAAD/2wCEAAkGBxQTEhUSExMVFhUXGBgaGBgYGBkYGhkcHRkYGBocGhsaHCggGholHxgYIjEhJSkrLi4uGh8zODMsNygtLisBCgoKBQUFDgUFDisZExkrKysrKysrKysrKysrKysrKysrKysrKysrKysrKysrKysrKysrKysrKysrKysrKysrK//AABEIAQYAwQMBIgACEQEDEQH/xAAcAAABBQEBAQAAAAAAAAAAAAAFAgMEBgcAAQj/xABEEAABAgMECAQEBAMGBgMBAAABAhEAAyEEMUFRBQYSYXGBkfATIqGxMsHR4QcjQlIUFfEWM2JykqIkQ1OCstJzwuIX/8QAFAEBAAAAAAAAAAAAAAAAAAAAAP/EABQRAQAAAAAAAAAAAAAAAAAAAAD/2gAMAwEAAhEDEQA/AJOifgH0h23nzCmUQtDHyAG6ClpSCQRAR5Q8rQM1jk+R4K7TCBunlOgDvCArWhU+Y1PZ/pBzSKKA8IG6KSAecFNLEhA5cL4CFb0jw1f5Yp9lV5g+fAxbrUnalK4RTpSDtOMDyxgLRonRwUQrCNQ0dI2UANhGb6rTHAGIOEafYEOBw7aAGaSRRUVubKui12+USDECVoxLAlYO4ByScKwFRWjzk7++98FbUaCCdo0WlBeYNnFg78Az+0ItNhVMbYQoNmO2O6AZWR4Bbu6M6VIPiqp+qmW/hGlWuQUSSDT7d+0USVL/ADOf2748oA/YZH5fKDOhtHusKwiBZUflxYNXl1YwBVUkhDRR9aJdS3f2jQrR8PfCKDrMKlt/fGArGikeeLxKR5DTARUNFqdYcBx1ajdMovMiX5S4gKBrR8Qrn86YRUJ5cxeNbEVHOKbNl1qO8L8OEAz5svWOibXf6R0BvcrVhKEslobnauuRWgiqq/E3ZvB6Q5Z/xQlnA9ICwTtWyQamIFp1UWoMSY9kfiDJJZ6nhBRGtstngAErU9abvbvsR2kNXZiksH6Ra5On0LDw+nSqWeAoq9W5uwQL26xXJGqE5IO0Kvl3u9I1L+0kl9lx3vh1WkAseRF+f0gM00ZohaFkEkEX0oGa9WPYi4WW3TBKKgA1wNb+cSpGjjMvo5JPoU05dYN2TRaEpISL2O65vl6wFVs2jpswbUxSi/6SSAOXP0gponRhdZxZw+Ay9PWLALIA1P6Nvwjpk0ISWFdmnqfpADZFkvK6sGdrj2fWFW+zpBSANra+EXvmfvET81ROAIqMcAcN0JnSpiZYAckAJd67NHHpALtWjkkEK2SCLjQm7e4ioaY1RMv86UCtAJJFCpJO/EQZsUzwyokTJsxRO2o/DV6BnYDhEyy6R8KYkigU7gkKBa8UPHePSArUiW0u7DKDWrqQ8WqboaVNT4ksDzVYNXg0Q5FjQgwC58qnKKFrQA5vcPGjTUpIvgJbtBomXtygM41flbU0ca+/QRoosrIPCGbLq0hBCg3BoKTrN5dl4DLtaR5gAwvb7QGXoBZDm93Ztwr2I0a0ap7anfu+CitAJ2AlhQNfAY//ACeZkOpjo1D+zScvU/WOgKprbolKZRIH6fmDh3WM8sqK7N93uI1zXdIEg4MnjGV6PQ8wcYAzJ0b50lqEXRcEWFJlCgfhEaVKASC3zgrJX5IAjoqxJCbgesEJclBTstyBrEezTGQTkDDWrQmTS6XAB8ys86wHiNT/ADCYkkeZyFEEelc4tNhsyNlKH8wF28UpygVpO3FDoHzc5wW1fsRSgKW+0cCx2Rk+MBJUADTGJMlJxhSpWWEOoGMAzMRfmWHfrDC5WJiSpMNLG+AhThjg10QlzjfE6bdEFV90BBly/wAxwoh6uD6UgZpQbRV5GB+Jm5EVcGDpG0Q2Bal++HrdYAQFEXtUBjzgBurM6fLICZiVIr5ZqShQ4LSGN2LwW11sq1WdU6WoImIBI8zJO5TjHOI9nmqlligM9CLx68MoI6MlibtBZ8RKgXSp7jeNlWHWAw6y6+Wgu4pu/rBWza6Wglik8q9mGda9W5ejbQpCC8pblDggox2a/EBgRhEnQ01KzRrsu8oBS9e5od0K6co9P4gqTek57u+ED9ODYJUBjFZ0rb9s3Owy+ZgLrK/E0O2yenKC2jte/FLJBPL0jKbOA4LVHfWND1Ds4UtlDhT14d4wFt/nqv2n/SY8gx/ApyPpHQFN15/uD/l74Rl2jyy01y7bGNR1zmJ/hyxwaMu0efOOIgNAsh2gn1gqqXSBmjEXPuvg1MTQ8IBCrcE7MsgeYVL3Ct45boPp0mhMgJlANu8o6CKjbZAMwkm7YdgXxwHGLjo2yDwU7CTtG4kgq30FwEBD0NZFTZoUsMB5mJN+FPrF2lJgLouz7AUcXD7+3gygvALMeiPUoeHGEAwUw1MR6RLCYjTz6wA60Fg8RFIxejRNmjAREno8rHCAhyFsqrByIKzpgCcc2gAAVEcQ3SDE19kDJg/fdICXIkpWgs5pVJvHD9w3R5Y0KlKBACk+o3OajhESyCag7SDX9huUP8JuB9OEGJM5K/MNpJxSQx4EGApn4zaHM2yptKX2pJdQzQWB6Ev1jJ9AW/ww1aevdI+krdZBOlLlLqlYKS+RDR8vmwTUz5kgoWVImKR8JqUqIDZuA4zeAPzbSmeSKnj2e+sRNKaKSkuKP1NKG+/6QrQdkUF1FNoYb7uMHtYZACHP7e+90BQJSagCn9f6U3HlpH4fD8zl3WM7/XW/KNL1CSAtqde98BoTf4u+sdDjDMx0B87aQ07MnDZNAe6xF0U22OUF9LarLko2qtvrjhAuwKBWN+8seWGEBomi1Bg0GpiKdIA6KS2zwizJQ6YANbfJMJUaLRQ8KM/TrE7VPTahM2JhoBsJA5OecE7RopM1HmpmfYxSJ0syZhJqbgdwf1aA1+aADTGvXv0h+TMgVZJ+1KkqzSkcwPrE6WGYgQBCSuFlcMIVDmzAeqW18NT6x74oruLQzNmJAJUoAM5cgMM3gGCmv2+cQ7YHDY4ECIVr1vs0slAKlkUOz2/NmgXP1pKmKEMk0BLkOzs4ZjuIEApUlQL7RYPT6mD2hLQ52Fn4hQ54sd7dvAVNtChKVsvtllFDnw2KQdsFq+YFoKGYmWaIKiCCFLUwBvdk0vAMAStG3KchJWmhIT8Q3pBv4QPtWtVllDamTklW0yUNsTNprtksdrlBlOkQReASHAcB7szFfkWDbmGatAJBoVbJ6N1gCaNNIUlKZ6vCVMLIQ9TknMnOKbpK1S12lYCttUpbMDspQQAfMbz94J66SwqStaUvOkBM5IySlYStmyDneRAPS5SLarZUAopSqYCL9sbQ73QFe0vahLWFHEgUu3M0R9O6TdJyb7R7rQjzg3AKHuHgVptICVNfs/UfOAByTcelfrGn6hfHnQd3xlljqQWr7/aNP1CJ8Qv3TfygNIff6x0e+Hu9/rHQGYafTaJkvYEuKjYdXLTtuZRF1Y3hOkbMf1I9IdFqs5xT1EBndh0ZNAHlMGlJWEtsmLX/ABUnNPpCVTZJxT1gINiS6avdFC1ws+yraSKrJYZCj+5jTkz5YuI6wH0voSTaA22E1F2LcLoATqvpDxLOlJUNpDg8qv7xa7NPBSFKIZqkmmEUS06KFkWFJnBSVBYTUeZSbxfkajeIITrQVy0rfZGyDRnUb2c/CBdjddkFt/mskFjPlA4DxEA9CYWm3pUoAKBw76Rl+lNE7aRNnzJElCi48UpGGDhzS+IllZQEqTOIO0kJmpStIDkAsXBat+AJbcGp2qcJe0VFkqqHOOMZprsiYucJaZykjZTMbaLeYOm6gYU6wb1O0YbTZZpmklaFqRLZwgMBtMMa3mAenwkADZIUnZlEBwJSQT4TgfEhjsbQLeQZsABSFIlHaVLnTzdQ7KA+JNSbsEkwc0bLtM5LpkolpN6CpRLMSPK171F118W/QOgJKZKQtKVP5iQSz50qTz9ABBUy0pGzLCUjHw0FO6qukBSbP46ELS5KwqWUsnEEuHcudlSsrouGirYZkspmp84zZxlSJNgsSVTJaRcCpZyokpF+9V+6OmzEfxA2dlhRXVgb8yBUZQAudYySA4oS2YO7dWDtglHwyVZXpo7ZjAx5aLIkLFWKy9LqbsIftE3wpKlKSSEglQF7XUzMBl+sOsRFsmSUkuHlnaBCmUKpJNMXYDIucLEJiCJM1YczJSQQaDaQ6CS15+GK3pXR/wDGWydaEKCUWeW6lM5mFCRc3BiXzgkqc0ixkoO0szSB+1JUhyeUAA1nFQT+4e8V3Ta6EMW2aH6xqE/VlFoTtpU6SXzurQ3G6Ilp/DtC7y/Z3wGR2Mhxn3n9o0zUBP5l/KvziUj8MpYq56mLDoDVYWdTgnrAWLlHkL8Pvsx5AfP03Q1rR/zT1MQ5ky1ILGav69esa7pWSlrozzShJJCRjAA06QtR/wCcrlDh0hbUn+8V7fKJ9hsagt1JyIuv5YwYtUoFIo98BW5emLYabfTCFI09bR+o9ItOj9HoT8QAaHLcZIuAgA+rGkTMX4U5htVRklVxvucZZRaNJ27wkAf9NDg8ySacqRWLTbEJBIIozfLCDOr9rl28+GX8RDEpcBKg95J9oCLofVWdPUJ86cjzebZXtKUEmoA5XpNPno8mxIRI2EoVsp2Uja+IkqSA+Q8wpEhMpI/5iAbmCg/QViKq0OsJlna2agYPcFqySl3rUq2aMKgWkqGwopDAqJDXVNPRoqmkkIJUVkYvTCvXvjFvsqD4dBhFZtyECZtKUGuYtAe6v6RCU+GQspFykAqA3EJ8w6c4k2zWOSkgAT1n/wCJQD80gn23xV7VrFJkT0zZS38wRMa7ZokHiIv1j0mJo2VUO/EboCq2/XGYEqFns8xKlUUtY825hgBVhvxeA2gZk/xFeIC6lJJvNNoEvTGgi+z9knZI58oEUStYbIhu+3gDluJCpZZ6X35U++6CdolmbImIN6kKHAkUhuUQtCFKAu5wqVawFFN1fQB/pAUvUfRxCGWlPnSraYX7Qq/MwP1qlidaEykOUSkpQUoLV2mVwBN5yg5pKyqsq1/nq2ChS0hgNmpo+ID0xit2Wcqal0rGwsGocKv8wIwNG5wAa1fiaqzrVIVK/uypFLmSdkNyxj2V+L4xlq6CBeuGr6VEqF5x75RSrVo/YLE8fceh9IDUB+LqG+FXQfWFo/F2W9UqF14jK12bylhXnlA9VMIDb/8A+oyf3d9I6MQ8Q9tHQG62/STvWKz4bzCYn22yKBJAvJgZOn7C3O6+AKLlikJIAIJrEM6YQogOO+MRtNW3w0hQgJGslrKQSDhSKdZp6lnzLvOMKt+mVLww3fOIdkUSReYAjpWXv/rziNo21mRNE6UohSaNgp70m+n0hy1TC1/q3SIJmnGtSYDdtXLBItUmXaCkjxEglIJFXYgtvEWO3FEmVsSkpTkEgCr7oz/8LdMj+HMl2MtRYf4V1H+5xFq0tbxtSw/xKSB1gBFv1snSUETZExJF9NoEZhSaEeubRmuldIzrZOCEP5zhi7U4ZxuM3ZWKhxcQQ+EDtH6tSZS1TUS0IJLuAHGd3dYCpap6iolnbmjaVeAWYEHKLfa5ZAGxQpZrvWI1s1msskqeam79PmrdfhFama3Gcv8A4eVNmpF5SkhI/wC4+Uc4C0otviXUWltoHDfvBaJNoAUgHEEPwOXPDhA3QFmVMmomFKku4LhqMaX5tEy3SCkrSDSpD30ILjp7wBuy2n8ul6UktdUbzxgHJ0ir+IUSQHVsp41c7qIMSrKsGUot5kg9Lop9ntf5kxQPwlR4FZ2R/tH+6AuWuMpMySFEO6HA5vGf6EtiAtSbmLC/DDrF31xWf4JAqNsFJUL00JChjQiPndWlpyVH8xROZJ3wGo6WnpVcRFK06wOf0ZrvlDGg9KTFqZSj17yiTp01FKfcwEEzfKWDX8vpANaO2O+J6UkJNMML+J7xgfMV39IDvCH7k9R/7R0dtnM9T9I6A+i9MSRsu0ZZrGDXCsavpgeSMq1iDFXfdICt2AnxKk9d8WHWFLy094GK/YVecfTt8IPac/uhf3XvnAVRQiRZRDTQ5Z737ygJlqB2aEcoGROtaiz990gepRfvd94A5qrpc2a0JmFyj4ZgwKCzuMWYHOkbL/KvHUkhfw7K5ZFdpi993b4xhFjFc41jULT1E2clljzSXx/cj35PlAE9IfzAFQlS5bYFSmArkxeGJegrbNR+fa1hP6ghLA7golm5RcDbUzRTgRcXx5iB06xTH/vFlD3U94AcnVqwywCtIWaOVKKlKO8nDcAII2fYUBsoCEJuSAwydhEuXooqDqI5Bz9oky7MlIL35wAvx1SiVJCviqn0xgZpLTA87hgxLkXULu4fdD+n9LJlXqAy77xipI1/kqdE1LpLpNAaVBYwFrsOkRsTFOSNget12N3rFM0WkmcJZLOfGmHJI8spO5wNrpBBelZa0SxLU4dSlnDZlyyK7wqYmm6IOip48YioUsBSw1yQwQlyL22aZcRAaRrSk/wiSn9JSTTaoxemIj5uttlK5q9hNHJADsxcgcI+mLTKM6xKSHcpLbN54PflWM3sGrMyUoKnyDKCidja2ThcWND94DPdAWZSVORl37QQ00qmF+B+0XDSVjCCSKVuip6dTv8Arn3xgA+0Akv3lQcoETlVgrMbZOHbwHWPeA82zkOgjyEuY9gPpbSivL33jGZ6x/qu39Y1a22BSksIoWm9UrRMJ2QKmAzqxf3g6RYtMp/KG6HrLqFa0rdgBw9IN6S1StC5YAFRAZogEnZFYfkyCCzXxZ7FqTaRMJVLDYekTNIaozyQUoAaArdts3lcc4BLvvi8W7Vi1FLbECDqdaqflGm/fAB7MpvbvvGJs2cUpStB2VJLpIvBehG+JknVW1AsZcS7Vq3aNhvDP37HrAaNqjpb+Ls/8QggTpfltCB8JUB8QD0cV9Is9n0kiYmhBIvjJPw4l2qzWpbyjsTJagrJxVJvfMc4tkrV5S9qbKmTJc0kksp0j/tLvxgLkvSCEgjaFMCYrel9bUSxWgbv+kVzSer2k0hR8VBBvIDHdjvjPtNWZUtTTpm0rLa2jzOH2gJ+ntOG0qJJJAoMhzbhziFo3RiVuTVyEywP1KJv/wAo+RhFgsS1J8RaViUMEj4shW96BvSLnoXVW02lvGez2cMNhJ/NWm5ioHyAihAwLQAqySy5s1jT4s66Yq5EsAmhN15JapJi36r6n+F5p6itZNQkkJe+pvNeEWnR2iZVnlplSZaUJGAAD7zmd8TZEsAiAJaNSEhgABuij/jlpeWmxosl82bMQpIF6UoU5Vuc0HGCWs2tkqxIJJBV+kX98Iw3SGmJlqtRnzS5KscEvQCrACAtei7SpUoBZel993GtYF6fDcPt15/aJlpnpRLCndJG4MWPMfaIQt6JyfDWUgn4Vi8cf3D7wAGZ8J9uzwgZMIg5a9DT0uAgrB+FSKgjd9DUQJmaLni+VM/0nlAQ2EexJ/ls39i/9KvpHQH04nWuz/vT1ELTrNZ/3p6iPn6VoWb/AIhxJ3Q7O0cpP6zwf75vAfQH9orP+9PUR5/aGzfvT1EYALMf+obv3GPE2dV/iq6mA+gjp+zt8aeohH8+s37k+kfPdqQoUE1T5OacTldEdE4n/mrPP784D6M/ndmNNpPpHfzezZp9I+dRaFD9a6f4j2YdTblEGqv9R7MB9BK0rZs0ekNnStn/AHJ9I+f1W+Y3xmm/64wzN0rN/wCofbGA+gZmkbOzhSQcDHk7TgSgrMieoD9UtBW/AJqrkI+f0aSnKZPiLdRCb8SWHqY27StqVKlosyCQdgbawagMAwxClVrgBvEBU9Pa2zrXNNnkqVZEfrmTJa9sUuCAlxfi0SNE6taKkAzps1dpWkbR20qDkVolqnqY9Ro0XpAG6o5wxbUiUlS1eXZFWpAW/QNlRMRKtJQUmYkKTLUGEqhYJTcCA42mesFZ01vtFX/DzTH8RYws3onLRv8A0LAyumQdtSiC70gPV2nKK7rRreizpYF1XC6/nT+kMay6cRJClrcAAMBeo5CsZDpG2LnzCtZvfZDuEu+XqYBWldKTLTMK5qiScBhuwiMhBSenS8GFSpO0aX4czc0LmJIdw2/vnAS16TKpQQWuArheKYigv3QLJF93A/MQuYrhjh8obMx7+8+cAY0VpSagLKZig0uYRWqVBJIIpSPF6221QH56iOCQSeIDxAsigCpKn8yVJuDBwQ+DgUN7RHlTPLRhh30gC39prV/1Vf6THsB2HZVHsBtlus6UpcNGaabtp21ACgpEi2ayzC6TeP6e8B5a9sl8frAMLtKmv7MSLLMXeTgaQ5MlJD43cjDCJe2SzsOzygEzZpVe+z78Y9lA3sGh1Utg1IbKm74wC1qYUvbhCdtvtCJawTUNf8okLVSlA8AxMWXZsu90MrQWEL2j9vr1jq4coAnqdYvEt1mQWbxEk8EgrP8A4xplttqFLUorAJJJvLZAtdRqGKP+H0k/xJKQNpMmaUnJRAlpP+8nlF/k2RMmWJSbki8s5zJ3mpPGAifxF1QUkUIO0HpkbxFb1+tmzKCAfioW9twYRL1omKky1z5QDhtqlFJcPtN73iKbrdaVlaQq7YSsC+ig4q1cRAXj8H7T/wALak4JnS1cNpDf/QRZNcNLps8pS1qIdwlOKlYADnWKvq7YV6Lsc20WspQZ4QJUgF1lQJNTgWUXyAqYo+m9LzrXN8WdUsyUp+FIyD8Km8wDuldKLtKiuYzgeUC5IyHS+BM0NfyiSmaBf83GccsX+rviXq/LpARNtt8OoU9Aw6d4R4bmFW7x5w0kAPuy+sB04cMsexf6wx4uV/pDk1P7iR9qCmcOpApeKYhmoPvARClRvN2ULI77yh20UF/TPdurfDSUkVbPDvEQHOjI9T9Y6HdjcrvlHQG0H8O7NMHiK8RJN4JaAGsuh9G2NIQjxJloU7J2yQnB1D5Ywf01r1KlJWJZM2cxCf2JOJJxbKMuKlLWVLO0olyTV773ugPZ6aAC8j+vyhCRs0F2Yh9nc0fDvKGpoa/pANqUz+rHjDRfKmEerXVsvc34ZfKHVrwavH1gISixobsokgEh3d6/KPfD3M933yhSksMawDKU7VcKX8YWqWRvhxBF1eXXr945MlUxaJaA61MlIqKkj0x4A5QF4/DLRvkm2hT+ZWwjelLFR5qLN/hi02pOB7+p+sO2CwCRIRJTQISEvc5/UTvJc84iWpT/AGu38XgB1vDukC8MQWu9qjA5xnukbSZdrlKWkTBJ2fLQAhKipKSWzO+Lrp7SqLMh1eZZB2EXbRzOSczGfTpxWozFl1H4mYHEsBgLhwgHtN6ZnW2eZ04uo0SgPsITglIOHveYhOac9xwv330/pDwRTfV8r8vlvF0KTjy9hfAI2WG/eM93Md0hsSSpQQBU4Zmt2eQ+8Plzgb+mMM2i6rAb7udKndANCWoFiW447uMJWGLAAqq4wB3nMZQ4pZUx8wF7n41U3Fk1o7vW83Q4hLUYXh2DNiAXOJGPSAY8A3qLqrecsvaOtAAUd17gvgK9c4lzaihYX3UFNrC/EbshWIlpSbt5H3rxgI817iwPP15iPASWofdh2YUoXk3k3u+94dsqHSTXAPh8SYBjxd/fWOh/wU7/AE/9Y6AmCaKDCndIflqAv77YmItkQ6qh4lKR/Q14YVqIBal0AYAti/N98NeMAXxYl/b2yhQRkKVdsM2HTpDc5AwPzqw7rAITNeoxJw5R6JjXuMT7cYa8OhDDClN/G5/aF9sMcXu3wDhXuwwN4bLO71hKF4e/IUjy5ud7c9/Yj1adkHe3C4u+UAk2hgwrdvvBer4Rcfwv0X4kxdqVdK8iP85DqI3hKgP+4xR/DUohCHUSwSkYksAOZjc9D6JFmkS5CW8o8xoylGqjzJgH7UthvyvHf0in6x6wokD900/AjAXB1ZD3iVrjrKmzvKQAqdleEb1NjknhdSMytLqUpai6lF1E7VS7u/AXbhRhAKn2pUxalrVtKV8SmPBhkO6Q2ld1xG7INwPYjwJ2b00fLh949mJoDSrU441xv6wHiZjPUu1d9/1FI5doILjr3T5R4otU+rb6DP1hFb0hhmWfKgwvzeAeRPAejmvlu5qODZDlDBBUdpSgaHk9GSPnxhcpOyA2N5LZ95wqUpjUb7ssam++kAlQbG6473ORuqY4zlOQwdxxvJxxu6RKlpJFw9zeUluoOMRJk5iRQM4o4wPzEAhK776AUN9RdQe+QhuZeCwFDUUzZxdzhKiKHM878d1Y9WLj16wDYUWOb38IkyTSimoMh+oXnnuwiMqa6Wh+X8Ndx/3AX8jAMfxZzj2G/D3esdAG7ANlRCm5vzurBDw3IIDu70uNb92+BshW2dpTuDxBvzgghTUv6XM2IqeGIpANGWxvLm93cC72JhC5bBy12Py9PWJMwMSTk7mju9SHxvER1LfaAAY4czSAZEt6UvxJAa830wjkpb043vzu7aHNovfV+zXCFEg4YlhUtQ9B9YCOlO653zLD2rnSGrcoC4M7YuLu6fSJC/KmhO8FsXHT68CYViscy0zkyJQJVMUALyBgSdwDmAuP4TaD8WcbUtPklAhDi+YcRuSH5q3RaNcdbkyHkySDN/Wq8Sgd1xmbsLzkRmmdOpsMkaPsShtoDTJo/SWJLYeISXJentR9nFTtXzG58ySGHO94Dl+ZySol3JNSVZkkvnDKSS1WGT4/XhSE/wAYhPw5d1+0Q1qUtVKDBoBy0TAKFnd3ffkMY6Uoq+ENvNT0u75R7Js4BBUeopfj3nE+XLYO9Ru3N1gIiUjF8iSXNGHu4j1ST8LMc77neJARi/PPPqOkNpNGId2PwkXUGFcYDwsKtS52Hd3pClkgu1aG+l7CrXM0ez1Ueu8DKn2iNOGYD50O7GAc2gUs5cD5Mf8AxiMtYq1BlzemV8LTOFcATiLxQ3i/GGZi8/sHEA2lLdfm0IWunpCVrL1ocuMdtE4em+ATtCvfZiVKmnZAFAaev9DyiLCkmnp7wEja3p9I6EOMldf/AMx0AZsSb3IGO/u+CClg3jkAxVfnj3SISCpmoA2H3NB9eMSPCJBNBdQHDMnu+AcABNRcBiz7qB74j2g4Fq7mue7cxv3QsS1AgULuACMed947vbrtMcL92f37cEISwN/HdjwFIWkM3K8EH4voRV49ZiRwZsnrziGq0ebZFTfuFAC/C+ATbiwbEM/I+10EdFWr+DkqUDsz5oYzHdSJZZ0SwK7SqFS6NcC7sOTagjzJYqpUgEA7gaZ3iB8xZWoqJJUTUkuTh3ugH5tsxQNmt/6j0DRHWslnemd3HdD6bM7PSn2iZLswo4BDPffVqN3fAQ7NZXck0v8AlE6TZiATk/Rg7DE48okSkBzjexwwfDFJhE43VxG6jlqjn6QDaiDUkUvd3vZnwLR4qbfzrUD+twhU5BejvfnXv2hJlKDOOddxqCOTQCUrJNLjubCo40h6XL4bO/LLo0LloAavL1qb7o8JDHgONyt9bngGCCRccG33pA3C6I85BqwFRvcMUnfT6xLUoYlw/ua+7VgfPm3gc99Em/C6ARt1qPLQ8Go3ziNMc93Q6F9T39YVKZ/cwEQJ3RwLGHbSqrwypcB6onhDsoPnCTMfvvKFyzh3nAc4y949hbj9vvHQB6U5UGwJv3AmJaDUAM7DgSqlcx3e8dHQCJbMWF/I45YgXHD2iKX+cUYBgeD7OO4COjoCBOtHlxLh/dPuAYjTVdSxPWkdHQDsuU7k8YeTZ8OfsfpHR0A+UABgA9BCpk1knkff5A9Y6OgHCks7jh36cYQJQFeAA4ij8AI6OgHVoGPJqXNf1jtkFT1dnG7H5mOjoBE4VKSbg3/kL8oaYkmrMR9fnHR0BC22LY5/6YanC8FqP6PdHR0BGUuvM/aPUKjo6A9nnBs/lDCRf3nHsdALUnvnCgGIY1Eex0AraVujo6OgP//Z"/>
          <p:cNvSpPr>
            <a:spLocks noChangeAspect="1" noChangeArrowheads="1"/>
          </p:cNvSpPr>
          <p:nvPr/>
        </p:nvSpPr>
        <p:spPr bwMode="auto">
          <a:xfrm>
            <a:off x="144463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057" name="Picture 9" descr="C:\Users\ssruic\Pictures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284984"/>
            <a:ext cx="1610289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  <a:effectLst/>
              </a:rPr>
              <a:t>Cognitivism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371600" y="1447800"/>
            <a:ext cx="291236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354701" y="1462913"/>
            <a:ext cx="6872808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Definition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dirty="0" smtClean="0"/>
              <a:t>A </a:t>
            </a:r>
            <a:r>
              <a:rPr lang="en-US" sz="2800" dirty="0"/>
              <a:t>retreat from </a:t>
            </a:r>
            <a:r>
              <a:rPr lang="en-US" sz="2800" dirty="0" smtClean="0"/>
              <a:t>behaviorism</a:t>
            </a:r>
            <a:endParaRPr lang="en-US" sz="2800" dirty="0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An understanding of the               organization of thinking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Learning is not always indicated by </a:t>
            </a:r>
            <a:r>
              <a:rPr lang="en-US" sz="2800" dirty="0" smtClean="0"/>
              <a:t>behavior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89172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effectLst/>
              </a:rPr>
              <a:t>Cognitivism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(cont.)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177745" y="1448937"/>
            <a:ext cx="7651576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Summary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 smtClean="0"/>
              <a:t>Cognitive </a:t>
            </a:r>
            <a:r>
              <a:rPr lang="en-US" sz="3200" dirty="0"/>
              <a:t>processes influence learning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/>
              <a:t> As children grow, they become capable </a:t>
            </a:r>
            <a:r>
              <a:rPr lang="en-US" sz="3200" dirty="0" smtClean="0"/>
              <a:t>of</a:t>
            </a:r>
          </a:p>
          <a:p>
            <a:pPr>
              <a:spcBef>
                <a:spcPct val="50000"/>
              </a:spcBef>
            </a:pPr>
            <a:r>
              <a:rPr lang="en-US" sz="3200" dirty="0"/>
              <a:t> </a:t>
            </a:r>
            <a:r>
              <a:rPr lang="en-US" sz="3200" dirty="0" smtClean="0"/>
              <a:t> increasingly </a:t>
            </a:r>
            <a:r>
              <a:rPr lang="en-US" sz="3200" dirty="0"/>
              <a:t>more sophisticated thought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/>
              <a:t> People organize the things that they learn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76539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</TotalTime>
  <Words>313</Words>
  <Application>Microsoft Office PowerPoint</Application>
  <PresentationFormat>On-screen Show (4:3)</PresentationFormat>
  <Paragraphs>72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Solstice</vt:lpstr>
      <vt:lpstr>Clip</vt:lpstr>
      <vt:lpstr>Introduction to Educational Psychology</vt:lpstr>
      <vt:lpstr>Educational Psychology</vt:lpstr>
      <vt:lpstr>Scope of Educational Psychology</vt:lpstr>
      <vt:lpstr>Scope of Educational Psychology (cont.)</vt:lpstr>
      <vt:lpstr>Learning Theory</vt:lpstr>
      <vt:lpstr>Behaviorism</vt:lpstr>
      <vt:lpstr>Behaviorism</vt:lpstr>
      <vt:lpstr>Cognitivism</vt:lpstr>
      <vt:lpstr>Cognitivism (cont.)</vt:lpstr>
      <vt:lpstr>Cognitivism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Educational Psychology</dc:title>
  <dc:creator>ssruic</dc:creator>
  <cp:lastModifiedBy>ssruic 2122</cp:lastModifiedBy>
  <cp:revision>13</cp:revision>
  <dcterms:created xsi:type="dcterms:W3CDTF">2014-08-26T01:01:32Z</dcterms:created>
  <dcterms:modified xsi:type="dcterms:W3CDTF">2015-08-25T06:33:01Z</dcterms:modified>
</cp:coreProperties>
</file>