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7" r:id="rId5"/>
    <p:sldId id="262" r:id="rId6"/>
    <p:sldId id="263" r:id="rId7"/>
    <p:sldId id="264" r:id="rId8"/>
    <p:sldId id="265" r:id="rId9"/>
    <p:sldId id="258" r:id="rId10"/>
    <p:sldId id="267" r:id="rId11"/>
    <p:sldId id="268" r:id="rId12"/>
    <p:sldId id="269" r:id="rId13"/>
    <p:sldId id="271" r:id="rId14"/>
    <p:sldId id="273" r:id="rId15"/>
    <p:sldId id="270" r:id="rId16"/>
    <p:sldId id="272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1E7E-80A6-47D8-986A-BA598759DB2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9161-8067-458C-BB03-EE6D25E16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1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1E7E-80A6-47D8-986A-BA598759DB2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9161-8067-458C-BB03-EE6D25E16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7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1E7E-80A6-47D8-986A-BA598759DB2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9161-8067-458C-BB03-EE6D25E16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9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1E7E-80A6-47D8-986A-BA598759DB2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9161-8067-458C-BB03-EE6D25E16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0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1E7E-80A6-47D8-986A-BA598759DB2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9161-8067-458C-BB03-EE6D25E16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8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1E7E-80A6-47D8-986A-BA598759DB2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9161-8067-458C-BB03-EE6D25E16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3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1E7E-80A6-47D8-986A-BA598759DB2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9161-8067-458C-BB03-EE6D25E16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9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1E7E-80A6-47D8-986A-BA598759DB2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9161-8067-458C-BB03-EE6D25E16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4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1E7E-80A6-47D8-986A-BA598759DB2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9161-8067-458C-BB03-EE6D25E16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8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1E7E-80A6-47D8-986A-BA598759DB2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9161-8067-458C-BB03-EE6D25E16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6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1E7E-80A6-47D8-986A-BA598759DB2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9161-8067-458C-BB03-EE6D25E16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7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1E7E-80A6-47D8-986A-BA598759DB2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59161-8067-458C-BB03-EE6D25E16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IHPIESyIX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0680" y="802322"/>
            <a:ext cx="9144000" cy="2832417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5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EDM 1101</a:t>
            </a:r>
            <a:br>
              <a:rPr lang="en-US" sz="5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Teachership</a:t>
            </a:r>
            <a:r>
              <a:rPr lang="en-US" sz="5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Morality and Ethics for Teachers  </a:t>
            </a:r>
            <a:br>
              <a:rPr lang="en-US" sz="53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h-TH" sz="5300" b="1" dirty="0" smtClean="0">
                <a:solidFill>
                  <a:srgbClr val="0070C0"/>
                </a:solidFill>
              </a:rPr>
              <a:t>(ความเป็นครู คุณธรรมและจริยธรรมสำหรับครู)</a:t>
            </a:r>
            <a:r>
              <a:rPr lang="en-US" sz="53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en-US" sz="53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7359" y="5006340"/>
            <a:ext cx="8930640" cy="685800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Dr.Boonthong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Boontawee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4932" y="3512006"/>
            <a:ext cx="2115495" cy="1182727"/>
          </a:xfrm>
          <a:prstGeom prst="rect">
            <a:avLst/>
          </a:prstGeom>
        </p:spPr>
      </p:pic>
      <p:pic>
        <p:nvPicPr>
          <p:cNvPr id="6" name="Picture 5" descr="C:\Users\User\Desktop\CHM Logo 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751" y="754606"/>
            <a:ext cx="1054735" cy="10547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435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65125"/>
            <a:ext cx="10576560" cy="134937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Teaching Profession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34640"/>
            <a:ext cx="10515600" cy="109728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sz="4800" dirty="0" smtClean="0"/>
              <a:t>VDO   </a:t>
            </a:r>
            <a:r>
              <a:rPr lang="en-US" sz="4800" b="1" dirty="0" smtClean="0"/>
              <a:t>“ We can try “ </a:t>
            </a:r>
            <a:r>
              <a:rPr lang="en-US" sz="3200" dirty="0" smtClean="0"/>
              <a:t>https://www.youtube.com/watch?v=5evijBBLU2Q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5442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0160" y="319405"/>
            <a:ext cx="2727960" cy="983615"/>
          </a:xfrm>
        </p:spPr>
        <p:txBody>
          <a:bodyPr/>
          <a:lstStyle/>
          <a:p>
            <a:r>
              <a:rPr lang="en-US" dirty="0" smtClean="0"/>
              <a:t>We can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th-TH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905723"/>
              </p:ext>
            </p:extLst>
          </p:nvPr>
        </p:nvGraphicFramePr>
        <p:xfrm>
          <a:off x="2032000" y="1303018"/>
          <a:ext cx="8128000" cy="5880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900"/>
                <a:gridCol w="5074920"/>
                <a:gridCol w="640080"/>
                <a:gridCol w="662940"/>
                <a:gridCol w="1153160"/>
              </a:tblGrid>
              <a:tr h="6092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sure</a:t>
                      </a:r>
                      <a:endParaRPr lang="en-US" dirty="0"/>
                    </a:p>
                  </a:txBody>
                  <a:tcPr/>
                </a:tc>
              </a:tr>
              <a:tr h="60924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Mother has a lesson plan.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</a:tr>
              <a:tr h="60924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Mother has the object to teach  her daughter.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</a:tr>
              <a:tr h="60924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Mother and daughter talk  appropriate.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60924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There is cultural instruction</a:t>
                      </a:r>
                      <a:r>
                        <a:rPr lang="en-US" sz="2800" baseline="0" dirty="0" smtClean="0"/>
                        <a:t> in this activity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60924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60924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60924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446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726373" cy="100647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 the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Quession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272272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are the interesting people in </a:t>
            </a:r>
            <a:r>
              <a:rPr lang="en-US" sz="3600" b="1" dirty="0" smtClean="0">
                <a:solidFill>
                  <a:srgbClr val="FF0000"/>
                </a:solidFill>
              </a:rPr>
              <a:t>“ We can try “ ?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mother , daughter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they do ? 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daughter watching the been sprout seller , ………</a:t>
            </a:r>
          </a:p>
        </p:txBody>
      </p:sp>
    </p:spTree>
    <p:extLst>
      <p:ext uri="{BB962C8B-B14F-4D97-AF65-F5344CB8AC3E}">
        <p14:creationId xmlns:p14="http://schemas.microsoft.com/office/powerpoint/2010/main" val="810059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466480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did it happen?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in the morning , 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in the night,   </a:t>
            </a: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is the scene ?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the market , their house ,…….</a:t>
            </a: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did they grow the been sprout 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want to sell the been sprout or make money.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24643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9660" y="476885"/>
            <a:ext cx="10515600" cy="555286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54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How do they study </a:t>
            </a:r>
            <a:r>
              <a:rPr lang="th-TH" sz="54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?</a:t>
            </a:r>
            <a:endParaRPr lang="th-TH" sz="54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54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………………………………….....................................</a:t>
            </a:r>
            <a:endParaRPr lang="th-TH" sz="5400" dirty="0" smtClean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54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How many times persisted in the experiment until they was successful?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54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………………………………….....................................</a:t>
            </a:r>
            <a:endParaRPr lang="th-TH" sz="5400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9660" y="4460088"/>
            <a:ext cx="10187940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sz="4800" b="1" dirty="0" smtClean="0"/>
              <a:t>Task 1 - Please </a:t>
            </a:r>
            <a:r>
              <a:rPr lang="en-US" sz="4800" b="1" dirty="0" smtClean="0"/>
              <a:t>write a Summary  </a:t>
            </a:r>
            <a:endParaRPr lang="en-US" sz="4800" b="1" dirty="0" smtClean="0"/>
          </a:p>
          <a:p>
            <a:r>
              <a:rPr lang="en-US" sz="4800" b="1" dirty="0"/>
              <a:t> </a:t>
            </a:r>
            <a:r>
              <a:rPr lang="en-US" sz="4800" b="1" dirty="0" smtClean="0"/>
              <a:t>               </a:t>
            </a:r>
            <a:r>
              <a:rPr lang="en-US" sz="4800" b="1" dirty="0" smtClean="0"/>
              <a:t>of </a:t>
            </a:r>
            <a:r>
              <a:rPr lang="en-US" sz="4800" b="1" dirty="0" smtClean="0"/>
              <a:t>your observed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881979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2091" y="1125570"/>
            <a:ext cx="6641909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dirty="0" smtClean="0"/>
              <a:t>    VDO</a:t>
            </a:r>
            <a:r>
              <a:rPr lang="th-TH" sz="3600" b="1" dirty="0" smtClean="0"/>
              <a:t>“</a:t>
            </a:r>
            <a:r>
              <a:rPr lang="th-TH" sz="3600" b="1" dirty="0" smtClean="0"/>
              <a:t>สับปะรด” (</a:t>
            </a:r>
            <a:r>
              <a:rPr lang="en-US" sz="3600" b="1" dirty="0" smtClean="0"/>
              <a:t>Pineapple) </a:t>
            </a:r>
            <a:endParaRPr lang="en-US" sz="3600" dirty="0" smtClean="0">
              <a:hlinkClick r:id="rId2"/>
            </a:endParaRPr>
          </a:p>
          <a:p>
            <a:r>
              <a:rPr lang="en-US" sz="3600" dirty="0" smtClean="0">
                <a:hlinkClick r:id="rId2"/>
              </a:rPr>
              <a:t>https://www.youtube.com/watch?v=UIHPIESyIXM</a:t>
            </a:r>
            <a:endParaRPr lang="en-US" sz="3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2502091" y="2998676"/>
            <a:ext cx="7542662" cy="13234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dirty="0"/>
              <a:t> </a:t>
            </a:r>
            <a:r>
              <a:rPr lang="en-US" sz="4000" b="1" dirty="0"/>
              <a:t>Task </a:t>
            </a:r>
            <a:r>
              <a:rPr lang="en-US" sz="4000" b="1" dirty="0" smtClean="0"/>
              <a:t>2 </a:t>
            </a:r>
            <a:r>
              <a:rPr lang="en-US" sz="4000" b="1" dirty="0"/>
              <a:t>- Please write a Summary  </a:t>
            </a:r>
          </a:p>
          <a:p>
            <a:r>
              <a:rPr lang="en-US" sz="4000" b="1" dirty="0"/>
              <a:t>                of your </a:t>
            </a:r>
            <a:r>
              <a:rPr lang="en-US" sz="4000" b="1" dirty="0" smtClean="0"/>
              <a:t>observed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849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0767" y="177420"/>
            <a:ext cx="2705100" cy="110546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TEACHER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1524" y="1282889"/>
            <a:ext cx="7114237" cy="5380393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4000" b="1" dirty="0" smtClean="0"/>
              <a:t>T - Teaching and Training</a:t>
            </a:r>
          </a:p>
          <a:p>
            <a:r>
              <a:rPr lang="en-US" sz="4000" b="1" dirty="0" smtClean="0"/>
              <a:t>E -  Ethics Instruction</a:t>
            </a:r>
          </a:p>
          <a:p>
            <a:r>
              <a:rPr lang="en-US" sz="4000" b="1" dirty="0" smtClean="0"/>
              <a:t>A - Action Research</a:t>
            </a:r>
          </a:p>
          <a:p>
            <a:r>
              <a:rPr lang="en-US" sz="4000" b="1" dirty="0" smtClean="0"/>
              <a:t>C - Cultural Heritage</a:t>
            </a:r>
          </a:p>
          <a:p>
            <a:r>
              <a:rPr lang="en-US" sz="4000" b="1" dirty="0" smtClean="0"/>
              <a:t>H – Human Relationship</a:t>
            </a:r>
          </a:p>
          <a:p>
            <a:r>
              <a:rPr lang="en-US" sz="4000" b="1" dirty="0" smtClean="0"/>
              <a:t>E – Extra Job</a:t>
            </a:r>
          </a:p>
          <a:p>
            <a:r>
              <a:rPr lang="en-US" sz="4000" b="1" dirty="0" smtClean="0"/>
              <a:t>R – Reporting and Counselling</a:t>
            </a:r>
          </a:p>
          <a:p>
            <a:r>
              <a:rPr lang="en-US" sz="4000" b="1" dirty="0" smtClean="0"/>
              <a:t>S- Student Activities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3756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7689" y="1736725"/>
            <a:ext cx="3436620" cy="1325563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6000" b="1" dirty="0" smtClean="0"/>
              <a:t>Good Luck</a:t>
            </a:r>
            <a:endParaRPr lang="en-US" sz="6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38252" y="3409930"/>
            <a:ext cx="2115495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65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3685"/>
            <a:ext cx="5334000" cy="1325563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Aims and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109" y="2197919"/>
            <a:ext cx="8369811" cy="2814955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Morals and Ethics 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Knowledge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Cognitive Skills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Interpersonal Skills and Responsibility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414582"/>
            <a:ext cx="70673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the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sz="3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student</a:t>
            </a:r>
            <a:r>
              <a:rPr lang="en-US" sz="3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sz="3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will</a:t>
            </a:r>
            <a:r>
              <a:rPr lang="en-US" sz="3600" spc="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sz="3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reach</a:t>
            </a:r>
            <a:r>
              <a:rPr lang="en-US" sz="3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sz="3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to</a:t>
            </a:r>
            <a:r>
              <a:rPr lang="en-US" sz="3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sz="3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six</a:t>
            </a:r>
            <a:r>
              <a:rPr lang="en-US" sz="3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sz="3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domains</a:t>
            </a:r>
            <a:r>
              <a:rPr lang="en-US" sz="3600" spc="1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9459" y="348316"/>
            <a:ext cx="2220562" cy="174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2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3685"/>
            <a:ext cx="5334000" cy="130365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Aims and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15702"/>
            <a:ext cx="8808720" cy="24449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5. Numerical </a:t>
            </a:r>
            <a:r>
              <a:rPr lang="en-US" sz="4000" dirty="0"/>
              <a:t>Analysis, Communication 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       and Information </a:t>
            </a:r>
            <a:r>
              <a:rPr lang="en-US" sz="4000" dirty="0"/>
              <a:t>Technology </a:t>
            </a:r>
            <a:r>
              <a:rPr lang="en-US" sz="4000" dirty="0" smtClean="0"/>
              <a:t>Skills</a:t>
            </a:r>
          </a:p>
          <a:p>
            <a:pPr marL="0" indent="0">
              <a:buNone/>
            </a:pPr>
            <a:r>
              <a:rPr lang="en-US" sz="4000" dirty="0" smtClean="0"/>
              <a:t>6. Learning </a:t>
            </a:r>
            <a:r>
              <a:rPr lang="en-US" sz="4000" dirty="0"/>
              <a:t>Management Skills 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396712"/>
            <a:ext cx="70673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the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sz="3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student</a:t>
            </a:r>
            <a:r>
              <a:rPr lang="en-US" sz="3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sz="3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will</a:t>
            </a:r>
            <a:r>
              <a:rPr lang="en-US" sz="3600" spc="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sz="3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reach</a:t>
            </a:r>
            <a:r>
              <a:rPr lang="en-US" sz="3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sz="3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to</a:t>
            </a:r>
            <a:r>
              <a:rPr lang="en-US" sz="36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sz="3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six</a:t>
            </a:r>
            <a:r>
              <a:rPr lang="en-US" sz="3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en-US" sz="3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domains</a:t>
            </a:r>
            <a:r>
              <a:rPr lang="en-US" sz="3600" spc="1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endParaRPr lang="en-US" sz="3600" dirty="0"/>
          </a:p>
        </p:txBody>
      </p:sp>
      <p:pic>
        <p:nvPicPr>
          <p:cNvPr id="5" name="Picture 4" descr="07-0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2156" y="611265"/>
            <a:ext cx="1561465" cy="173291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" name="Rectangle 5"/>
          <p:cNvSpPr/>
          <p:nvPr/>
        </p:nvSpPr>
        <p:spPr>
          <a:xfrm>
            <a:off x="838200" y="5017780"/>
            <a:ext cx="50064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Credits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	3(2-2-5)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79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3380" y="571500"/>
            <a:ext cx="3474720" cy="982028"/>
          </a:xfrm>
        </p:spPr>
        <p:txBody>
          <a:bodyPr>
            <a:normAutofit/>
          </a:bodyPr>
          <a:lstStyle/>
          <a:p>
            <a:pPr algn="ctr" eaLnBrk="0" hangingPunct="0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EDM 1101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920" y="1553528"/>
            <a:ext cx="10515600" cy="4351338"/>
          </a:xfrm>
        </p:spPr>
        <p:txBody>
          <a:bodyPr>
            <a:normAutofit/>
          </a:bodyPr>
          <a:lstStyle/>
          <a:p>
            <a:r>
              <a:rPr lang="en-US" sz="4800" b="1" dirty="0"/>
              <a:t>Course Introduction</a:t>
            </a:r>
            <a:endParaRPr lang="en-US" sz="4800" dirty="0"/>
          </a:p>
          <a:p>
            <a:r>
              <a:rPr lang="en-US" sz="4800" dirty="0"/>
              <a:t>- </a:t>
            </a:r>
            <a:r>
              <a:rPr lang="en-US" sz="4000" dirty="0"/>
              <a:t>Course outlines</a:t>
            </a:r>
          </a:p>
          <a:p>
            <a:r>
              <a:rPr lang="en-US" sz="4000" dirty="0"/>
              <a:t>- Grading criteria</a:t>
            </a:r>
          </a:p>
          <a:p>
            <a:r>
              <a:rPr lang="en-US" sz="4800" b="1" dirty="0" smtClean="0"/>
              <a:t>  Pre-Test</a:t>
            </a:r>
            <a:endParaRPr lang="en-US" sz="4800" dirty="0" smtClean="0"/>
          </a:p>
          <a:p>
            <a:r>
              <a:rPr lang="en-US" sz="4800" b="1" dirty="0" smtClean="0"/>
              <a:t>  Chapter 1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45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760" y="273685"/>
            <a:ext cx="4053840" cy="1143635"/>
          </a:xfrm>
        </p:spPr>
        <p:txBody>
          <a:bodyPr>
            <a:normAutofit/>
          </a:bodyPr>
          <a:lstStyle/>
          <a:p>
            <a:pPr lvl="0" eaLnBrk="0" hangingPunc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Outline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7320"/>
            <a:ext cx="10515600" cy="4759643"/>
          </a:xfrm>
        </p:spPr>
        <p:txBody>
          <a:bodyPr>
            <a:normAutofit/>
          </a:bodyPr>
          <a:lstStyle/>
          <a:p>
            <a:pPr eaLnBrk="0" hangingPunct="0"/>
            <a:r>
              <a:rPr lang="en-US" sz="4400" b="1" dirty="0"/>
              <a:t>The importance of teaching profession.</a:t>
            </a:r>
          </a:p>
          <a:p>
            <a:pPr marL="0" indent="0" eaLnBrk="0" hangingPunct="0">
              <a:buNone/>
            </a:pPr>
            <a:r>
              <a:rPr lang="en-US" sz="4400" b="1" dirty="0"/>
              <a:t> (</a:t>
            </a:r>
            <a:r>
              <a:rPr lang="th-TH" sz="4400" b="1" dirty="0"/>
              <a:t>ความสำคัญของวิชาชีพครู</a:t>
            </a:r>
            <a:r>
              <a:rPr lang="en-US" sz="4400" b="1" dirty="0"/>
              <a:t>)</a:t>
            </a:r>
          </a:p>
          <a:p>
            <a:pPr eaLnBrk="0" hangingPunct="0"/>
            <a:r>
              <a:rPr lang="en-US" sz="4400" b="1" dirty="0"/>
              <a:t> Teacher’s roles, duties, characteristics </a:t>
            </a:r>
          </a:p>
          <a:p>
            <a:pPr marL="0" indent="0" eaLnBrk="0" hangingPunct="0">
              <a:buNone/>
            </a:pPr>
            <a:r>
              <a:rPr lang="en-US" sz="4400" b="1" dirty="0"/>
              <a:t>(</a:t>
            </a:r>
            <a:r>
              <a:rPr lang="th-TH" sz="4400" b="1" dirty="0"/>
              <a:t>บทบาท หน้าที่  คุณลักษณะของครู</a:t>
            </a:r>
            <a:r>
              <a:rPr lang="en-US" sz="4400" b="1" dirty="0"/>
              <a:t>)</a:t>
            </a:r>
          </a:p>
          <a:p>
            <a:pPr eaLnBrk="0" hangingPunct="0"/>
            <a:r>
              <a:rPr lang="en-US" sz="4400" b="1" dirty="0"/>
              <a:t> Standard of teaching profession </a:t>
            </a:r>
          </a:p>
          <a:p>
            <a:pPr marL="0" indent="0" eaLnBrk="0" hangingPunct="0">
              <a:buNone/>
            </a:pPr>
            <a:r>
              <a:rPr lang="en-US" sz="4400" b="1" dirty="0"/>
              <a:t>(</a:t>
            </a:r>
            <a:r>
              <a:rPr lang="th-TH" sz="4400" b="1" dirty="0"/>
              <a:t>มาตรฐานวิชาชีพครู</a:t>
            </a:r>
            <a:r>
              <a:rPr lang="en-US" sz="44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657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940" y="1371601"/>
            <a:ext cx="11132820" cy="4351338"/>
          </a:xfrm>
        </p:spPr>
        <p:txBody>
          <a:bodyPr>
            <a:noAutofit/>
          </a:bodyPr>
          <a:lstStyle/>
          <a:p>
            <a:pPr eaLnBrk="0" hangingPunct="0"/>
            <a:r>
              <a:rPr lang="en-US" sz="4400" b="1" dirty="0"/>
              <a:t>Constructing a spirituality in teachers</a:t>
            </a:r>
          </a:p>
          <a:p>
            <a:pPr marL="0" indent="0" eaLnBrk="0" hangingPunct="0">
              <a:buNone/>
            </a:pPr>
            <a:r>
              <a:rPr lang="en-US" sz="4400" b="1" dirty="0"/>
              <a:t> (</a:t>
            </a:r>
            <a:r>
              <a:rPr lang="th-TH" sz="4400" b="1" dirty="0"/>
              <a:t>การสร้างจิตสำนึกของความเป็นครู</a:t>
            </a:r>
            <a:r>
              <a:rPr lang="en-US" sz="4400" b="1" dirty="0"/>
              <a:t>)</a:t>
            </a:r>
          </a:p>
          <a:p>
            <a:pPr eaLnBrk="0" hangingPunct="0"/>
            <a:r>
              <a:rPr lang="en-US" sz="4400" b="1" dirty="0"/>
              <a:t> Regulation of the Teachers Council of Thailand </a:t>
            </a:r>
            <a:r>
              <a:rPr lang="en-US" sz="4400" b="1" dirty="0" smtClean="0"/>
              <a:t>on </a:t>
            </a:r>
            <a:r>
              <a:rPr lang="en-US" sz="4400" b="1" dirty="0"/>
              <a:t>Professional Standards and Ethics </a:t>
            </a:r>
          </a:p>
          <a:p>
            <a:pPr marL="0" indent="0" eaLnBrk="0" hangingPunct="0">
              <a:buNone/>
            </a:pPr>
            <a:r>
              <a:rPr lang="en-US" sz="4400" b="1" dirty="0"/>
              <a:t>(</a:t>
            </a:r>
            <a:r>
              <a:rPr lang="th-TH" sz="4400" b="1" dirty="0"/>
              <a:t>ข้อบังคับคุรุสภาว่าด้วย มาตรฐานวิชาชีพครู จรรยาบรรณของวิชาชีพครู</a:t>
            </a:r>
            <a:r>
              <a:rPr lang="en-US" sz="4400" b="1" dirty="0"/>
              <a:t>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79080" y="225743"/>
            <a:ext cx="3916680" cy="780098"/>
          </a:xfrm>
        </p:spPr>
        <p:txBody>
          <a:bodyPr>
            <a:normAutofit/>
          </a:bodyPr>
          <a:lstStyle/>
          <a:p>
            <a:pPr lvl="0" eaLnBrk="0" hangingPunc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Outline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5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940" y="1097280"/>
            <a:ext cx="11132820" cy="5166359"/>
          </a:xfrm>
        </p:spPr>
        <p:txBody>
          <a:bodyPr>
            <a:noAutofit/>
          </a:bodyPr>
          <a:lstStyle/>
          <a:p>
            <a:pPr eaLnBrk="0" hangingPunct="0"/>
            <a:r>
              <a:rPr lang="en-US" sz="4400" b="1" dirty="0"/>
              <a:t>Virtue and Morality of teaching profession</a:t>
            </a:r>
          </a:p>
          <a:p>
            <a:pPr marL="0" indent="0" eaLnBrk="0" hangingPunct="0">
              <a:buNone/>
            </a:pPr>
            <a:r>
              <a:rPr lang="en-US" sz="4400" b="1" dirty="0"/>
              <a:t>(</a:t>
            </a:r>
            <a:r>
              <a:rPr lang="th-TH" sz="4400" b="1" dirty="0"/>
              <a:t>ศีลธรรมและคุณธรรมของวิชาชีพครู</a:t>
            </a:r>
            <a:r>
              <a:rPr lang="en-US" sz="4400" b="1" dirty="0"/>
              <a:t>)</a:t>
            </a:r>
            <a:r>
              <a:rPr lang="th-TH" sz="4400" b="1" dirty="0"/>
              <a:t>  </a:t>
            </a:r>
            <a:endParaRPr lang="en-US" sz="4400" b="1" dirty="0"/>
          </a:p>
          <a:p>
            <a:pPr eaLnBrk="0" hangingPunct="0"/>
            <a:r>
              <a:rPr lang="en-US" sz="4400" b="1" dirty="0"/>
              <a:t>Good governance</a:t>
            </a:r>
          </a:p>
          <a:p>
            <a:pPr marL="0" indent="0" eaLnBrk="0" hangingPunct="0">
              <a:buNone/>
            </a:pPr>
            <a:r>
              <a:rPr lang="en-US" sz="4400" b="1" dirty="0" smtClean="0"/>
              <a:t>(</a:t>
            </a:r>
            <a:r>
              <a:rPr lang="th-TH" sz="4400" b="1" dirty="0"/>
              <a:t>หลักธรรมาภิบาล</a:t>
            </a:r>
            <a:r>
              <a:rPr lang="en-US" sz="4400" b="1" dirty="0"/>
              <a:t>)</a:t>
            </a:r>
            <a:r>
              <a:rPr lang="th-TH" sz="4400" b="1" dirty="0"/>
              <a:t>  </a:t>
            </a:r>
            <a:endParaRPr lang="en-US" sz="4400" b="1" dirty="0"/>
          </a:p>
          <a:p>
            <a:pPr eaLnBrk="0" hangingPunct="0"/>
            <a:r>
              <a:rPr lang="en-US" sz="4400" b="1" dirty="0"/>
              <a:t>Self-confidence and positive attitudes towards</a:t>
            </a:r>
            <a:r>
              <a:rPr lang="th-TH" sz="4400" b="1" dirty="0"/>
              <a:t> </a:t>
            </a:r>
            <a:r>
              <a:rPr lang="en-US" sz="4400" b="1" dirty="0" err="1"/>
              <a:t>teachership</a:t>
            </a:r>
            <a:r>
              <a:rPr lang="en-US" sz="4400" b="1" dirty="0"/>
              <a:t> </a:t>
            </a:r>
          </a:p>
          <a:p>
            <a:pPr marL="0" indent="0" eaLnBrk="0" hangingPunct="0">
              <a:buNone/>
            </a:pPr>
            <a:r>
              <a:rPr lang="en-US" sz="4400" b="1" dirty="0"/>
              <a:t>(</a:t>
            </a:r>
            <a:r>
              <a:rPr lang="th-TH" sz="4400" b="1" dirty="0"/>
              <a:t>ความเชื่อมั่นในตนเอง  และเจตคติเชิงบวกต่อความเป็นครู</a:t>
            </a:r>
            <a:r>
              <a:rPr lang="en-US" sz="4400" b="1" dirty="0" smtClean="0"/>
              <a:t>)</a:t>
            </a:r>
            <a:endParaRPr lang="en-US" sz="44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79080" y="317183"/>
            <a:ext cx="3916680" cy="780098"/>
          </a:xfrm>
        </p:spPr>
        <p:txBody>
          <a:bodyPr>
            <a:normAutofit/>
          </a:bodyPr>
          <a:lstStyle/>
          <a:p>
            <a:pPr lvl="0" eaLnBrk="0" hangingPunc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Outline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4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348741"/>
            <a:ext cx="9898380" cy="4351338"/>
          </a:xfrm>
        </p:spPr>
        <p:txBody>
          <a:bodyPr>
            <a:noAutofit/>
          </a:bodyPr>
          <a:lstStyle/>
          <a:p>
            <a:pPr eaLnBrk="0" hangingPunct="0"/>
            <a:r>
              <a:rPr lang="en-US" sz="4400" b="1" dirty="0" smtClean="0"/>
              <a:t>good </a:t>
            </a:r>
            <a:r>
              <a:rPr lang="en-US" sz="4400" b="1" dirty="0"/>
              <a:t>teacher (</a:t>
            </a:r>
            <a:r>
              <a:rPr lang="th-TH" sz="4400" b="1" dirty="0"/>
              <a:t>การเป็นครูที่ดี</a:t>
            </a:r>
            <a:r>
              <a:rPr lang="en-US" sz="4400" b="1" dirty="0"/>
              <a:t>) </a:t>
            </a:r>
            <a:endParaRPr lang="en-US" sz="4400" b="1" dirty="0" smtClean="0"/>
          </a:p>
          <a:p>
            <a:pPr eaLnBrk="0" hangingPunct="0"/>
            <a:r>
              <a:rPr lang="en-US" sz="4400" b="1" dirty="0"/>
              <a:t>Teacher’s Knowledge Management </a:t>
            </a:r>
            <a:endParaRPr lang="en-US" sz="4400" b="1" dirty="0" smtClean="0"/>
          </a:p>
          <a:p>
            <a:pPr marL="0" indent="0" eaLnBrk="0" hangingPunct="0">
              <a:buNone/>
            </a:pPr>
            <a:r>
              <a:rPr lang="en-US" sz="4400" b="1" dirty="0" smtClean="0"/>
              <a:t>(</a:t>
            </a:r>
            <a:r>
              <a:rPr lang="th-TH" sz="4400" b="1" dirty="0"/>
              <a:t>การจัดการการเรียนรู้ของครู</a:t>
            </a:r>
            <a:r>
              <a:rPr lang="en-US" sz="4400" b="1" dirty="0"/>
              <a:t>)</a:t>
            </a:r>
          </a:p>
          <a:p>
            <a:pPr eaLnBrk="0" hangingPunct="0"/>
            <a:r>
              <a:rPr lang="en-US" sz="4400" b="1" dirty="0"/>
              <a:t>Continuing professional development of teacher </a:t>
            </a:r>
            <a:endParaRPr lang="en-US" sz="4400" b="1" dirty="0" smtClean="0"/>
          </a:p>
          <a:p>
            <a:pPr marL="0" indent="0" eaLnBrk="0" hangingPunct="0">
              <a:buNone/>
            </a:pPr>
            <a:r>
              <a:rPr lang="en-US" sz="4400" b="1" dirty="0" smtClean="0"/>
              <a:t>(</a:t>
            </a:r>
            <a:r>
              <a:rPr lang="th-TH" sz="4400" b="1" dirty="0"/>
              <a:t>ครูผู้พัฒนาวิชาชีพครู</a:t>
            </a:r>
            <a:r>
              <a:rPr lang="en-US" sz="4400" b="1" dirty="0"/>
              <a:t>)</a:t>
            </a:r>
          </a:p>
          <a:p>
            <a:pPr marL="0" indent="0" eaLnBrk="0" hangingPunct="0">
              <a:buNone/>
            </a:pPr>
            <a:endParaRPr lang="en-US" sz="4400" dirty="0"/>
          </a:p>
          <a:p>
            <a:pPr eaLnBrk="0" hangingPunct="0"/>
            <a:endParaRPr lang="en-US" sz="44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79080" y="317183"/>
            <a:ext cx="3916680" cy="780098"/>
          </a:xfrm>
        </p:spPr>
        <p:txBody>
          <a:bodyPr>
            <a:normAutofit/>
          </a:bodyPr>
          <a:lstStyle/>
          <a:p>
            <a:pPr lvl="0" eaLnBrk="0" hangingPunc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Outline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73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060" y="1759585"/>
            <a:ext cx="10515600" cy="13255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Teaching Profession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759" y="4021778"/>
            <a:ext cx="3200099" cy="19218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6301" y="3928756"/>
            <a:ext cx="3156319" cy="210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20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459</Words>
  <Application>Microsoft Office PowerPoint</Application>
  <PresentationFormat>Widescreen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Angsana New</vt:lpstr>
      <vt:lpstr>Arial</vt:lpstr>
      <vt:lpstr>Calibri</vt:lpstr>
      <vt:lpstr>Calibri Light</vt:lpstr>
      <vt:lpstr>Cordia New</vt:lpstr>
      <vt:lpstr>Times New Roman</vt:lpstr>
      <vt:lpstr>Office Theme</vt:lpstr>
      <vt:lpstr>                    EDM 1101 Teachership, Morality and Ethics for Teachers   (ความเป็นครู คุณธรรมและจริยธรรมสำหรับครู)         </vt:lpstr>
      <vt:lpstr>Aims and Objectives  </vt:lpstr>
      <vt:lpstr>Aims and Objectives  </vt:lpstr>
      <vt:lpstr>EDM 1101</vt:lpstr>
      <vt:lpstr>Course Outline</vt:lpstr>
      <vt:lpstr>Course Outline</vt:lpstr>
      <vt:lpstr>Course Outline</vt:lpstr>
      <vt:lpstr>Course Outline</vt:lpstr>
      <vt:lpstr>The importance of Teaching Profession</vt:lpstr>
      <vt:lpstr>The importance of Teaching Profession</vt:lpstr>
      <vt:lpstr>We can try</vt:lpstr>
      <vt:lpstr>Answer the Quession</vt:lpstr>
      <vt:lpstr>PowerPoint Presentation</vt:lpstr>
      <vt:lpstr>PowerPoint Presentation</vt:lpstr>
      <vt:lpstr>PowerPoint Presentation</vt:lpstr>
      <vt:lpstr>TEACHER</vt:lpstr>
      <vt:lpstr>Good Luck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 1101 Teachership, Morality and Ethics for Teachers   (ความเป็นครู คุณธรรมและจริยธรรมสำหรับครู)</dc:title>
  <dc:creator>Boonthong</dc:creator>
  <cp:lastModifiedBy>Boonthong</cp:lastModifiedBy>
  <cp:revision>26</cp:revision>
  <dcterms:created xsi:type="dcterms:W3CDTF">2021-08-19T17:25:50Z</dcterms:created>
  <dcterms:modified xsi:type="dcterms:W3CDTF">2021-11-21T19:32:35Z</dcterms:modified>
</cp:coreProperties>
</file>