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74" r:id="rId9"/>
    <p:sldId id="263" r:id="rId10"/>
    <p:sldId id="265" r:id="rId11"/>
    <p:sldId id="268" r:id="rId12"/>
    <p:sldId id="270" r:id="rId13"/>
    <p:sldId id="271" r:id="rId14"/>
    <p:sldId id="272" r:id="rId15"/>
    <p:sldId id="275" r:id="rId16"/>
    <p:sldId id="277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71" autoAdjust="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5AC8-8E36-4EA7-B543-A01AE164D9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4ACD5-93B5-4748-A044-AFDE9A997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</a:rPr>
              <a:t>มี </a:t>
            </a:r>
            <a:r>
              <a:rPr lang="en-US" b="1" dirty="0" smtClean="0">
                <a:solidFill>
                  <a:schemeClr val="tx1"/>
                </a:solidFill>
              </a:rPr>
              <a:t>7 </a:t>
            </a:r>
            <a:r>
              <a:rPr lang="th-TH" b="1" dirty="0" smtClean="0">
                <a:solidFill>
                  <a:schemeClr val="tx1"/>
                </a:solidFill>
              </a:rPr>
              <a:t>หมวด  </a:t>
            </a:r>
            <a:r>
              <a:rPr lang="en-US" b="1" dirty="0" smtClean="0">
                <a:solidFill>
                  <a:schemeClr val="tx1"/>
                </a:solidFill>
              </a:rPr>
              <a:t>103 </a:t>
            </a:r>
            <a:r>
              <a:rPr lang="th-TH" b="1" dirty="0" smtClean="0">
                <a:solidFill>
                  <a:schemeClr val="tx1"/>
                </a:solidFill>
              </a:rPr>
              <a:t>มาตรา</a:t>
            </a:r>
            <a:r>
              <a:rPr lang="th-TH" b="1" baseline="0" dirty="0" smtClean="0">
                <a:solidFill>
                  <a:schemeClr val="tx1"/>
                </a:solidFill>
              </a:rPr>
              <a:t> ( .., สถานศึกษา,ครู..,การจัด กศ,หน่วยงานของรัฐ,แผน กศ.ชาติ,คณะกรรมการนโยบาย กศ./ ม.สามมีมาตรา </a:t>
            </a:r>
            <a:r>
              <a:rPr lang="en-US" b="1" baseline="0" dirty="0" smtClean="0">
                <a:solidFill>
                  <a:schemeClr val="tx1"/>
                </a:solidFill>
              </a:rPr>
              <a:t>31-43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4ACD5-93B5-4748-A044-AFDE9A997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5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th-TH" dirty="0" smtClean="0"/>
              <a:t>ช่วงวัย</a:t>
            </a:r>
            <a:r>
              <a:rPr lang="en-US" baseline="0" dirty="0" smtClean="0"/>
              <a:t> 1) </a:t>
            </a:r>
            <a:r>
              <a:rPr lang="th-TH" baseline="0" dirty="0" smtClean="0"/>
              <a:t>แรกเกิด </a:t>
            </a:r>
            <a:r>
              <a:rPr lang="en-US" baseline="0" dirty="0" smtClean="0"/>
              <a:t>1 </a:t>
            </a:r>
            <a:r>
              <a:rPr lang="th-TH" baseline="0" dirty="0" smtClean="0"/>
              <a:t>ปี</a:t>
            </a:r>
            <a:r>
              <a:rPr lang="en-US" baseline="0" dirty="0" smtClean="0"/>
              <a:t>,</a:t>
            </a:r>
            <a:r>
              <a:rPr lang="th-TH" baseline="0" dirty="0" smtClean="0"/>
              <a:t> </a:t>
            </a:r>
            <a:r>
              <a:rPr lang="en-US" baseline="0" dirty="0" smtClean="0"/>
              <a:t>2)-3y, 3)-6y, </a:t>
            </a:r>
            <a:r>
              <a:rPr lang="en-US" baseline="0" dirty="0" smtClean="0">
                <a:solidFill>
                  <a:srgbClr val="FF0000"/>
                </a:solidFill>
              </a:rPr>
              <a:t>4)-</a:t>
            </a:r>
            <a:r>
              <a:rPr lang="en-US" baseline="0" dirty="0" smtClean="0">
                <a:solidFill>
                  <a:schemeClr val="tx1"/>
                </a:solidFill>
              </a:rPr>
              <a:t>12y</a:t>
            </a:r>
            <a:r>
              <a:rPr lang="en-US" baseline="0" dirty="0" smtClean="0"/>
              <a:t>, 5) -15y 6)-18y, 7)- U /</a:t>
            </a:r>
            <a:r>
              <a:rPr lang="th-TH" baseline="0" dirty="0" smtClean="0"/>
              <a:t> </a:t>
            </a:r>
            <a:r>
              <a:rPr lang="en-US" baseline="0" dirty="0" err="1" smtClean="0"/>
              <a:t>skill,themselves,happy,duty,active,Tec</a:t>
            </a:r>
            <a:r>
              <a:rPr lang="en-US" baseline="0" dirty="0" smtClean="0"/>
              <a:t>, E/</a:t>
            </a:r>
            <a:r>
              <a:rPr lang="en-US" baseline="0" dirty="0" err="1" smtClean="0"/>
              <a:t>Dev,Con,UseTec,Think,E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4ACD5-93B5-4748-A044-AFDE9A997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6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44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0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7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2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0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5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78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1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5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9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2BF07-67F5-451E-A822-CF18017E2B55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A8688-31C3-4576-A411-AA25F7EF8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8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file:///C:\Users\Boonthong\Desktop\url.ht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ED1101%20Week%202.ppt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70" y="715598"/>
            <a:ext cx="1268078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988" y="782660"/>
            <a:ext cx="1091279" cy="1579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048" y="715598"/>
            <a:ext cx="5937940" cy="79157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duties &amp; Role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959" y="2380071"/>
            <a:ext cx="9034817" cy="214476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เมื่อวันที่ 1 มีนาคม พ.ศ.2501 พระองค์ทรงตรัสถาม </a:t>
            </a:r>
            <a:endParaRPr lang="en-US" sz="3600" b="1" dirty="0" smtClean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l">
              <a:spcBef>
                <a:spcPts val="0"/>
              </a:spcBef>
            </a:pP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คุณครูสุวิทย์ อนันตะ ว่า "แต่งงานหรือยัง มีลูกกี่คน เงินเดือนพอใช้หรือไม่"  คุณครูได้ตอบไปว่า "พอใช้ครับ" และพระองค์</a:t>
            </a:r>
            <a:endParaRPr lang="en-US" sz="3600" b="1" dirty="0" smtClean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l">
              <a:spcBef>
                <a:spcPts val="0"/>
              </a:spcBef>
            </a:pP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ยังตรัสต่ออีกว่า "เป็นครูหรือป่าว เราฝากเด็กๆด้วยนะ" </a:t>
            </a:r>
            <a:endParaRPr lang="en-US" sz="3600" b="1" dirty="0" smtClean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>
              <a:spcBef>
                <a:spcPts val="0"/>
              </a:spcBef>
            </a:pPr>
            <a:endParaRPr lang="en-US" sz="3600" b="1" dirty="0" smtClean="0">
              <a:solidFill>
                <a:srgbClr val="0070C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>
              <a:spcBef>
                <a:spcPts val="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Dr.BOONTHONG</a:t>
            </a:r>
            <a:r>
              <a:rPr lang="en-US" sz="3600" b="1" dirty="0" smtClean="0">
                <a:solidFill>
                  <a:srgbClr val="0070C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BOONTAWEE</a:t>
            </a:r>
            <a:endParaRPr lang="en-US" sz="3600" b="1" dirty="0">
              <a:solidFill>
                <a:srgbClr val="0070C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344" y="1538629"/>
            <a:ext cx="1667347" cy="93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0" y="0"/>
            <a:ext cx="2705100" cy="132492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343" y="911225"/>
            <a:ext cx="7332601" cy="435133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 - Teaching and Training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 -  Ethics Instruction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 - Action Research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 - Cultural Heritage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 - Human Relationship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 - Extra Job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 - Reporting and Counselling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  - Student Activities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istrator\Pictures\MN08 cedar waxwing 237_7993.jp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360936" y="4039084"/>
            <a:ext cx="2325370" cy="18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2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4800" b="1" dirty="0">
                <a:solidFill>
                  <a:srgbClr val="FF0000"/>
                </a:solidFill>
                <a:cs typeface="+mj-cs"/>
              </a:rPr>
              <a:t>บทบาทของครูในศตวรรษที่ 21</a:t>
            </a:r>
            <a:endParaRPr lang="en-US" sz="4800" b="1" dirty="0">
              <a:solidFill>
                <a:srgbClr val="FF0000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sz="4800" b="1" dirty="0">
                <a:cs typeface="+mj-cs"/>
              </a:rPr>
              <a:t>เป็นผู้มีจิตวิญญาณของความเป็นครูและผู้ให้</a:t>
            </a:r>
            <a:endParaRPr lang="en-US" sz="4800" b="1" dirty="0">
              <a:cs typeface="+mj-cs"/>
            </a:endParaRPr>
          </a:p>
          <a:p>
            <a:pPr marL="0" lvl="0" indent="0">
              <a:buNone/>
            </a:pPr>
            <a:r>
              <a:rPr lang="th-TH" sz="4800" b="1" dirty="0">
                <a:cs typeface="+mj-cs"/>
              </a:rPr>
              <a:t>มีความรู้ ความสามารถและทักษะการจัดการเรียนรู้</a:t>
            </a:r>
            <a:endParaRPr lang="en-US" sz="4800" b="1" dirty="0">
              <a:cs typeface="+mj-cs"/>
            </a:endParaRPr>
          </a:p>
          <a:p>
            <a:pPr marL="0" lvl="0" indent="0">
              <a:buNone/>
            </a:pPr>
            <a:r>
              <a:rPr lang="th-TH" sz="4800" b="1" dirty="0">
                <a:cs typeface="+mj-cs"/>
              </a:rPr>
              <a:t>มีทักษะการสื่อสาร</a:t>
            </a:r>
            <a:endParaRPr lang="en-US" sz="4800" b="1" dirty="0">
              <a:cs typeface="+mj-cs"/>
            </a:endParaRPr>
          </a:p>
          <a:p>
            <a:pPr marL="0" lvl="0" indent="0">
              <a:buNone/>
            </a:pPr>
            <a:r>
              <a:rPr lang="th-TH" sz="4800" b="1" dirty="0">
                <a:cs typeface="+mj-cs"/>
              </a:rPr>
              <a:t>อำนวยความสะดวกในการเรียนรู้ที่มี</a:t>
            </a:r>
            <a:r>
              <a:rPr lang="th-TH" sz="4800" b="1" dirty="0" smtClean="0">
                <a:cs typeface="+mj-cs"/>
              </a:rPr>
              <a:t>ประสิทธิภาพ</a:t>
            </a:r>
            <a:endParaRPr lang="en-US" sz="4800" b="1" dirty="0">
              <a:cs typeface="+mj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74832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Roles</a:t>
            </a: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(บทบาทของครู)</a:t>
            </a:r>
            <a:endParaRPr lang="en-US" dirty="0"/>
          </a:p>
        </p:txBody>
      </p:sp>
      <p:pic>
        <p:nvPicPr>
          <p:cNvPr id="4" name="Picture 3" descr="07-0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4" y="3069001"/>
            <a:ext cx="2366524" cy="310796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5854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4800" dirty="0">
                <a:solidFill>
                  <a:srgbClr val="FF0000"/>
                </a:solidFill>
                <a:cs typeface="+mj-cs"/>
              </a:rPr>
              <a:t>บทบาทของครูในศตวรรษที่ 21</a:t>
            </a:r>
            <a:endParaRPr lang="en-US" sz="4800" dirty="0">
              <a:solidFill>
                <a:srgbClr val="FF0000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sz="4800" b="1" dirty="0" smtClean="0">
                <a:cs typeface="+mj-cs"/>
              </a:rPr>
              <a:t>ตื่น</a:t>
            </a:r>
            <a:r>
              <a:rPr lang="th-TH" sz="4800" b="1" dirty="0">
                <a:cs typeface="+mj-cs"/>
              </a:rPr>
              <a:t>รู้ ทันสมัยทันเหตุการณ์</a:t>
            </a:r>
            <a:endParaRPr lang="en-US" sz="4800" b="1" dirty="0">
              <a:cs typeface="+mj-cs"/>
            </a:endParaRPr>
          </a:p>
          <a:p>
            <a:pPr marL="0" lvl="0" indent="0">
              <a:buNone/>
            </a:pPr>
            <a:r>
              <a:rPr lang="th-TH" sz="4800" b="1" dirty="0">
                <a:cs typeface="+mj-cs"/>
              </a:rPr>
              <a:t>ตามทันเทคโนโลยีและข่าวสาร</a:t>
            </a:r>
            <a:endParaRPr lang="en-US" sz="4800" b="1" dirty="0">
              <a:cs typeface="+mj-cs"/>
            </a:endParaRPr>
          </a:p>
          <a:p>
            <a:pPr marL="0" lvl="0" indent="0">
              <a:buNone/>
            </a:pPr>
            <a:r>
              <a:rPr lang="th-TH" sz="4800" b="1" dirty="0">
                <a:cs typeface="+mj-cs"/>
              </a:rPr>
              <a:t>สร้างแรงบันดาลใจในการเรียนรู้ของผู้เรียน</a:t>
            </a:r>
            <a:endParaRPr lang="en-US" sz="4800" b="1" dirty="0">
              <a:cs typeface="+mj-cs"/>
            </a:endParaRPr>
          </a:p>
          <a:p>
            <a:pPr marL="0" lvl="0" indent="0">
              <a:buNone/>
            </a:pPr>
            <a:r>
              <a:rPr lang="th-TH" sz="4800" b="1" dirty="0">
                <a:cs typeface="+mj-cs"/>
              </a:rPr>
              <a:t>ใฝ่คว้าและแสวงหาความรู้อย่างต่อเนื่อง</a:t>
            </a:r>
            <a:endParaRPr lang="en-US" sz="4800" b="1" dirty="0">
              <a:cs typeface="+mj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74832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Roles</a:t>
            </a: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(บทบาทของครู)</a:t>
            </a:r>
            <a:endParaRPr lang="en-US" dirty="0"/>
          </a:p>
        </p:txBody>
      </p:sp>
      <p:pic>
        <p:nvPicPr>
          <p:cNvPr id="4" name="Picture 3" descr="07-0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892" y="2844174"/>
            <a:ext cx="2546406" cy="346772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2773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137" y="914400"/>
            <a:ext cx="10515600" cy="4908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800" b="1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บทบาทที่สำคัญของครูเกี่ยวกับการสอน </a:t>
            </a:r>
            <a:endParaRPr lang="th-TH" sz="4800" b="1" dirty="0" smtClean="0">
              <a:solidFill>
                <a:schemeClr val="accent5">
                  <a:lumMod val="75000"/>
                </a:schemeClr>
              </a:solidFill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cs typeface="+mj-cs"/>
              </a:rPr>
              <a:t>1</a:t>
            </a:r>
            <a:r>
              <a:rPr lang="en-US" sz="4000" b="1" dirty="0">
                <a:cs typeface="+mj-cs"/>
              </a:rPr>
              <a:t>.</a:t>
            </a:r>
            <a:r>
              <a:rPr lang="en-US" sz="4800" b="1" dirty="0">
                <a:cs typeface="+mj-cs"/>
              </a:rPr>
              <a:t> </a:t>
            </a:r>
            <a:r>
              <a:rPr lang="th-TH" sz="4800" b="1" dirty="0">
                <a:cs typeface="+mj-cs"/>
              </a:rPr>
              <a:t>กำหนด</a:t>
            </a:r>
            <a:r>
              <a:rPr lang="th-TH" sz="4800" b="1" dirty="0">
                <a:solidFill>
                  <a:srgbClr val="FF0000"/>
                </a:solidFill>
                <a:cs typeface="+mj-cs"/>
              </a:rPr>
              <a:t>วัตถุประสงค์</a:t>
            </a:r>
            <a:r>
              <a:rPr lang="th-TH" sz="4800" b="1" dirty="0">
                <a:cs typeface="+mj-cs"/>
              </a:rPr>
              <a:t>การเรียนรู้และ</a:t>
            </a:r>
            <a:r>
              <a:rPr lang="th-TH" sz="4800" b="1" dirty="0">
                <a:solidFill>
                  <a:srgbClr val="FF0000"/>
                </a:solidFill>
                <a:cs typeface="+mj-cs"/>
              </a:rPr>
              <a:t>เนื้อหาสาระ </a:t>
            </a:r>
            <a:endParaRPr lang="en-US" sz="4800" b="1" dirty="0">
              <a:solidFill>
                <a:srgbClr val="FF0000"/>
              </a:solidFill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cs typeface="+mj-cs"/>
              </a:rPr>
              <a:t>2</a:t>
            </a:r>
            <a:r>
              <a:rPr lang="en-US" sz="4800" b="1" dirty="0">
                <a:cs typeface="+mj-cs"/>
              </a:rPr>
              <a:t>. </a:t>
            </a:r>
            <a:r>
              <a:rPr lang="th-TH" sz="4800" b="1" dirty="0">
                <a:cs typeface="+mj-cs"/>
              </a:rPr>
              <a:t>วางแผน</a:t>
            </a:r>
            <a:r>
              <a:rPr lang="th-TH" sz="4800" b="1" dirty="0">
                <a:solidFill>
                  <a:srgbClr val="FF0000"/>
                </a:solidFill>
                <a:cs typeface="+mj-cs"/>
              </a:rPr>
              <a:t>การเรียนรู้</a:t>
            </a:r>
            <a:endParaRPr lang="en-US" sz="4800" b="1" dirty="0">
              <a:solidFill>
                <a:srgbClr val="FF0000"/>
              </a:solidFill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cs typeface="+mj-cs"/>
              </a:rPr>
              <a:t>3</a:t>
            </a:r>
            <a:r>
              <a:rPr lang="en-US" sz="4800" b="1" dirty="0">
                <a:cs typeface="+mj-cs"/>
              </a:rPr>
              <a:t>. </a:t>
            </a:r>
            <a:r>
              <a:rPr lang="th-TH" sz="4800" b="1" dirty="0">
                <a:cs typeface="+mj-cs"/>
              </a:rPr>
              <a:t>แจ้งให้ผู้เรียนเข้าใจใน</a:t>
            </a:r>
            <a:r>
              <a:rPr lang="th-TH" sz="4800" b="1" dirty="0">
                <a:solidFill>
                  <a:srgbClr val="FF0000"/>
                </a:solidFill>
                <a:cs typeface="+mj-cs"/>
              </a:rPr>
              <a:t>จุดมุ่งหมายการเรียน ระเบียบ กติกา ข้อตกลง</a:t>
            </a:r>
            <a:r>
              <a:rPr lang="th-TH" sz="4800" b="1" dirty="0">
                <a:cs typeface="+mj-cs"/>
              </a:rPr>
              <a:t>ต่างๆ ในการทำงานให้ชัดเจน</a:t>
            </a:r>
            <a:endParaRPr lang="en-US" sz="4800" b="1" dirty="0"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cs typeface="+mj-cs"/>
              </a:rPr>
              <a:t>4</a:t>
            </a:r>
            <a:r>
              <a:rPr lang="en-US" sz="4800" b="1" dirty="0">
                <a:cs typeface="+mj-cs"/>
              </a:rPr>
              <a:t>. </a:t>
            </a:r>
            <a:r>
              <a:rPr lang="th-TH" sz="4800" b="1" dirty="0">
                <a:cs typeface="+mj-cs"/>
              </a:rPr>
              <a:t>ดำเนินการ</a:t>
            </a:r>
            <a:r>
              <a:rPr lang="th-TH" sz="4800" b="1" dirty="0">
                <a:solidFill>
                  <a:srgbClr val="FF0000"/>
                </a:solidFill>
                <a:cs typeface="+mj-cs"/>
              </a:rPr>
              <a:t>จัดการเรียนรู้ตามแผนการเรียนรู้  </a:t>
            </a:r>
            <a:r>
              <a:rPr lang="th-TH" sz="4800" b="1" dirty="0">
                <a:cs typeface="+mj-cs"/>
              </a:rPr>
              <a:t>มีการ</a:t>
            </a:r>
            <a:r>
              <a:rPr lang="th-TH" sz="4800" b="1" dirty="0">
                <a:solidFill>
                  <a:srgbClr val="FF0000"/>
                </a:solidFill>
                <a:cs typeface="+mj-cs"/>
              </a:rPr>
              <a:t>ประเมินผลการเรียน คอยดูแล</a:t>
            </a:r>
            <a:r>
              <a:rPr lang="th-TH" sz="4800" b="1" dirty="0">
                <a:cs typeface="+mj-cs"/>
              </a:rPr>
              <a:t>และ</a:t>
            </a:r>
            <a:r>
              <a:rPr lang="th-TH" sz="4800" b="1" dirty="0">
                <a:solidFill>
                  <a:srgbClr val="FF0000"/>
                </a:solidFill>
                <a:cs typeface="+mj-cs"/>
              </a:rPr>
              <a:t>ให้</a:t>
            </a:r>
            <a:r>
              <a:rPr lang="th-TH" sz="4800" b="1" dirty="0" smtClean="0">
                <a:solidFill>
                  <a:srgbClr val="FF0000"/>
                </a:solidFill>
                <a:cs typeface="+mj-cs"/>
              </a:rPr>
              <a:t>คำปรึกษา</a:t>
            </a:r>
            <a:endParaRPr lang="en-US" sz="4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45105" y="1"/>
            <a:ext cx="7439526" cy="914399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Roles</a:t>
            </a: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(บทบาทของครู)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447" y="3935869"/>
            <a:ext cx="2516553" cy="18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747" y="982412"/>
            <a:ext cx="11353800" cy="512963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cs typeface="+mj-cs"/>
              </a:rPr>
              <a:t>5.</a:t>
            </a:r>
            <a:r>
              <a:rPr lang="en-US" sz="4400" b="1" dirty="0" smtClean="0">
                <a:cs typeface="+mj-cs"/>
              </a:rPr>
              <a:t> </a:t>
            </a:r>
            <a:r>
              <a:rPr lang="th-TH" sz="4400" b="1" dirty="0" smtClean="0">
                <a:cs typeface="+mj-cs"/>
              </a:rPr>
              <a:t>ดำเนินการเรียนรู้</a:t>
            </a:r>
            <a:r>
              <a:rPr lang="th-TH" sz="4400" b="1" dirty="0" smtClean="0">
                <a:solidFill>
                  <a:srgbClr val="FF0000"/>
                </a:solidFill>
                <a:cs typeface="+mj-cs"/>
              </a:rPr>
              <a:t>ตามวัตถุประสงค์</a:t>
            </a:r>
            <a:r>
              <a:rPr lang="th-TH" sz="4400" b="1" dirty="0" smtClean="0">
                <a:cs typeface="+mj-cs"/>
              </a:rPr>
              <a:t>ที่กำหนดจนบรรลุครบ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400" b="1" dirty="0">
                <a:cs typeface="+mj-cs"/>
              </a:rPr>
              <a:t> </a:t>
            </a:r>
            <a:r>
              <a:rPr lang="th-TH" sz="4400" b="1" dirty="0" smtClean="0">
                <a:cs typeface="+mj-cs"/>
              </a:rPr>
              <a:t>      ทุกวัตถุประสงค์</a:t>
            </a:r>
            <a:endParaRPr lang="en-US" sz="4400" b="1" dirty="0" smtClean="0"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cs typeface="+mj-cs"/>
              </a:rPr>
              <a:t>6.</a:t>
            </a:r>
            <a:r>
              <a:rPr lang="en-US" sz="4400" b="1" dirty="0" smtClean="0">
                <a:cs typeface="+mj-cs"/>
              </a:rPr>
              <a:t> </a:t>
            </a:r>
            <a:r>
              <a:rPr lang="th-TH" sz="4400" b="1" dirty="0" smtClean="0">
                <a:cs typeface="+mj-cs"/>
              </a:rPr>
              <a:t>มีการ</a:t>
            </a:r>
            <a:r>
              <a:rPr lang="th-TH" sz="4400" b="1" dirty="0" smtClean="0">
                <a:solidFill>
                  <a:srgbClr val="FF0000"/>
                </a:solidFill>
                <a:cs typeface="+mj-cs"/>
              </a:rPr>
              <a:t>วินิจฉัยปัญหา</a:t>
            </a:r>
            <a:r>
              <a:rPr lang="th-TH" sz="4400" b="1" dirty="0" smtClean="0">
                <a:cs typeface="+mj-cs"/>
              </a:rPr>
              <a:t>และ</a:t>
            </a:r>
            <a:r>
              <a:rPr lang="th-TH" sz="4400" b="1" dirty="0" smtClean="0">
                <a:solidFill>
                  <a:srgbClr val="FF0000"/>
                </a:solidFill>
                <a:cs typeface="+mj-cs"/>
              </a:rPr>
              <a:t>ความต้องการ</a:t>
            </a:r>
            <a:r>
              <a:rPr lang="th-TH" sz="4400" b="1" dirty="0" smtClean="0">
                <a:cs typeface="+mj-cs"/>
              </a:rPr>
              <a:t>ของผู้เรียน และ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400" b="1" dirty="0">
                <a:cs typeface="+mj-cs"/>
              </a:rPr>
              <a:t> </a:t>
            </a:r>
            <a:r>
              <a:rPr lang="th-TH" sz="4400" b="1" dirty="0" smtClean="0">
                <a:cs typeface="+mj-cs"/>
              </a:rPr>
              <a:t>     </a:t>
            </a:r>
            <a:r>
              <a:rPr lang="th-TH" sz="4400" b="1" dirty="0" smtClean="0">
                <a:solidFill>
                  <a:srgbClr val="FF0000"/>
                </a:solidFill>
                <a:cs typeface="+mj-cs"/>
              </a:rPr>
              <a:t>จัดโปรแกรมการสอนซ่อม</a:t>
            </a:r>
            <a:r>
              <a:rPr lang="th-TH" sz="4400" b="1" dirty="0" smtClean="0">
                <a:cs typeface="+mj-cs"/>
              </a:rPr>
              <a:t>ในส่วนที่ยังไม่บรรลุวัตถุประสงค์นั้น 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400" b="1" dirty="0">
                <a:cs typeface="+mj-cs"/>
              </a:rPr>
              <a:t> </a:t>
            </a:r>
            <a:r>
              <a:rPr lang="th-TH" sz="4400" b="1" dirty="0" smtClean="0">
                <a:cs typeface="+mj-cs"/>
              </a:rPr>
              <a:t>     แล้วจึงประเมินผลอีกครั้งหนึ่ง </a:t>
            </a:r>
            <a:endParaRPr lang="en-US" sz="4400" b="1" dirty="0" smtClean="0"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cs typeface="+mj-cs"/>
              </a:rPr>
              <a:t>7</a:t>
            </a:r>
            <a:r>
              <a:rPr lang="en-US" sz="4400" b="1" dirty="0" smtClean="0">
                <a:cs typeface="+mj-cs"/>
              </a:rPr>
              <a:t>. </a:t>
            </a:r>
            <a:r>
              <a:rPr lang="th-TH" sz="4400" b="1" dirty="0" smtClean="0">
                <a:cs typeface="+mj-cs"/>
              </a:rPr>
              <a:t>ติดตาม</a:t>
            </a:r>
            <a:r>
              <a:rPr lang="th-TH" sz="4400" b="1" dirty="0" smtClean="0">
                <a:solidFill>
                  <a:srgbClr val="FF0000"/>
                </a:solidFill>
                <a:cs typeface="+mj-cs"/>
              </a:rPr>
              <a:t>ความก้าวหน้า</a:t>
            </a:r>
            <a:r>
              <a:rPr lang="th-TH" sz="4400" b="1" dirty="0" smtClean="0">
                <a:cs typeface="+mj-cs"/>
              </a:rPr>
              <a:t>ในการเรียนรู้ของผู้เรียน และ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4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th-TH" sz="4400" b="1" dirty="0" smtClean="0">
                <a:solidFill>
                  <a:srgbClr val="FF0000"/>
                </a:solidFill>
                <a:cs typeface="+mj-cs"/>
              </a:rPr>
              <a:t>     </a:t>
            </a:r>
            <a:r>
              <a:rPr lang="th-TH" sz="4400" b="1" dirty="0" smtClean="0">
                <a:cs typeface="+mj-cs"/>
              </a:rPr>
              <a:t>เก็บข้อมูล</a:t>
            </a:r>
            <a:r>
              <a:rPr lang="th-TH" sz="4400" b="1" dirty="0" smtClean="0">
                <a:solidFill>
                  <a:srgbClr val="FF0000"/>
                </a:solidFill>
                <a:cs typeface="+mj-cs"/>
              </a:rPr>
              <a:t>การเรียนรู้ของผู้เรียน</a:t>
            </a:r>
            <a:r>
              <a:rPr lang="th-TH" sz="4400" b="1" dirty="0" smtClean="0">
                <a:cs typeface="+mj-cs"/>
              </a:rPr>
              <a:t>เป็นรายบุคคล และ</a:t>
            </a:r>
            <a:endParaRPr lang="en-US" sz="4400" b="1" dirty="0" smtClean="0"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4400" b="1" dirty="0" smtClean="0">
                <a:cs typeface="+mj-cs"/>
              </a:rPr>
              <a:t>      เก็บข้อมูล</a:t>
            </a:r>
            <a:r>
              <a:rPr lang="th-TH" sz="4400" b="1" dirty="0" smtClean="0">
                <a:solidFill>
                  <a:srgbClr val="FF0000"/>
                </a:solidFill>
                <a:cs typeface="+mj-cs"/>
              </a:rPr>
              <a:t>ใน</a:t>
            </a:r>
            <a:r>
              <a:rPr lang="th-TH" sz="4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การวางแผนการเรียนรู้</a:t>
            </a:r>
            <a:r>
              <a:rPr lang="th-TH" sz="4400" b="1" dirty="0" smtClean="0">
                <a:latin typeface="Angsana New" panose="02020603050405020304" pitchFamily="18" charset="-34"/>
                <a:cs typeface="+mj-cs"/>
              </a:rPr>
              <a:t>ให้แก่ผู้เรียน</a:t>
            </a:r>
            <a:endParaRPr lang="en-US" sz="4400" b="1" dirty="0">
              <a:latin typeface="Angsana New" panose="02020603050405020304" pitchFamily="18" charset="-34"/>
              <a:cs typeface="+mj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247021" cy="98241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Roles</a:t>
            </a: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(บทบาทของครู)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65" y="3798277"/>
            <a:ext cx="1925516" cy="25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853" y="2475330"/>
            <a:ext cx="9240252" cy="1350712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ดูวิดีโอเรื่อง  </a:t>
            </a:r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“</a:t>
            </a:r>
            <a:r>
              <a:rPr lang="th-TH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คณิตฯ ประถม เรียนคณิตให้มีชีวิตชีวา</a:t>
            </a:r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”</a:t>
            </a:r>
            <a:endParaRPr lang="th-TH" sz="48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   </a:t>
            </a:r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https://youtu.be/Gazh9bIO_b8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91064" y="500062"/>
            <a:ext cx="7150768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Roles</a:t>
            </a: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(บทบาทของครู)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1" y="4211051"/>
            <a:ext cx="3657599" cy="2141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2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979" y="0"/>
            <a:ext cx="1736558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 smtClean="0"/>
              <a:t>Task </a:t>
            </a:r>
            <a:r>
              <a:rPr lang="en-US" sz="4000" b="1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326" y="1325563"/>
            <a:ext cx="9557084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th-TH" sz="4000" b="1" dirty="0" smtClean="0">
                <a:cs typeface="+mj-cs"/>
              </a:rPr>
              <a:t>จากการดูเรื่อง</a:t>
            </a:r>
            <a:r>
              <a:rPr lang="en-US" sz="4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</a:t>
            </a:r>
            <a:r>
              <a:rPr lang="th-TH" sz="4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คณิตฯ ประถม เรียนคณิตให้มีชีวิตชีวา</a:t>
            </a:r>
            <a:r>
              <a:rPr lang="en-US" sz="4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”</a:t>
            </a:r>
          </a:p>
          <a:p>
            <a:pPr marL="0" indent="0">
              <a:buNone/>
            </a:pPr>
            <a:r>
              <a:rPr lang="th-TH" sz="4000" b="1" dirty="0" smtClean="0">
                <a:cs typeface="+mj-cs"/>
              </a:rPr>
              <a:t>นักศึกษาได้เรียนรู้หรือได้แนวคิดอะไรบ้างตามประเด็นคำถามต่อไปนี้</a:t>
            </a: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1. </a:t>
            </a:r>
            <a:r>
              <a:rPr lang="th-TH" sz="4000" b="1" dirty="0" smtClean="0">
                <a:cs typeface="+mj-cs"/>
              </a:rPr>
              <a:t>ครูจัดกิจกรรมการเรียนรู้อย่างไรบ้าง</a:t>
            </a: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2. </a:t>
            </a:r>
            <a:r>
              <a:rPr lang="th-TH" sz="4000" b="1" dirty="0" smtClean="0">
                <a:cs typeface="+mj-cs"/>
              </a:rPr>
              <a:t>ครูใช้สื่อหรืออุปกรณ์การสอนอะไรบ้าง</a:t>
            </a: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3. </a:t>
            </a:r>
            <a:r>
              <a:rPr lang="th-TH" sz="4000" b="1" dirty="0" smtClean="0">
                <a:cs typeface="+mj-cs"/>
              </a:rPr>
              <a:t>ครูช่วยเหลือนักเรียนอย่างไรบ้าง</a:t>
            </a: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4. </a:t>
            </a:r>
            <a:r>
              <a:rPr lang="th-TH" sz="4000" b="1" dirty="0" smtClean="0">
                <a:cs typeface="+mj-cs"/>
              </a:rPr>
              <a:t>ปฏิสัมพันธ์ระหว่างครูกับนักเรียนเป็นอย่างไรบ้าง</a:t>
            </a:r>
            <a:endParaRPr lang="th-TH" sz="4000" b="1" dirty="0">
              <a:cs typeface="+mj-cs"/>
            </a:endParaRP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5. </a:t>
            </a:r>
            <a:r>
              <a:rPr lang="th-TH" sz="4000" b="1" dirty="0" smtClean="0">
                <a:cs typeface="+mj-cs"/>
              </a:rPr>
              <a:t>ความคิดเห็นของนักศึกษาต่อการสอนของครูใน วิดีโอ มีอะไรบ้าง</a:t>
            </a:r>
            <a:endParaRPr lang="en-US" sz="4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133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84558" y="500062"/>
            <a:ext cx="3589421" cy="1325563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6000" b="1" dirty="0" smtClean="0"/>
              <a:t>Good Luck</a:t>
            </a:r>
            <a:endParaRPr lang="en-US" sz="6000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3874" y="2712099"/>
            <a:ext cx="4499811" cy="2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0" y="0"/>
            <a:ext cx="2705100" cy="132492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343" y="911225"/>
            <a:ext cx="7332601" cy="435133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 - Teaching and Training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 -  Ethics Instruction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 - Action Research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 - Cultural Heritage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 - Human Relationship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 - Extra Job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 - Reporting and Counselling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  -  Student Activities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570" y="365125"/>
            <a:ext cx="4225119" cy="132556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</a:t>
            </a:r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</a:t>
            </a:r>
            <a: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(หน้าที่ของครู)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236" y="1825625"/>
            <a:ext cx="9343030" cy="393373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sz="4000" b="1" dirty="0">
                <a:cs typeface="+mj-cs"/>
              </a:rPr>
              <a:t>พรบ.การศึกษาชาติ ปี พ.ศ. </a:t>
            </a:r>
            <a:r>
              <a:rPr lang="en-US" sz="4000" b="1" dirty="0" smtClean="0">
                <a:cs typeface="+mj-cs"/>
              </a:rPr>
              <a:t>2564</a:t>
            </a:r>
            <a:r>
              <a:rPr lang="th-TH" sz="4000" b="1" dirty="0" smtClean="0">
                <a:cs typeface="+mj-cs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  หมวด </a:t>
            </a:r>
            <a:r>
              <a:rPr lang="en-US" sz="4000" b="1" dirty="0">
                <a:cs typeface="+mj-cs"/>
              </a:rPr>
              <a:t>3 </a:t>
            </a:r>
            <a:r>
              <a:rPr lang="th-TH" sz="4000" b="1" dirty="0">
                <a:cs typeface="+mj-cs"/>
              </a:rPr>
              <a:t>ครูและบุคลากรอื่นที่เกี่ยวกับการจัดการศึกษา</a:t>
            </a:r>
            <a:r>
              <a:rPr lang="en-US" dirty="0"/>
              <a:t> </a:t>
            </a:r>
            <a:endParaRPr lang="th-TH" dirty="0" smtClean="0"/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มาตรา 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๔ </a:t>
            </a: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...</a:t>
            </a:r>
            <a:r>
              <a:rPr lang="en-US" sz="4000" b="1" dirty="0" smtClean="0">
                <a:latin typeface="Times New Roman" panose="02020603050405020304" pitchFamily="18" charset="0"/>
                <a:cs typeface="+mj-cs"/>
              </a:rPr>
              <a:t>“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ครู</a:t>
            </a:r>
            <a:r>
              <a:rPr lang="en-US" sz="4000" b="1" dirty="0">
                <a:latin typeface="Times New Roman" panose="02020603050405020304" pitchFamily="18" charset="0"/>
                <a:cs typeface="+mj-cs"/>
              </a:rPr>
              <a:t>” 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หมายความว่า บุคลากร</a:t>
            </a: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ซึ่งทำ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หน้าที่หลักใน</a:t>
            </a: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สถานศึกษา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ใน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การจัดกระบวนการ</a:t>
            </a: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เรียนรู้</a:t>
            </a:r>
            <a:r>
              <a:rPr lang="en-US" sz="4000" b="1" dirty="0" smtClean="0">
                <a:latin typeface="Times New Roman" panose="02020603050405020304" pitchFamily="18" charset="0"/>
                <a:cs typeface="+mj-cs"/>
              </a:rPr>
              <a:t>   </a:t>
            </a: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 เป็น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แหล่งความรู้ของผู้เรียน </a:t>
            </a:r>
            <a:endParaRPr lang="th-TH" sz="4000" b="1" dirty="0" smtClean="0">
              <a:latin typeface="Times New Roman" panose="02020603050405020304" pitchFamily="18" charset="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ตลอดจน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เอื้ออำนวย ส่งเสริม และพัฒนาการเรียนรู้ของ</a:t>
            </a: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ผู้เรียน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และ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กระตุ้นให้ผู้เรียนเกิดการใฝ่</a:t>
            </a: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รู้ และ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มีสมรรถนะด้านต่าง ๆ </a:t>
            </a:r>
            <a:endParaRPr lang="th-TH" sz="4000" b="1" dirty="0" smtClean="0">
              <a:latin typeface="Times New Roman" panose="02020603050405020304" pitchFamily="18" charset="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 smtClean="0">
                <a:latin typeface="Times New Roman" panose="02020603050405020304" pitchFamily="18" charset="0"/>
                <a:cs typeface="+mj-cs"/>
              </a:rPr>
              <a:t>แต่</a:t>
            </a:r>
            <a:r>
              <a:rPr lang="th-TH" sz="4000" b="1" dirty="0">
                <a:latin typeface="Times New Roman" panose="02020603050405020304" pitchFamily="18" charset="0"/>
                <a:cs typeface="+mj-cs"/>
              </a:rPr>
              <a:t>ไม่หมายความรวมถึงผู้สอน ในระดับอุดมศึกษาหรือเทียบเท่า </a:t>
            </a:r>
            <a:endParaRPr lang="en-US" sz="4000" b="1" dirty="0">
              <a:latin typeface="Times New Roman" panose="02020603050405020304" pitchFamily="18" charset="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008" y="3792490"/>
            <a:ext cx="2350169" cy="1684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72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6382_-1044632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5938" y="1494115"/>
            <a:ext cx="2717482" cy="4368414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60610" y="0"/>
            <a:ext cx="4470779" cy="132617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</a:t>
            </a:r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</a:t>
            </a:r>
            <a: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(หน้าที่ของครู)</a:t>
            </a:r>
            <a:endParaRPr lang="en-US" sz="4000" dirty="0"/>
          </a:p>
        </p:txBody>
      </p:sp>
      <p:pic>
        <p:nvPicPr>
          <p:cNvPr id="7" name="16592_-27999220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6525" y="1494115"/>
            <a:ext cx="3276310" cy="43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9" y="1139825"/>
            <a:ext cx="11903242" cy="45631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b="1" dirty="0">
                <a:cs typeface="+mj-cs"/>
              </a:rPr>
              <a:t>มาตรา ๓๑ ครูมีหน้าที่เอื้ออำนวยให้ผู้เรียนเกิดการเรียนรู้ </a:t>
            </a:r>
            <a:endParaRPr lang="en-US" sz="4400" b="1" dirty="0" smtClean="0">
              <a:cs typeface="+mj-cs"/>
            </a:endParaRPr>
          </a:p>
          <a:p>
            <a:pPr marL="0" indent="0">
              <a:buNone/>
            </a:pPr>
            <a:r>
              <a:rPr lang="th-TH" sz="4400" b="1" dirty="0" smtClean="0">
                <a:cs typeface="+mj-cs"/>
              </a:rPr>
              <a:t>พัฒนา</a:t>
            </a:r>
            <a:r>
              <a:rPr lang="th-TH" sz="4400" b="1" dirty="0">
                <a:cs typeface="+mj-cs"/>
              </a:rPr>
              <a:t>ทักษะ สร้างนิสัย และ</a:t>
            </a:r>
            <a:r>
              <a:rPr lang="th-TH" sz="4400" b="1" dirty="0" smtClean="0">
                <a:cs typeface="+mj-cs"/>
              </a:rPr>
              <a:t>สมรรถนะ เพื่อให้</a:t>
            </a:r>
            <a:r>
              <a:rPr lang="th-TH" sz="4400" b="1" dirty="0">
                <a:cs typeface="+mj-cs"/>
              </a:rPr>
              <a:t>ผู้เรียนบรรลุ</a:t>
            </a:r>
            <a:r>
              <a:rPr lang="th-TH" sz="4400" b="1" dirty="0" smtClean="0">
                <a:cs typeface="+mj-cs"/>
              </a:rPr>
              <a:t>เป้าหมาย</a:t>
            </a:r>
          </a:p>
          <a:p>
            <a:pPr marL="0" indent="0">
              <a:buNone/>
            </a:pPr>
            <a:r>
              <a:rPr lang="th-TH" sz="4400" b="1" dirty="0" smtClean="0">
                <a:cs typeface="+mj-cs"/>
              </a:rPr>
              <a:t>ตาม</a:t>
            </a:r>
            <a:r>
              <a:rPr lang="th-TH" sz="4400" b="1" dirty="0">
                <a:cs typeface="+mj-cs"/>
              </a:rPr>
              <a:t>มาตรา ๘ </a:t>
            </a:r>
            <a:r>
              <a:rPr lang="th-TH" sz="4400" b="1" dirty="0" smtClean="0">
                <a:cs typeface="+mj-cs"/>
              </a:rPr>
              <a:t> ใน</a:t>
            </a:r>
            <a:r>
              <a:rPr lang="th-TH" sz="4400" b="1" dirty="0">
                <a:cs typeface="+mj-cs"/>
              </a:rPr>
              <a:t>การเอื้ออำนวยให้เกิดการเรียนรู้ตามวรรคหนึ่ง </a:t>
            </a:r>
            <a:endParaRPr lang="en-US" sz="4400" b="1" dirty="0" smtClean="0">
              <a:cs typeface="+mj-cs"/>
            </a:endParaRPr>
          </a:p>
          <a:p>
            <a:pPr marL="0" indent="0">
              <a:buNone/>
            </a:pPr>
            <a:r>
              <a:rPr lang="th-TH" sz="4400" b="1" dirty="0" smtClean="0">
                <a:cs typeface="+mj-cs"/>
              </a:rPr>
              <a:t>นอกจาก</a:t>
            </a:r>
            <a:r>
              <a:rPr lang="th-TH" sz="4400" b="1" dirty="0">
                <a:cs typeface="+mj-cs"/>
              </a:rPr>
              <a:t>วิธีการสอน ให้ใช้วิธีการ อบรม บ่มเพาะ ชี้แนะ </a:t>
            </a:r>
            <a:r>
              <a:rPr lang="th-TH" sz="4400" b="1" dirty="0" smtClean="0">
                <a:cs typeface="+mj-cs"/>
              </a:rPr>
              <a:t>สร้าง</a:t>
            </a:r>
            <a:r>
              <a:rPr lang="th-TH" sz="4400" b="1" dirty="0">
                <a:cs typeface="+mj-cs"/>
              </a:rPr>
              <a:t>แรงบันดาลใจ </a:t>
            </a:r>
            <a:endParaRPr lang="th-TH" sz="4400" b="1" dirty="0" smtClean="0">
              <a:cs typeface="+mj-cs"/>
            </a:endParaRPr>
          </a:p>
          <a:p>
            <a:pPr marL="0" indent="0">
              <a:buNone/>
            </a:pPr>
            <a:r>
              <a:rPr lang="th-TH" sz="4400" b="1" dirty="0" smtClean="0">
                <a:cs typeface="+mj-cs"/>
              </a:rPr>
              <a:t>และ</a:t>
            </a:r>
            <a:r>
              <a:rPr lang="th-TH" sz="4400" b="1" dirty="0">
                <a:cs typeface="+mj-cs"/>
              </a:rPr>
              <a:t>วิธีการหรือกระบวนการอื่น</a:t>
            </a:r>
            <a:r>
              <a:rPr lang="th-TH" sz="4400" b="1" dirty="0" smtClean="0">
                <a:cs typeface="+mj-cs"/>
              </a:rPr>
              <a:t>ใด ที่</a:t>
            </a:r>
            <a:r>
              <a:rPr lang="th-TH" sz="4400" b="1" dirty="0">
                <a:cs typeface="+mj-cs"/>
              </a:rPr>
              <a:t>จะทำให้เกิด ความเข้าใจ ใฝ่รู้</a:t>
            </a:r>
            <a:r>
              <a:rPr lang="th-TH" sz="4400" b="1" dirty="0" smtClean="0">
                <a:cs typeface="+mj-cs"/>
              </a:rPr>
              <a:t>และ</a:t>
            </a:r>
          </a:p>
          <a:p>
            <a:pPr marL="0" indent="0">
              <a:buNone/>
            </a:pPr>
            <a:r>
              <a:rPr lang="th-TH" sz="4400" b="1" dirty="0" smtClean="0">
                <a:cs typeface="+mj-cs"/>
              </a:rPr>
              <a:t>มีความสามารถใน</a:t>
            </a:r>
            <a:r>
              <a:rPr lang="th-TH" sz="4400" b="1" dirty="0">
                <a:cs typeface="+mj-cs"/>
              </a:rPr>
              <a:t>การแสวงหาความรู้ได้ด้วยตนเองประกอบกัน </a:t>
            </a:r>
            <a:endParaRPr lang="en-US" sz="4400" b="1" dirty="0">
              <a:cs typeface="+mj-cs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70020" y="0"/>
            <a:ext cx="4785360" cy="94011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</a:t>
            </a:r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</a:t>
            </a:r>
            <a: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(หน้าที่ของครู)</a:t>
            </a: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831" y="5173578"/>
            <a:ext cx="2350169" cy="1684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708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579" y="1296236"/>
            <a:ext cx="10038347" cy="409391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800" b="1" dirty="0">
                <a:cs typeface="+mj-cs"/>
              </a:rPr>
              <a:t>มาตรา ๓๒ เพื่อให้การปฏิบัติหน้าที่ของครูเกิดความ</a:t>
            </a:r>
            <a:r>
              <a:rPr lang="th-TH" sz="4800" b="1" dirty="0" smtClean="0">
                <a:cs typeface="+mj-cs"/>
              </a:rPr>
              <a:t>สมบูรณ์</a:t>
            </a:r>
            <a:endParaRPr lang="en-US" sz="4800" b="1" dirty="0" smtClean="0">
              <a:cs typeface="+mj-cs"/>
            </a:endParaRPr>
          </a:p>
          <a:p>
            <a:pPr marL="0" indent="0">
              <a:buNone/>
            </a:pPr>
            <a:r>
              <a:rPr lang="th-TH" sz="4800" b="1" dirty="0" smtClean="0">
                <a:cs typeface="+mj-cs"/>
              </a:rPr>
              <a:t>และ</a:t>
            </a:r>
            <a:r>
              <a:rPr lang="th-TH" sz="4800" b="1" dirty="0">
                <a:cs typeface="+mj-cs"/>
              </a:rPr>
              <a:t>ดำรง</a:t>
            </a:r>
            <a:r>
              <a:rPr lang="th-TH" sz="4800" b="1" dirty="0" smtClean="0">
                <a:cs typeface="+mj-cs"/>
              </a:rPr>
              <a:t>ฐานะอัน</a:t>
            </a:r>
            <a:r>
              <a:rPr lang="th-TH" sz="4800" b="1" dirty="0">
                <a:cs typeface="+mj-cs"/>
              </a:rPr>
              <a:t>สูงส่งในการหล่อหลอมคน </a:t>
            </a:r>
            <a:endParaRPr lang="en-US" sz="4800" b="1" dirty="0" smtClean="0">
              <a:cs typeface="+mj-cs"/>
            </a:endParaRPr>
          </a:p>
          <a:p>
            <a:pPr marL="0" indent="0">
              <a:buNone/>
            </a:pPr>
            <a:r>
              <a:rPr lang="th-TH" sz="4800" b="1" dirty="0" smtClean="0">
                <a:cs typeface="+mj-cs"/>
              </a:rPr>
              <a:t>ครู</a:t>
            </a:r>
            <a:r>
              <a:rPr lang="th-TH" sz="4800" b="1" dirty="0">
                <a:cs typeface="+mj-cs"/>
              </a:rPr>
              <a:t>ต้องอุทิศตนในการปฏิบัติ</a:t>
            </a:r>
            <a:r>
              <a:rPr lang="th-TH" sz="4800" b="1" dirty="0" smtClean="0">
                <a:cs typeface="+mj-cs"/>
              </a:rPr>
              <a:t>หน้าที่ทางการ</a:t>
            </a:r>
            <a:r>
              <a:rPr lang="th-TH" sz="4800" b="1" dirty="0">
                <a:cs typeface="+mj-cs"/>
              </a:rPr>
              <a:t>ศึกษา ค้นคว้า </a:t>
            </a:r>
            <a:endParaRPr lang="en-US" sz="4800" b="1" dirty="0" smtClean="0">
              <a:cs typeface="+mj-cs"/>
            </a:endParaRPr>
          </a:p>
          <a:p>
            <a:pPr marL="0" indent="0">
              <a:buNone/>
            </a:pPr>
            <a:r>
              <a:rPr lang="th-TH" sz="4800" b="1" dirty="0" smtClean="0">
                <a:cs typeface="+mj-cs"/>
              </a:rPr>
              <a:t>และพัฒนาตนเอง</a:t>
            </a:r>
            <a:r>
              <a:rPr lang="th-TH" sz="4800" b="1" dirty="0">
                <a:cs typeface="+mj-cs"/>
              </a:rPr>
              <a:t>อย่างต่อเนื่อง </a:t>
            </a:r>
            <a:endParaRPr lang="en-US" sz="4800" b="1" dirty="0" smtClean="0">
              <a:cs typeface="+mj-cs"/>
            </a:endParaRPr>
          </a:p>
          <a:p>
            <a:pPr marL="0" indent="0">
              <a:buNone/>
            </a:pPr>
            <a:r>
              <a:rPr lang="th-TH" sz="4800" b="1" dirty="0" smtClean="0">
                <a:cs typeface="+mj-cs"/>
              </a:rPr>
              <a:t>รวมทั้งปฏิบัติ</a:t>
            </a:r>
            <a:r>
              <a:rPr lang="th-TH" sz="4800" b="1" dirty="0">
                <a:cs typeface="+mj-cs"/>
              </a:rPr>
              <a:t>ตนเป็นแม่พิมพ์และแบบอย่างที่ดี </a:t>
            </a:r>
            <a:endParaRPr lang="en-US" sz="4800" b="1" dirty="0">
              <a:cs typeface="+mj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40769" y="0"/>
            <a:ext cx="3781926" cy="110690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</a:t>
            </a:r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</a:t>
            </a:r>
            <a: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(หน้าที่ของครู)</a:t>
            </a: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255" y="4439652"/>
            <a:ext cx="2646946" cy="1900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00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2246"/>
            <a:ext cx="10515600" cy="4351338"/>
          </a:xfrm>
        </p:spPr>
        <p:txBody>
          <a:bodyPr/>
          <a:lstStyle/>
          <a:p>
            <a:endParaRPr lang="th-TH" dirty="0" smtClean="0"/>
          </a:p>
          <a:p>
            <a:pPr marL="0" indent="0">
              <a:buNone/>
            </a:pPr>
            <a:r>
              <a:rPr lang="th-TH" sz="4000" dirty="0">
                <a:cs typeface="+mj-cs"/>
              </a:rPr>
              <a:t> </a:t>
            </a:r>
            <a:r>
              <a:rPr lang="th-TH" sz="4000" dirty="0" smtClean="0">
                <a:cs typeface="+mj-cs"/>
              </a:rPr>
              <a:t>         ดูวิดีโอ </a:t>
            </a:r>
            <a:r>
              <a:rPr lang="th-TH" sz="4000" b="1" dirty="0" smtClean="0">
                <a:cs typeface="+mj-cs"/>
              </a:rPr>
              <a:t>เรื่อง</a:t>
            </a:r>
            <a:r>
              <a:rPr lang="th-TH" sz="4000" b="1" dirty="0">
                <a:solidFill>
                  <a:srgbClr val="FF0000"/>
                </a:solidFill>
                <a:cs typeface="+mj-cs"/>
              </a:rPr>
              <a:t>คณิตฯ มัธยม เคล็ดลับความเก่งคณิตฯ ของเด็กฟินแลนด์</a:t>
            </a:r>
            <a:r>
              <a:rPr lang="th-TH" sz="4000" dirty="0" smtClean="0">
                <a:cs typeface="+mj-cs"/>
              </a:rPr>
              <a:t>     </a:t>
            </a:r>
          </a:p>
          <a:p>
            <a:pPr marL="0" indent="0" algn="ctr">
              <a:buNone/>
            </a:pPr>
            <a:r>
              <a:rPr lang="en-US" dirty="0" smtClean="0">
                <a:hlinkClick r:id="rId2" action="ppaction://hlinkpres?slideindex=1&amp;slidetitle="/>
              </a:rPr>
              <a:t>https://youtu.be/jFS1-GqGc4Y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51584" y="196683"/>
            <a:ext cx="4888832" cy="132556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</a:t>
            </a:r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</a:t>
            </a:r>
            <a: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h-TH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(หน้าที่ของครู)</a:t>
            </a:r>
            <a:endParaRPr lang="en-US" sz="4000" dirty="0"/>
          </a:p>
        </p:txBody>
      </p:sp>
      <p:pic>
        <p:nvPicPr>
          <p:cNvPr id="5" name="Picture 4" descr="F:\งานอบรม\อบรมคณิตฯ\ภาพอบรมครู GSP 13-14 Feb 2016\IMG_42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12" y="3697914"/>
            <a:ext cx="3745330" cy="2175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20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979" y="0"/>
            <a:ext cx="1736558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 smtClean="0"/>
              <a:t>Task 1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326" y="1325563"/>
            <a:ext cx="9557084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th-TH" sz="4000" b="1" dirty="0" smtClean="0">
                <a:cs typeface="+mj-cs"/>
              </a:rPr>
              <a:t>จากการดูเรื่อง</a:t>
            </a:r>
            <a:r>
              <a:rPr lang="th-TH" sz="4000" b="1" dirty="0">
                <a:solidFill>
                  <a:srgbClr val="FF0000"/>
                </a:solidFill>
                <a:cs typeface="+mj-cs"/>
              </a:rPr>
              <a:t>คณิตฯ มัธยม เคล็ดลับความเก่งคณิตฯ ของเด็ก</a:t>
            </a:r>
            <a:r>
              <a:rPr lang="th-TH" sz="4000" b="1" dirty="0" smtClean="0">
                <a:solidFill>
                  <a:srgbClr val="FF0000"/>
                </a:solidFill>
                <a:cs typeface="+mj-cs"/>
              </a:rPr>
              <a:t>ฟินแลนด์ </a:t>
            </a:r>
            <a:r>
              <a:rPr lang="th-TH" sz="4000" b="1" dirty="0" smtClean="0"/>
              <a:t>นักศึกษาได้เรียนรู้หรือได้แนวคิดอะไรบ้างตามประเด็นคำถามต่อไปนี้</a:t>
            </a: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1. </a:t>
            </a:r>
            <a:r>
              <a:rPr lang="th-TH" sz="4000" b="1" dirty="0" smtClean="0">
                <a:cs typeface="+mj-cs"/>
              </a:rPr>
              <a:t>ครูจัดกิจกรรมการเรียนรู้อย่างไรบ้าง</a:t>
            </a: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2. </a:t>
            </a:r>
            <a:r>
              <a:rPr lang="th-TH" sz="4000" b="1" dirty="0" smtClean="0">
                <a:cs typeface="+mj-cs"/>
              </a:rPr>
              <a:t>ครูใช้สื่อหรืออุปกรณ์การสอนอะไรบ้าง</a:t>
            </a: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3. </a:t>
            </a:r>
            <a:r>
              <a:rPr lang="th-TH" sz="4000" b="1" dirty="0" smtClean="0">
                <a:cs typeface="+mj-cs"/>
              </a:rPr>
              <a:t>ครูช่วยเหลือนักเรียนอย่างไรบ้าง</a:t>
            </a: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4. </a:t>
            </a:r>
            <a:r>
              <a:rPr lang="th-TH" sz="4000" b="1" dirty="0" smtClean="0">
                <a:cs typeface="+mj-cs"/>
              </a:rPr>
              <a:t>ปฏิสัมพันธ์ระหว่างครูกับนักเรียนเป็นอย่างไรบ้าง</a:t>
            </a:r>
            <a:endParaRPr lang="th-TH" sz="4000" b="1" dirty="0">
              <a:cs typeface="+mj-cs"/>
            </a:endParaRPr>
          </a:p>
          <a:p>
            <a:pPr marL="0" indent="0">
              <a:buNone/>
            </a:pPr>
            <a:r>
              <a:rPr lang="en-US" sz="4000" b="1" dirty="0" smtClean="0">
                <a:cs typeface="+mj-cs"/>
              </a:rPr>
              <a:t>5. </a:t>
            </a:r>
            <a:r>
              <a:rPr lang="th-TH" sz="4000" b="1" dirty="0" smtClean="0">
                <a:cs typeface="+mj-cs"/>
              </a:rPr>
              <a:t>ความคิดเห็นของนักศึกษาต่อการสอนของครูใน วิดีโอ มีอะไรบ้าง</a:t>
            </a:r>
            <a:endParaRPr lang="en-US" sz="4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91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957" y="196683"/>
            <a:ext cx="7026442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Roles</a:t>
            </a:r>
            <a:r>
              <a:rPr lang="th-TH" sz="4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(บทบาทของครู)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720" y="1522246"/>
            <a:ext cx="10254916" cy="435133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b="1" dirty="0" smtClean="0">
                <a:cs typeface="+mj-cs"/>
              </a:rPr>
              <a:t>พรบ.</a:t>
            </a:r>
            <a:r>
              <a:rPr lang="th-TH" sz="4400" b="1" dirty="0">
                <a:cs typeface="+mj-cs"/>
              </a:rPr>
              <a:t>การศึกษาชาติ ปี พ.ศ. </a:t>
            </a:r>
            <a:r>
              <a:rPr lang="en-US" sz="4400" b="1" dirty="0">
                <a:cs typeface="+mj-cs"/>
              </a:rPr>
              <a:t>2564</a:t>
            </a:r>
          </a:p>
          <a:p>
            <a:pPr marL="0" indent="0">
              <a:buNone/>
            </a:pPr>
            <a:r>
              <a:rPr lang="th-TH" sz="4400" b="1" dirty="0">
                <a:cs typeface="+mj-cs"/>
              </a:rPr>
              <a:t>หมวด </a:t>
            </a:r>
            <a:r>
              <a:rPr lang="en-US" sz="4400" b="1" dirty="0">
                <a:cs typeface="+mj-cs"/>
              </a:rPr>
              <a:t>3 </a:t>
            </a:r>
            <a:r>
              <a:rPr lang="th-TH" sz="4400" b="1" dirty="0">
                <a:cs typeface="+mj-cs"/>
              </a:rPr>
              <a:t>ครูและบุคลากรอื่นที่เกี่ยวกับการจัดการศึกษา</a:t>
            </a:r>
            <a:r>
              <a:rPr lang="en-US" sz="4400" b="1" dirty="0">
                <a:cs typeface="+mj-cs"/>
              </a:rPr>
              <a:t>  </a:t>
            </a:r>
            <a:endParaRPr lang="th-TH" sz="4400" b="1" dirty="0" smtClean="0">
              <a:cs typeface="+mj-cs"/>
            </a:endParaRPr>
          </a:p>
          <a:p>
            <a:pPr marL="0" indent="0">
              <a:buNone/>
            </a:pPr>
            <a:r>
              <a:rPr lang="th-TH" sz="4400" b="1" dirty="0">
                <a:cs typeface="+mj-cs"/>
              </a:rPr>
              <a:t>กำหนดให้ปรับเปลี่ยนบทบาทของครู </a:t>
            </a:r>
            <a:endParaRPr lang="th-TH" sz="4400" b="1" dirty="0" smtClean="0">
              <a:cs typeface="+mj-cs"/>
            </a:endParaRPr>
          </a:p>
          <a:p>
            <a:pPr marL="0" indent="0">
              <a:buNone/>
            </a:pPr>
            <a:r>
              <a:rPr lang="en-US" sz="4400" b="1" dirty="0" smtClean="0">
                <a:cs typeface="+mj-cs"/>
              </a:rPr>
              <a:t>“</a:t>
            </a:r>
            <a:r>
              <a:rPr lang="th-TH" sz="4400" b="1" dirty="0">
                <a:cs typeface="+mj-cs"/>
              </a:rPr>
              <a:t>ให้เป็นผู้อำนวยการให้เกิดการเรียนรู้</a:t>
            </a:r>
            <a:r>
              <a:rPr lang="en-US" sz="4400" b="1" dirty="0">
                <a:cs typeface="+mj-cs"/>
              </a:rPr>
              <a:t>” </a:t>
            </a:r>
            <a:endParaRPr lang="th-TH" sz="4400" b="1" dirty="0" smtClean="0">
              <a:cs typeface="+mj-cs"/>
            </a:endParaRPr>
          </a:p>
          <a:p>
            <a:pPr marL="0" indent="0">
              <a:buNone/>
            </a:pPr>
            <a:r>
              <a:rPr lang="th-TH" sz="4400" b="1" dirty="0">
                <a:cs typeface="+mj-cs"/>
              </a:rPr>
              <a:t>กำหนดให้มีการศึกษาและวิจัยหาต้นแบบ กระบวนการ</a:t>
            </a:r>
            <a:r>
              <a:rPr lang="th-TH" sz="4400" b="1" dirty="0" smtClean="0">
                <a:cs typeface="+mj-cs"/>
              </a:rPr>
              <a:t>และ</a:t>
            </a:r>
          </a:p>
          <a:p>
            <a:pPr marL="0" indent="0">
              <a:buNone/>
            </a:pPr>
            <a:r>
              <a:rPr lang="th-TH" sz="4400" b="1" dirty="0" smtClean="0">
                <a:cs typeface="+mj-cs"/>
              </a:rPr>
              <a:t>วิธีการ</a:t>
            </a:r>
            <a:r>
              <a:rPr lang="th-TH" sz="4400" b="1" dirty="0">
                <a:cs typeface="+mj-cs"/>
              </a:rPr>
              <a:t>ที่</a:t>
            </a:r>
            <a:r>
              <a:rPr lang="th-TH" sz="4400" b="1" dirty="0" smtClean="0">
                <a:cs typeface="+mj-cs"/>
              </a:rPr>
              <a:t>หลากหลาย และ</a:t>
            </a:r>
            <a:r>
              <a:rPr lang="th-TH" sz="4400" b="1" dirty="0">
                <a:cs typeface="+mj-cs"/>
              </a:rPr>
              <a:t>มีประสิทธิภาพในการจัดการเรียนการสอน</a:t>
            </a:r>
            <a:endParaRPr lang="en-US" sz="4400" b="1" dirty="0"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878" y="196683"/>
            <a:ext cx="1091279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811</Words>
  <Application>Microsoft Office PowerPoint</Application>
  <PresentationFormat>Widescreen</PresentationFormat>
  <Paragraphs>107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Angsana New</vt:lpstr>
      <vt:lpstr>Arial</vt:lpstr>
      <vt:lpstr>Calibri</vt:lpstr>
      <vt:lpstr>Calibri Light</vt:lpstr>
      <vt:lpstr>Cordia New</vt:lpstr>
      <vt:lpstr>JasmineUPC</vt:lpstr>
      <vt:lpstr>Times New Roman</vt:lpstr>
      <vt:lpstr>Office Theme</vt:lpstr>
      <vt:lpstr>Teacher’s duties &amp; Role</vt:lpstr>
      <vt:lpstr>TEACHER</vt:lpstr>
      <vt:lpstr>Teacher’s duties (หน้าที่ของครู)</vt:lpstr>
      <vt:lpstr>Teacher’s duties (หน้าที่ของครู)</vt:lpstr>
      <vt:lpstr>Teacher’s duties (หน้าที่ของครู)</vt:lpstr>
      <vt:lpstr>Teacher’s duties (หน้าที่ของครู)</vt:lpstr>
      <vt:lpstr>Teacher’s duties (หน้าที่ของครู)</vt:lpstr>
      <vt:lpstr>Task 1</vt:lpstr>
      <vt:lpstr>Teacher’s Roles(บทบาทของครู)</vt:lpstr>
      <vt:lpstr>TEACHER</vt:lpstr>
      <vt:lpstr>Teacher’s Roles(บทบาทของครู)</vt:lpstr>
      <vt:lpstr>Teacher’s Roles(บทบาทของครู)</vt:lpstr>
      <vt:lpstr>Teacher’s Roles(บทบาทของครู)</vt:lpstr>
      <vt:lpstr>Teacher’s Roles(บทบาทของครู)</vt:lpstr>
      <vt:lpstr>Teacher’s Roles(บทบาทของครู)</vt:lpstr>
      <vt:lpstr>Task 2</vt:lpstr>
      <vt:lpstr>Good Luck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Teacher’s duties &amp; Role</dc:title>
  <dc:creator>Boonthong</dc:creator>
  <cp:lastModifiedBy>Boonthong</cp:lastModifiedBy>
  <cp:revision>25</cp:revision>
  <dcterms:created xsi:type="dcterms:W3CDTF">2021-08-26T17:43:05Z</dcterms:created>
  <dcterms:modified xsi:type="dcterms:W3CDTF">2021-08-26T21:28:40Z</dcterms:modified>
</cp:coreProperties>
</file>