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72" r:id="rId2"/>
    <p:sldId id="259" r:id="rId3"/>
    <p:sldId id="284" r:id="rId4"/>
    <p:sldId id="267" r:id="rId5"/>
    <p:sldId id="280" r:id="rId6"/>
    <p:sldId id="287" r:id="rId7"/>
    <p:sldId id="288" r:id="rId8"/>
    <p:sldId id="263" r:id="rId9"/>
    <p:sldId id="282" r:id="rId10"/>
    <p:sldId id="283" r:id="rId11"/>
    <p:sldId id="285" r:id="rId12"/>
    <p:sldId id="295" r:id="rId13"/>
    <p:sldId id="289" r:id="rId14"/>
    <p:sldId id="296" r:id="rId15"/>
    <p:sldId id="297" r:id="rId16"/>
    <p:sldId id="2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1D8B7"/>
    <a:srgbClr val="A09D79"/>
    <a:srgbClr val="AD5C4D"/>
    <a:srgbClr val="543E35"/>
    <a:srgbClr val="637700"/>
    <a:srgbClr val="FFF4ED"/>
    <a:srgbClr val="5E6A76"/>
    <a:srgbClr val="000000"/>
    <a:srgbClr val="F8F3F0"/>
    <a:srgbClr val="D7D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830"/>
  </p:normalViewPr>
  <p:slideViewPr>
    <p:cSldViewPr snapToGrid="0">
      <p:cViewPr>
        <p:scale>
          <a:sx n="80" d="100"/>
          <a:sy n="80" d="100"/>
        </p:scale>
        <p:origin x="782" y="173"/>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58" d="100"/>
          <a:sy n="58" d="100"/>
        </p:scale>
        <p:origin x="324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12/16/2022</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12/16/2022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4</a:t>
            </a:fld>
            <a:endParaRPr lang="en-US" dirty="0"/>
          </a:p>
        </p:txBody>
      </p:sp>
    </p:spTree>
    <p:extLst>
      <p:ext uri="{BB962C8B-B14F-4D97-AF65-F5344CB8AC3E}">
        <p14:creationId xmlns:p14="http://schemas.microsoft.com/office/powerpoint/2010/main" val="3277221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35000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576072" y="399592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78231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8860536" y="1911096"/>
            <a:ext cx="2944368"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70432"/>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9522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2788521"/>
            <a:ext cx="6229530" cy="1325563"/>
          </a:xfrm>
        </p:spPr>
        <p:txBody>
          <a:bodyPr/>
          <a:lstStyle>
            <a:lvl1pPr algn="ct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anchor="b"/>
          <a:lstStyle>
            <a:lvl1pPr>
              <a:defRPr sz="4800"/>
            </a:lvl1pPr>
          </a:lstStyle>
          <a:p>
            <a:r>
              <a:rPr lang="en-US" dirty="0"/>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3078480"/>
            <a:ext cx="4840641" cy="1773555"/>
          </a:xfrm>
        </p:spPr>
        <p:txBody>
          <a:bodyPr anchor="b"/>
          <a:lstStyle>
            <a:lvl1pPr>
              <a:defRPr sz="6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2560320" y="4852035"/>
            <a:ext cx="4840641" cy="551411"/>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a:lstStyle>
            <a:lvl1pPr algn="ctr">
              <a:defRPr sz="2400" cap="all" baseline="0">
                <a:latin typeface="Gill Sans Nova" panose="020B0602020104020203" pitchFamily="34" charset="0"/>
              </a:defRPr>
            </a:lvl1pPr>
          </a:lstStyle>
          <a:p>
            <a:r>
              <a:rPr lang="en-US"/>
              <a:t>Click to edit Master title style</a:t>
            </a:r>
            <a:endParaRPr lang="en-US" dirty="0"/>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benjaporn.ya@ssru.ac.th"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a:xfrm>
            <a:off x="1514475" y="904875"/>
            <a:ext cx="9315450" cy="3328988"/>
          </a:xfrm>
        </p:spPr>
        <p:txBody>
          <a:bodyPr/>
          <a:lstStyle/>
          <a:p>
            <a:r>
              <a:rPr lang="en-US" b="1" dirty="0">
                <a:latin typeface="Cordia New" panose="020B0304020202020204" pitchFamily="34" charset="-34"/>
                <a:cs typeface="Cordia New" panose="020B0304020202020204" pitchFamily="34" charset="-34"/>
              </a:rPr>
              <a:t>TIM 4404</a:t>
            </a:r>
            <a:br>
              <a:rPr lang="en-US" b="1" dirty="0">
                <a:latin typeface="Cordia New" panose="020B0304020202020204" pitchFamily="34" charset="-34"/>
                <a:cs typeface="Cordia New" panose="020B0304020202020204" pitchFamily="34" charset="-34"/>
              </a:rPr>
            </a:br>
            <a:r>
              <a:rPr lang="en-US" b="1" dirty="0">
                <a:latin typeface="Cordia New" panose="020B0304020202020204" pitchFamily="34" charset="-34"/>
                <a:cs typeface="Cordia New" panose="020B0304020202020204" pitchFamily="34" charset="-34"/>
              </a:rPr>
              <a:t>Tourism Project Management</a:t>
            </a:r>
            <a:br>
              <a:rPr lang="th-TH" b="1" dirty="0">
                <a:latin typeface="Cordia New" panose="020B0304020202020204" pitchFamily="34" charset="-34"/>
                <a:cs typeface="Cordia New" panose="020B0304020202020204" pitchFamily="34" charset="-34"/>
              </a:rPr>
            </a:br>
            <a:r>
              <a:rPr lang="th-TH" b="1" dirty="0">
                <a:latin typeface="Cordia New" panose="020B0304020202020204" pitchFamily="34" charset="-34"/>
                <a:cs typeface="Cordia New" panose="020B0304020202020204" pitchFamily="34" charset="-34"/>
              </a:rPr>
              <a:t>3(2-2-5)</a:t>
            </a:r>
            <a:endParaRPr lang="en-US" b="1" dirty="0">
              <a:latin typeface="Cordia New" panose="020B0304020202020204" pitchFamily="34" charset="-34"/>
              <a:cs typeface="Cordia New" panose="020B0304020202020204" pitchFamily="34" charset="-34"/>
            </a:endParaRPr>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a:xfrm>
            <a:off x="3048000" y="5202238"/>
            <a:ext cx="9144000" cy="1655762"/>
          </a:xfrm>
        </p:spPr>
        <p:txBody>
          <a:bodyPr>
            <a:normAutofit/>
          </a:bodyPr>
          <a:lstStyle/>
          <a:p>
            <a:pPr algn="r"/>
            <a:r>
              <a:rPr lang="en-US" sz="3600" b="1" dirty="0">
                <a:latin typeface="Cordia New" panose="020B0304020202020204" pitchFamily="34" charset="-34"/>
                <a:cs typeface="Cordia New" panose="020B0304020202020204" pitchFamily="34" charset="-34"/>
              </a:rPr>
              <a:t>Benjaporn  </a:t>
            </a:r>
            <a:r>
              <a:rPr lang="en-US" sz="3600" b="1" dirty="0" err="1">
                <a:latin typeface="Cordia New" panose="020B0304020202020204" pitchFamily="34" charset="-34"/>
                <a:cs typeface="Cordia New" panose="020B0304020202020204" pitchFamily="34" charset="-34"/>
              </a:rPr>
              <a:t>Yaemjamuang</a:t>
            </a:r>
            <a:endParaRPr lang="en-US" sz="3600" b="1"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26DD-4D5D-8909-AB23-EA6C50265CB1}"/>
              </a:ext>
            </a:extLst>
          </p:cNvPr>
          <p:cNvSpPr>
            <a:spLocks noGrp="1"/>
          </p:cNvSpPr>
          <p:nvPr>
            <p:ph type="title"/>
          </p:nvPr>
        </p:nvSpPr>
        <p:spPr>
          <a:xfrm>
            <a:off x="89647" y="1031439"/>
            <a:ext cx="5140972" cy="1325563"/>
          </a:xfrm>
        </p:spPr>
        <p:txBody>
          <a:bodyPr/>
          <a:lstStyle/>
          <a:p>
            <a:r>
              <a:rPr lang="en-US" b="1" dirty="0">
                <a:effectLst/>
                <a:latin typeface="Cordia New" panose="020B0304020202020204" pitchFamily="34" charset="-34"/>
                <a:ea typeface="Calibri" panose="020F0502020204030204" pitchFamily="34" charset="0"/>
                <a:cs typeface="Cordia New" panose="020B0304020202020204" pitchFamily="34" charset="-34"/>
              </a:rPr>
              <a:t>Project Cycle</a:t>
            </a:r>
            <a:br>
              <a:rPr lang="en-US" sz="1800" dirty="0">
                <a:effectLst/>
                <a:latin typeface="Calibri" panose="020F0502020204030204" pitchFamily="34" charset="0"/>
                <a:ea typeface="Calibri" panose="020F0502020204030204" pitchFamily="34" charset="0"/>
                <a:cs typeface="Cordia New" panose="020B0304020202020204" pitchFamily="34" charset="-34"/>
              </a:rPr>
            </a:br>
            <a:endParaRPr lang="en-US" dirty="0"/>
          </a:p>
        </p:txBody>
      </p:sp>
      <p:sp>
        <p:nvSpPr>
          <p:cNvPr id="3" name="Content Placeholder 2">
            <a:extLst>
              <a:ext uri="{FF2B5EF4-FFF2-40B4-BE49-F238E27FC236}">
                <a16:creationId xmlns:a16="http://schemas.microsoft.com/office/drawing/2014/main" id="{A812E20A-2B45-D2F0-AD43-0F29AF434D96}"/>
              </a:ext>
            </a:extLst>
          </p:cNvPr>
          <p:cNvSpPr>
            <a:spLocks noGrp="1"/>
          </p:cNvSpPr>
          <p:nvPr>
            <p:ph idx="1"/>
          </p:nvPr>
        </p:nvSpPr>
        <p:spPr>
          <a:xfrm>
            <a:off x="3711747" y="2228267"/>
            <a:ext cx="6839712" cy="3114697"/>
          </a:xfrm>
        </p:spPr>
        <p:txBody>
          <a:bodyPr/>
          <a:lstStyle/>
          <a:p>
            <a:pPr algn="l"/>
            <a:r>
              <a:rPr lang="en-US" sz="3600" dirty="0">
                <a:effectLst/>
                <a:latin typeface="Cordia New" panose="020B0304020202020204" pitchFamily="34" charset="-34"/>
                <a:ea typeface="Calibri" panose="020F0502020204030204" pitchFamily="34" charset="0"/>
                <a:cs typeface="Cordia New" panose="020B0304020202020204" pitchFamily="34" charset="-34"/>
              </a:rPr>
              <a:t>1. Defining the Project</a:t>
            </a:r>
          </a:p>
          <a:p>
            <a:endParaRPr lang="en-US" dirty="0"/>
          </a:p>
        </p:txBody>
      </p:sp>
    </p:spTree>
    <p:extLst>
      <p:ext uri="{BB962C8B-B14F-4D97-AF65-F5344CB8AC3E}">
        <p14:creationId xmlns:p14="http://schemas.microsoft.com/office/powerpoint/2010/main" val="4122656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26DD-4D5D-8909-AB23-EA6C50265CB1}"/>
              </a:ext>
            </a:extLst>
          </p:cNvPr>
          <p:cNvSpPr>
            <a:spLocks noGrp="1"/>
          </p:cNvSpPr>
          <p:nvPr>
            <p:ph type="title"/>
          </p:nvPr>
        </p:nvSpPr>
        <p:spPr>
          <a:xfrm>
            <a:off x="89647" y="1031439"/>
            <a:ext cx="5140972" cy="1325563"/>
          </a:xfrm>
        </p:spPr>
        <p:txBody>
          <a:bodyPr/>
          <a:lstStyle/>
          <a:p>
            <a:r>
              <a:rPr lang="en-US" b="1" dirty="0">
                <a:effectLst/>
                <a:latin typeface="Cordia New" panose="020B0304020202020204" pitchFamily="34" charset="-34"/>
                <a:ea typeface="Calibri" panose="020F0502020204030204" pitchFamily="34" charset="0"/>
                <a:cs typeface="Cordia New" panose="020B0304020202020204" pitchFamily="34" charset="-34"/>
              </a:rPr>
              <a:t>Project Cycle</a:t>
            </a:r>
            <a:br>
              <a:rPr lang="en-US" sz="1800" dirty="0">
                <a:effectLst/>
                <a:latin typeface="Calibri" panose="020F0502020204030204" pitchFamily="34" charset="0"/>
                <a:ea typeface="Calibri" panose="020F0502020204030204" pitchFamily="34" charset="0"/>
                <a:cs typeface="Cordia New" panose="020B0304020202020204" pitchFamily="34" charset="-34"/>
              </a:rPr>
            </a:br>
            <a:endParaRPr lang="en-US" dirty="0"/>
          </a:p>
        </p:txBody>
      </p:sp>
      <p:sp>
        <p:nvSpPr>
          <p:cNvPr id="3" name="Content Placeholder 2">
            <a:extLst>
              <a:ext uri="{FF2B5EF4-FFF2-40B4-BE49-F238E27FC236}">
                <a16:creationId xmlns:a16="http://schemas.microsoft.com/office/drawing/2014/main" id="{A812E20A-2B45-D2F0-AD43-0F29AF434D96}"/>
              </a:ext>
            </a:extLst>
          </p:cNvPr>
          <p:cNvSpPr>
            <a:spLocks noGrp="1"/>
          </p:cNvSpPr>
          <p:nvPr>
            <p:ph idx="1"/>
          </p:nvPr>
        </p:nvSpPr>
        <p:spPr>
          <a:xfrm>
            <a:off x="1156447" y="1871651"/>
            <a:ext cx="10913884" cy="4672584"/>
          </a:xfrm>
        </p:spPr>
        <p:txBody>
          <a:bodyPr>
            <a:noAutofit/>
          </a:bodyPr>
          <a:lstStyle/>
          <a:p>
            <a:pPr algn="l"/>
            <a:r>
              <a:rPr lang="th-TH" sz="3000" dirty="0">
                <a:effectLst/>
                <a:latin typeface="Cordia New" panose="020B0304020202020204" pitchFamily="34" charset="-34"/>
                <a:ea typeface="Calibri" panose="020F0502020204030204" pitchFamily="34" charset="0"/>
                <a:cs typeface="Cordia New" panose="020B0304020202020204" pitchFamily="34" charset="-34"/>
              </a:rPr>
              <a:t>2. </a:t>
            </a:r>
            <a:r>
              <a:rPr lang="en-US" sz="3000" dirty="0">
                <a:effectLst/>
                <a:latin typeface="Cordia New" panose="020B0304020202020204" pitchFamily="34" charset="-34"/>
                <a:ea typeface="Calibri" panose="020F0502020204030204" pitchFamily="34" charset="0"/>
                <a:cs typeface="Cordia New" panose="020B0304020202020204" pitchFamily="34" charset="-34"/>
              </a:rPr>
              <a:t>Planning </a:t>
            </a:r>
            <a:endParaRPr lang="th-TH" sz="3000" dirty="0">
              <a:effectLst/>
              <a:latin typeface="Cordia New" panose="020B0304020202020204" pitchFamily="34" charset="-34"/>
              <a:ea typeface="Calibri" panose="020F0502020204030204" pitchFamily="34" charset="0"/>
              <a:cs typeface="Cordia New" panose="020B0304020202020204" pitchFamily="34" charset="-34"/>
            </a:endParaRPr>
          </a:p>
          <a:p>
            <a:pPr algn="l"/>
            <a:r>
              <a:rPr lang="en-US" sz="3000" dirty="0">
                <a:effectLst/>
                <a:latin typeface="Cordia New" panose="020B0304020202020204" pitchFamily="34" charset="-34"/>
                <a:ea typeface="Calibri" panose="020F0502020204030204" pitchFamily="34" charset="0"/>
                <a:cs typeface="Cordia New" panose="020B0304020202020204" pitchFamily="34" charset="-34"/>
              </a:rPr>
              <a:t>Planning gives teams the opportunity to think together before acting. which will directly benefit the operation</a:t>
            </a:r>
          </a:p>
          <a:p>
            <a:pPr algn="l"/>
            <a:r>
              <a:rPr lang="en-US" sz="3000" dirty="0">
                <a:effectLst/>
                <a:latin typeface="Cordia New" panose="020B0304020202020204" pitchFamily="34" charset="-34"/>
                <a:ea typeface="Calibri" panose="020F0502020204030204" pitchFamily="34" charset="0"/>
                <a:cs typeface="Cordia New" panose="020B0304020202020204" pitchFamily="34" charset="-34"/>
              </a:rPr>
              <a:t>- to set various tasks that must be done before starting the project</a:t>
            </a:r>
          </a:p>
          <a:p>
            <a:pPr algn="l"/>
            <a:r>
              <a:rPr lang="en-US" sz="3000" dirty="0">
                <a:effectLst/>
                <a:latin typeface="Cordia New" panose="020B0304020202020204" pitchFamily="34" charset="-34"/>
                <a:ea typeface="Calibri" panose="020F0502020204030204" pitchFamily="34" charset="0"/>
                <a:cs typeface="Cordia New" panose="020B0304020202020204" pitchFamily="34" charset="-34"/>
              </a:rPr>
              <a:t>- Have studied and understood those jobs before actually working</a:t>
            </a:r>
          </a:p>
          <a:p>
            <a:pPr algn="l"/>
            <a:r>
              <a:rPr lang="en-US" sz="3000" dirty="0">
                <a:effectLst/>
                <a:latin typeface="Cordia New" panose="020B0304020202020204" pitchFamily="34" charset="-34"/>
                <a:ea typeface="Calibri" panose="020F0502020204030204" pitchFamily="34" charset="0"/>
                <a:cs typeface="Cordia New" panose="020B0304020202020204" pitchFamily="34" charset="-34"/>
              </a:rPr>
              <a:t>- Planning helps to see problems ahead and find solutions in advance.</a:t>
            </a:r>
          </a:p>
          <a:p>
            <a:pPr algn="l"/>
            <a:r>
              <a:rPr lang="en-US" sz="3000" dirty="0">
                <a:effectLst/>
                <a:latin typeface="Cordia New" panose="020B0304020202020204" pitchFamily="34" charset="-34"/>
                <a:ea typeface="Calibri" panose="020F0502020204030204" pitchFamily="34" charset="0"/>
                <a:cs typeface="Cordia New" panose="020B0304020202020204" pitchFamily="34" charset="-34"/>
              </a:rPr>
              <a:t>- Know more information needed to complete the different stages of the project. must answer that What work needs to be done, who does it, how to do it, where to do it, what to do, when to do it</a:t>
            </a:r>
            <a:endParaRPr lang="en-US" sz="2800" dirty="0">
              <a:effectLst/>
              <a:latin typeface="Cordia New" panose="020B0304020202020204" pitchFamily="34" charset="-34"/>
              <a:ea typeface="Calibri" panose="020F0502020204030204" pitchFamily="34" charset="0"/>
              <a:cs typeface="Cordia New" panose="020B0304020202020204" pitchFamily="34" charset="-34"/>
            </a:endParaRPr>
          </a:p>
          <a:p>
            <a:endParaRPr lang="en-US" sz="2800"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2312563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26DD-4D5D-8909-AB23-EA6C50265CB1}"/>
              </a:ext>
            </a:extLst>
          </p:cNvPr>
          <p:cNvSpPr>
            <a:spLocks noGrp="1"/>
          </p:cNvSpPr>
          <p:nvPr>
            <p:ph type="title"/>
          </p:nvPr>
        </p:nvSpPr>
        <p:spPr>
          <a:xfrm>
            <a:off x="89647" y="1031439"/>
            <a:ext cx="5140972" cy="1325563"/>
          </a:xfrm>
        </p:spPr>
        <p:txBody>
          <a:bodyPr/>
          <a:lstStyle/>
          <a:p>
            <a:br>
              <a:rPr lang="en-US" sz="1800" dirty="0">
                <a:effectLst/>
                <a:latin typeface="Calibri" panose="020F0502020204030204" pitchFamily="34" charset="0"/>
                <a:ea typeface="Calibri" panose="020F0502020204030204" pitchFamily="34" charset="0"/>
                <a:cs typeface="Cordia New" panose="020B0304020202020204" pitchFamily="34" charset="-34"/>
              </a:rPr>
            </a:br>
            <a:endParaRPr lang="en-US" dirty="0"/>
          </a:p>
        </p:txBody>
      </p:sp>
      <p:graphicFrame>
        <p:nvGraphicFramePr>
          <p:cNvPr id="6" name="Table 5">
            <a:extLst>
              <a:ext uri="{FF2B5EF4-FFF2-40B4-BE49-F238E27FC236}">
                <a16:creationId xmlns:a16="http://schemas.microsoft.com/office/drawing/2014/main" id="{BD7BDFB4-E1A0-A463-023A-499642AEC5DF}"/>
              </a:ext>
            </a:extLst>
          </p:cNvPr>
          <p:cNvGraphicFramePr>
            <a:graphicFrameLocks noGrp="1"/>
          </p:cNvGraphicFramePr>
          <p:nvPr/>
        </p:nvGraphicFramePr>
        <p:xfrm>
          <a:off x="1457232" y="1385718"/>
          <a:ext cx="8314297" cy="4091718"/>
        </p:xfrm>
        <a:graphic>
          <a:graphicData uri="http://schemas.openxmlformats.org/drawingml/2006/table">
            <a:tbl>
              <a:tblPr firstRow="1" firstCol="1" bandRow="1"/>
              <a:tblGrid>
                <a:gridCol w="2618226">
                  <a:extLst>
                    <a:ext uri="{9D8B030D-6E8A-4147-A177-3AD203B41FA5}">
                      <a16:colId xmlns:a16="http://schemas.microsoft.com/office/drawing/2014/main" val="2226189576"/>
                    </a:ext>
                  </a:extLst>
                </a:gridCol>
                <a:gridCol w="3956749">
                  <a:extLst>
                    <a:ext uri="{9D8B030D-6E8A-4147-A177-3AD203B41FA5}">
                      <a16:colId xmlns:a16="http://schemas.microsoft.com/office/drawing/2014/main" val="2581318031"/>
                    </a:ext>
                  </a:extLst>
                </a:gridCol>
                <a:gridCol w="1739322">
                  <a:extLst>
                    <a:ext uri="{9D8B030D-6E8A-4147-A177-3AD203B41FA5}">
                      <a16:colId xmlns:a16="http://schemas.microsoft.com/office/drawing/2014/main" val="838507534"/>
                    </a:ext>
                  </a:extLst>
                </a:gridCol>
              </a:tblGrid>
              <a:tr h="818345">
                <a:tc>
                  <a:txBody>
                    <a:bodyPr/>
                    <a:lstStyle/>
                    <a:p>
                      <a:pPr marL="0" marR="0" algn="ctr">
                        <a:lnSpc>
                          <a:spcPct val="107000"/>
                        </a:lnSpc>
                        <a:spcBef>
                          <a:spcPts val="0"/>
                        </a:spcBef>
                        <a:spcAft>
                          <a:spcPts val="0"/>
                        </a:spcAft>
                      </a:pPr>
                      <a:r>
                        <a:rPr lang="en-US" sz="2800" b="1" dirty="0">
                          <a:effectLst/>
                          <a:latin typeface="Cordia New" panose="020B0304020202020204" pitchFamily="34" charset="-34"/>
                          <a:ea typeface="Calibri" panose="020F0502020204030204" pitchFamily="34" charset="0"/>
                          <a:cs typeface="Cordia New" panose="020B0304020202020204" pitchFamily="34" charset="-34"/>
                        </a:rPr>
                        <a:t>Position</a:t>
                      </a:r>
                      <a:endParaRPr lang="en-US" sz="2800" dirty="0">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dirty="0">
                          <a:effectLst/>
                          <a:latin typeface="Cordia New" panose="020B0304020202020204" pitchFamily="34" charset="-34"/>
                          <a:ea typeface="Calibri" panose="020F0502020204030204" pitchFamily="34" charset="0"/>
                          <a:cs typeface="Cordia New" panose="020B0304020202020204" pitchFamily="34" charset="-34"/>
                        </a:rPr>
                        <a:t>Responsibilities</a:t>
                      </a:r>
                      <a:endParaRPr lang="en-US" sz="2800" dirty="0">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dirty="0">
                          <a:effectLst/>
                          <a:latin typeface="Cordia New" panose="020B0304020202020204" pitchFamily="34" charset="-34"/>
                          <a:ea typeface="Calibri" panose="020F0502020204030204" pitchFamily="34" charset="0"/>
                          <a:cs typeface="Cordia New" panose="020B0304020202020204" pitchFamily="34" charset="-34"/>
                        </a:rPr>
                        <a:t>Note</a:t>
                      </a:r>
                      <a:endParaRPr lang="en-US" sz="2800" dirty="0">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3312519"/>
                  </a:ext>
                </a:extLst>
              </a:tr>
              <a:tr h="2455028">
                <a:tc>
                  <a:txBody>
                    <a:bodyPr/>
                    <a:lstStyle/>
                    <a:p>
                      <a:pPr marL="0" marR="0">
                        <a:lnSpc>
                          <a:spcPct val="107000"/>
                        </a:lnSpc>
                        <a:spcBef>
                          <a:spcPts val="0"/>
                        </a:spcBef>
                        <a:spcAft>
                          <a:spcPts val="0"/>
                        </a:spcAft>
                      </a:pPr>
                      <a:r>
                        <a:rPr lang="en-US" sz="2800" dirty="0">
                          <a:effectLst/>
                          <a:latin typeface="Cordia New" panose="020B0304020202020204" pitchFamily="34" charset="-34"/>
                          <a:ea typeface="Calibri" panose="020F0502020204030204" pitchFamily="34" charset="0"/>
                          <a:cs typeface="Cordia New" panose="020B0304020202020204" pitchFamily="34" charset="-34"/>
                        </a:rPr>
                        <a:t>Project Manager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dirty="0">
                          <a:effectLst/>
                          <a:latin typeface="Cordia New" panose="020B0304020202020204" pitchFamily="34" charset="-34"/>
                          <a:ea typeface="Calibri" panose="020F0502020204030204" pitchFamily="34" charset="0"/>
                          <a:cs typeface="Cordia New" panose="020B0304020202020204" pitchFamily="34" charset="-34"/>
                        </a:rPr>
                        <a:t>- It is the principle of planning the project implementation. division of responsibilities Take care of decision-making in operations .</a:t>
                      </a:r>
                      <a:r>
                        <a:rPr lang="th-TH" sz="2800" dirty="0">
                          <a:effectLst/>
                          <a:latin typeface="Cordia New" panose="020B0304020202020204" pitchFamily="34" charset="-34"/>
                          <a:ea typeface="Calibri" panose="020F0502020204030204" pitchFamily="34" charset="0"/>
                          <a:cs typeface="Cordia New" panose="020B0304020202020204" pitchFamily="34" charset="-34"/>
                        </a:rPr>
                        <a:t>..........</a:t>
                      </a:r>
                      <a:endParaRPr lang="en-US" sz="2800" dirty="0">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th-TH" sz="2800">
                          <a:effectLst/>
                          <a:latin typeface="Cordia New" panose="020B0304020202020204" pitchFamily="34" charset="-34"/>
                          <a:ea typeface="Calibri" panose="020F0502020204030204" pitchFamily="34" charset="0"/>
                          <a:cs typeface="Cordia New" panose="020B0304020202020204" pitchFamily="34" charset="-34"/>
                        </a:rPr>
                        <a:t> </a:t>
                      </a:r>
                      <a:endParaRPr lang="en-US" sz="2800">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5295664"/>
                  </a:ext>
                </a:extLst>
              </a:tr>
              <a:tr h="818345">
                <a:tc>
                  <a:txBody>
                    <a:bodyPr/>
                    <a:lstStyle/>
                    <a:p>
                      <a:pPr marL="0" marR="0">
                        <a:lnSpc>
                          <a:spcPct val="107000"/>
                        </a:lnSpc>
                        <a:spcBef>
                          <a:spcPts val="0"/>
                        </a:spcBef>
                        <a:spcAft>
                          <a:spcPts val="0"/>
                        </a:spcAft>
                      </a:pPr>
                      <a:r>
                        <a:rPr lang="th-TH" sz="2800">
                          <a:effectLst/>
                          <a:latin typeface="Cordia New" panose="020B0304020202020204" pitchFamily="34" charset="-34"/>
                          <a:ea typeface="Calibri" panose="020F0502020204030204" pitchFamily="34" charset="0"/>
                          <a:cs typeface="Cordia New" panose="020B0304020202020204" pitchFamily="34" charset="-34"/>
                        </a:rPr>
                        <a:t>..........</a:t>
                      </a:r>
                      <a:endParaRPr lang="en-US" sz="2800">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th-TH" sz="2800" dirty="0">
                          <a:effectLst/>
                          <a:latin typeface="Cordia New" panose="020B0304020202020204" pitchFamily="34" charset="-34"/>
                          <a:ea typeface="Calibri" panose="020F0502020204030204" pitchFamily="34" charset="0"/>
                          <a:cs typeface="Cordia New" panose="020B0304020202020204" pitchFamily="34" charset="-34"/>
                        </a:rPr>
                        <a:t>..........</a:t>
                      </a:r>
                      <a:endParaRPr lang="en-US" sz="2800" dirty="0">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th-TH" sz="2800" dirty="0">
                          <a:effectLst/>
                          <a:latin typeface="Cordia New" panose="020B0304020202020204" pitchFamily="34" charset="-34"/>
                          <a:ea typeface="Calibri" panose="020F0502020204030204" pitchFamily="34" charset="0"/>
                          <a:cs typeface="Cordia New" panose="020B0304020202020204" pitchFamily="34" charset="-34"/>
                        </a:rPr>
                        <a:t> </a:t>
                      </a:r>
                      <a:endParaRPr lang="en-US" sz="2800" dirty="0">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421154"/>
                  </a:ext>
                </a:extLst>
              </a:tr>
            </a:tbl>
          </a:graphicData>
        </a:graphic>
      </p:graphicFrame>
    </p:spTree>
    <p:extLst>
      <p:ext uri="{BB962C8B-B14F-4D97-AF65-F5344CB8AC3E}">
        <p14:creationId xmlns:p14="http://schemas.microsoft.com/office/powerpoint/2010/main" val="3722964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26DD-4D5D-8909-AB23-EA6C50265CB1}"/>
              </a:ext>
            </a:extLst>
          </p:cNvPr>
          <p:cNvSpPr>
            <a:spLocks noGrp="1"/>
          </p:cNvSpPr>
          <p:nvPr>
            <p:ph type="title"/>
          </p:nvPr>
        </p:nvSpPr>
        <p:spPr>
          <a:xfrm>
            <a:off x="89647" y="1031439"/>
            <a:ext cx="5140972" cy="1325563"/>
          </a:xfrm>
        </p:spPr>
        <p:txBody>
          <a:bodyPr/>
          <a:lstStyle/>
          <a:p>
            <a:r>
              <a:rPr lang="en-US" b="1" dirty="0">
                <a:effectLst/>
                <a:latin typeface="Cordia New" panose="020B0304020202020204" pitchFamily="34" charset="-34"/>
                <a:ea typeface="Calibri" panose="020F0502020204030204" pitchFamily="34" charset="0"/>
                <a:cs typeface="Cordia New" panose="020B0304020202020204" pitchFamily="34" charset="-34"/>
              </a:rPr>
              <a:t>Project Cycle</a:t>
            </a:r>
            <a:br>
              <a:rPr lang="en-US" sz="1800" dirty="0">
                <a:effectLst/>
                <a:latin typeface="Calibri" panose="020F0502020204030204" pitchFamily="34" charset="0"/>
                <a:ea typeface="Calibri" panose="020F0502020204030204" pitchFamily="34" charset="0"/>
                <a:cs typeface="Cordia New" panose="020B0304020202020204" pitchFamily="34" charset="-34"/>
              </a:rPr>
            </a:br>
            <a:endParaRPr lang="en-US" dirty="0"/>
          </a:p>
        </p:txBody>
      </p:sp>
      <p:sp>
        <p:nvSpPr>
          <p:cNvPr id="3" name="Content Placeholder 2">
            <a:extLst>
              <a:ext uri="{FF2B5EF4-FFF2-40B4-BE49-F238E27FC236}">
                <a16:creationId xmlns:a16="http://schemas.microsoft.com/office/drawing/2014/main" id="{A812E20A-2B45-D2F0-AD43-0F29AF434D96}"/>
              </a:ext>
            </a:extLst>
          </p:cNvPr>
          <p:cNvSpPr>
            <a:spLocks noGrp="1"/>
          </p:cNvSpPr>
          <p:nvPr>
            <p:ph idx="1"/>
          </p:nvPr>
        </p:nvSpPr>
        <p:spPr>
          <a:xfrm>
            <a:off x="2660133" y="2273091"/>
            <a:ext cx="6839712" cy="3114697"/>
          </a:xfrm>
        </p:spPr>
        <p:txBody>
          <a:bodyPr/>
          <a:lstStyle/>
          <a:p>
            <a:pPr algn="l"/>
            <a:r>
              <a:rPr lang="th-TH" sz="3600" dirty="0">
                <a:latin typeface="Cordia New" panose="020B0304020202020204" pitchFamily="34" charset="-34"/>
                <a:ea typeface="Calibri" panose="020F0502020204030204" pitchFamily="34" charset="0"/>
                <a:cs typeface="Cordia New" panose="020B0304020202020204" pitchFamily="34" charset="-34"/>
              </a:rPr>
              <a:t>3</a:t>
            </a:r>
            <a:r>
              <a:rPr lang="en-US" sz="3600" dirty="0">
                <a:effectLst/>
                <a:latin typeface="Cordia New" panose="020B0304020202020204" pitchFamily="34" charset="-34"/>
                <a:ea typeface="Calibri" panose="020F0502020204030204" pitchFamily="34" charset="0"/>
                <a:cs typeface="Cordia New" panose="020B0304020202020204" pitchFamily="34" charset="-34"/>
              </a:rPr>
              <a:t>. Implementing</a:t>
            </a:r>
          </a:p>
          <a:p>
            <a:pPr algn="l"/>
            <a:endParaRPr lang="en-US" sz="3600" dirty="0">
              <a:effectLst/>
              <a:latin typeface="Cordia New" panose="020B0304020202020204" pitchFamily="34" charset="-34"/>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34559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26DD-4D5D-8909-AB23-EA6C50265CB1}"/>
              </a:ext>
            </a:extLst>
          </p:cNvPr>
          <p:cNvSpPr>
            <a:spLocks noGrp="1"/>
          </p:cNvSpPr>
          <p:nvPr>
            <p:ph type="title"/>
          </p:nvPr>
        </p:nvSpPr>
        <p:spPr>
          <a:xfrm>
            <a:off x="89647" y="798357"/>
            <a:ext cx="5140972" cy="1325563"/>
          </a:xfrm>
        </p:spPr>
        <p:txBody>
          <a:bodyPr/>
          <a:lstStyle/>
          <a:p>
            <a:r>
              <a:rPr lang="en-US" b="1" dirty="0">
                <a:effectLst/>
                <a:latin typeface="Cordia New" panose="020B0304020202020204" pitchFamily="34" charset="-34"/>
                <a:ea typeface="Calibri" panose="020F0502020204030204" pitchFamily="34" charset="0"/>
                <a:cs typeface="Cordia New" panose="020B0304020202020204" pitchFamily="34" charset="-34"/>
              </a:rPr>
              <a:t>Project Cycle</a:t>
            </a:r>
            <a:endParaRPr lang="en-US" dirty="0">
              <a:latin typeface="Cordia New" panose="020B0304020202020204" pitchFamily="34" charset="-34"/>
              <a:cs typeface="Cordia New" panose="020B0304020202020204" pitchFamily="34" charset="-34"/>
            </a:endParaRPr>
          </a:p>
        </p:txBody>
      </p:sp>
      <p:sp>
        <p:nvSpPr>
          <p:cNvPr id="3" name="Content Placeholder 2">
            <a:extLst>
              <a:ext uri="{FF2B5EF4-FFF2-40B4-BE49-F238E27FC236}">
                <a16:creationId xmlns:a16="http://schemas.microsoft.com/office/drawing/2014/main" id="{A812E20A-2B45-D2F0-AD43-0F29AF434D96}"/>
              </a:ext>
            </a:extLst>
          </p:cNvPr>
          <p:cNvSpPr>
            <a:spLocks noGrp="1"/>
          </p:cNvSpPr>
          <p:nvPr>
            <p:ph idx="1"/>
          </p:nvPr>
        </p:nvSpPr>
        <p:spPr>
          <a:xfrm>
            <a:off x="3330101" y="2461349"/>
            <a:ext cx="6839712" cy="3114697"/>
          </a:xfrm>
        </p:spPr>
        <p:txBody>
          <a:bodyPr/>
          <a:lstStyle/>
          <a:p>
            <a:pPr algn="l"/>
            <a:r>
              <a:rPr lang="th-TH" sz="3600" dirty="0">
                <a:effectLst/>
                <a:latin typeface="Cordia New" panose="020B0304020202020204" pitchFamily="34" charset="-34"/>
                <a:ea typeface="Calibri" panose="020F0502020204030204" pitchFamily="34" charset="0"/>
                <a:cs typeface="Cordia New" panose="020B0304020202020204" pitchFamily="34" charset="-34"/>
              </a:rPr>
              <a:t>4. </a:t>
            </a:r>
            <a:r>
              <a:rPr lang="en-US" sz="3600" dirty="0">
                <a:effectLst/>
                <a:latin typeface="Cordia New" panose="020B0304020202020204" pitchFamily="34" charset="-34"/>
                <a:ea typeface="Calibri" panose="020F0502020204030204" pitchFamily="34" charset="0"/>
                <a:cs typeface="Cordia New" panose="020B0304020202020204" pitchFamily="34" charset="-34"/>
              </a:rPr>
              <a:t>project closure</a:t>
            </a:r>
            <a:endParaRPr lang="en-US" dirty="0"/>
          </a:p>
        </p:txBody>
      </p:sp>
    </p:spTree>
    <p:extLst>
      <p:ext uri="{BB962C8B-B14F-4D97-AF65-F5344CB8AC3E}">
        <p14:creationId xmlns:p14="http://schemas.microsoft.com/office/powerpoint/2010/main" val="763129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4F67-A4CB-C425-CDAA-4C7E9201B3FF}"/>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7580EA96-DEDD-7643-7331-DD87A4BC7713}"/>
              </a:ext>
            </a:extLst>
          </p:cNvPr>
          <p:cNvGraphicFramePr>
            <a:graphicFrameLocks noGrp="1"/>
          </p:cNvGraphicFramePr>
          <p:nvPr>
            <p:ph idx="1"/>
          </p:nvPr>
        </p:nvGraphicFramePr>
        <p:xfrm>
          <a:off x="421014" y="466090"/>
          <a:ext cx="11349972" cy="6391910"/>
        </p:xfrm>
        <a:graphic>
          <a:graphicData uri="http://schemas.openxmlformats.org/drawingml/2006/table">
            <a:tbl>
              <a:tblPr firstRow="1" firstCol="1" bandRow="1"/>
              <a:tblGrid>
                <a:gridCol w="11349972">
                  <a:extLst>
                    <a:ext uri="{9D8B030D-6E8A-4147-A177-3AD203B41FA5}">
                      <a16:colId xmlns:a16="http://schemas.microsoft.com/office/drawing/2014/main" val="1573936942"/>
                    </a:ext>
                  </a:extLst>
                </a:gridCol>
              </a:tblGrid>
              <a:tr h="418139">
                <a:tc>
                  <a:txBody>
                    <a:bodyPr/>
                    <a:lstStyle/>
                    <a:p>
                      <a:pPr marL="0" marR="0">
                        <a:lnSpc>
                          <a:spcPct val="107000"/>
                        </a:lnSpc>
                        <a:spcBef>
                          <a:spcPts val="0"/>
                        </a:spcBef>
                        <a:spcAft>
                          <a:spcPts val="0"/>
                        </a:spcAft>
                      </a:pP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1. </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Project name</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6722665"/>
                  </a:ext>
                </a:extLst>
              </a:tr>
              <a:tr h="418139">
                <a:tc>
                  <a:txBody>
                    <a:bodyPr/>
                    <a:lstStyle/>
                    <a:p>
                      <a:pPr marL="0" marR="0">
                        <a:lnSpc>
                          <a:spcPct val="107000"/>
                        </a:lnSpc>
                        <a:spcBef>
                          <a:spcPts val="0"/>
                        </a:spcBef>
                        <a:spcAft>
                          <a:spcPts val="0"/>
                        </a:spcAft>
                      </a:pP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2. </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Project leader name</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887458"/>
                  </a:ext>
                </a:extLst>
              </a:tr>
              <a:tr h="418139">
                <a:tc>
                  <a:txBody>
                    <a:bodyPr/>
                    <a:lstStyle/>
                    <a:p>
                      <a:pPr marL="0" marR="0">
                        <a:lnSpc>
                          <a:spcPct val="107000"/>
                        </a:lnSpc>
                        <a:spcBef>
                          <a:spcPts val="0"/>
                        </a:spcBef>
                        <a:spcAft>
                          <a:spcPts val="0"/>
                        </a:spcAft>
                      </a:pP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3. </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Budget</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7546"/>
                  </a:ext>
                </a:extLst>
              </a:tr>
              <a:tr h="418139">
                <a:tc>
                  <a:txBody>
                    <a:bodyPr/>
                    <a:lstStyle/>
                    <a:p>
                      <a:pPr marL="0" marR="0">
                        <a:lnSpc>
                          <a:spcPct val="107000"/>
                        </a:lnSpc>
                        <a:spcBef>
                          <a:spcPts val="0"/>
                        </a:spcBef>
                        <a:spcAft>
                          <a:spcPts val="0"/>
                        </a:spcAft>
                      </a:pP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4. </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Processing time</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808985"/>
                  </a:ext>
                </a:extLst>
              </a:tr>
              <a:tr h="418139">
                <a:tc>
                  <a:txBody>
                    <a:bodyPr/>
                    <a:lstStyle/>
                    <a:p>
                      <a:pPr marL="0" marR="0">
                        <a:lnSpc>
                          <a:spcPct val="107000"/>
                        </a:lnSpc>
                        <a:spcBef>
                          <a:spcPts val="0"/>
                        </a:spcBef>
                        <a:spcAft>
                          <a:spcPts val="0"/>
                        </a:spcAft>
                      </a:pP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5.</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 Background of project</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95069"/>
                  </a:ext>
                </a:extLst>
              </a:tr>
              <a:tr h="418139">
                <a:tc>
                  <a:txBody>
                    <a:bodyPr/>
                    <a:lstStyle/>
                    <a:p>
                      <a:pPr marL="0" marR="0">
                        <a:lnSpc>
                          <a:spcPct val="107000"/>
                        </a:lnSpc>
                        <a:spcBef>
                          <a:spcPts val="0"/>
                        </a:spcBef>
                        <a:spcAft>
                          <a:spcPts val="0"/>
                        </a:spcAft>
                      </a:pP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6. </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Objective</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150718"/>
                  </a:ext>
                </a:extLst>
              </a:tr>
              <a:tr h="418139">
                <a:tc>
                  <a:txBody>
                    <a:bodyPr/>
                    <a:lstStyle/>
                    <a:p>
                      <a:pPr marL="0" marR="0">
                        <a:lnSpc>
                          <a:spcPct val="107000"/>
                        </a:lnSpc>
                        <a:spcBef>
                          <a:spcPts val="0"/>
                        </a:spcBef>
                        <a:spcAft>
                          <a:spcPts val="0"/>
                        </a:spcAft>
                      </a:pP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7</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a:t>
                      </a: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 </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Relevant information / Feasibility of project</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9179843"/>
                  </a:ext>
                </a:extLst>
              </a:tr>
              <a:tr h="418139">
                <a:tc>
                  <a:txBody>
                    <a:bodyPr/>
                    <a:lstStyle/>
                    <a:p>
                      <a:pPr marL="0" marR="0">
                        <a:lnSpc>
                          <a:spcPct val="107000"/>
                        </a:lnSpc>
                        <a:spcBef>
                          <a:spcPts val="0"/>
                        </a:spcBef>
                        <a:spcAft>
                          <a:spcPts val="0"/>
                        </a:spcAft>
                      </a:pP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8</a:t>
                      </a: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 </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Target group</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4008918"/>
                  </a:ext>
                </a:extLst>
              </a:tr>
              <a:tr h="418139">
                <a:tc>
                  <a:txBody>
                    <a:bodyPr/>
                    <a:lstStyle/>
                    <a:p>
                      <a:pPr marL="0" marR="0">
                        <a:lnSpc>
                          <a:spcPct val="107000"/>
                        </a:lnSpc>
                        <a:spcBef>
                          <a:spcPts val="0"/>
                        </a:spcBef>
                        <a:spcAft>
                          <a:spcPts val="0"/>
                        </a:spcAft>
                      </a:pP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9</a:t>
                      </a: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 </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Action plan</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9495737"/>
                  </a:ext>
                </a:extLst>
              </a:tr>
              <a:tr h="418139">
                <a:tc>
                  <a:txBody>
                    <a:bodyPr/>
                    <a:lstStyle/>
                    <a:p>
                      <a:pPr marL="0" marR="0">
                        <a:lnSpc>
                          <a:spcPct val="107000"/>
                        </a:lnSpc>
                        <a:spcBef>
                          <a:spcPts val="0"/>
                        </a:spcBef>
                        <a:spcAft>
                          <a:spcPts val="0"/>
                        </a:spcAft>
                      </a:pP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1</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0</a:t>
                      </a: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 </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Project area</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2081308"/>
                  </a:ext>
                </a:extLst>
              </a:tr>
              <a:tr h="418139">
                <a:tc>
                  <a:txBody>
                    <a:bodyPr/>
                    <a:lstStyle/>
                    <a:p>
                      <a:pPr marL="0" marR="0">
                        <a:lnSpc>
                          <a:spcPct val="107000"/>
                        </a:lnSpc>
                        <a:spcBef>
                          <a:spcPts val="0"/>
                        </a:spcBef>
                        <a:spcAft>
                          <a:spcPts val="0"/>
                        </a:spcAft>
                      </a:pP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1</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1</a:t>
                      </a: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 </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Budget details</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3799036"/>
                  </a:ext>
                </a:extLst>
              </a:tr>
              <a:tr h="418139">
                <a:tc>
                  <a:txBody>
                    <a:bodyPr/>
                    <a:lstStyle/>
                    <a:p>
                      <a:pPr marL="0" marR="0">
                        <a:lnSpc>
                          <a:spcPct val="107000"/>
                        </a:lnSpc>
                        <a:spcBef>
                          <a:spcPts val="0"/>
                        </a:spcBef>
                        <a:spcAft>
                          <a:spcPts val="0"/>
                        </a:spcAft>
                      </a:pP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1</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2</a:t>
                      </a: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 </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Project risks</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8177827"/>
                  </a:ext>
                </a:extLst>
              </a:tr>
              <a:tr h="418139">
                <a:tc>
                  <a:txBody>
                    <a:bodyPr/>
                    <a:lstStyle/>
                    <a:p>
                      <a:pPr marL="0" marR="0">
                        <a:lnSpc>
                          <a:spcPct val="107000"/>
                        </a:lnSpc>
                        <a:spcBef>
                          <a:spcPts val="0"/>
                        </a:spcBef>
                        <a:spcAft>
                          <a:spcPts val="0"/>
                        </a:spcAft>
                      </a:pP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1</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3</a:t>
                      </a: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 </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Benefits expected to be received / people who benefit from the project</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805852"/>
                  </a:ext>
                </a:extLst>
              </a:tr>
              <a:tr h="418139">
                <a:tc>
                  <a:txBody>
                    <a:bodyPr/>
                    <a:lstStyle/>
                    <a:p>
                      <a:pPr marL="0" marR="0">
                        <a:lnSpc>
                          <a:spcPct val="107000"/>
                        </a:lnSpc>
                        <a:spcBef>
                          <a:spcPts val="0"/>
                        </a:spcBef>
                        <a:spcAft>
                          <a:spcPts val="0"/>
                        </a:spcAft>
                      </a:pP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1</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4</a:t>
                      </a:r>
                      <a:r>
                        <a:rPr lang="th-TH"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 </a:t>
                      </a:r>
                      <a:r>
                        <a:rPr lang="en-US" sz="2800" dirty="0">
                          <a:solidFill>
                            <a:srgbClr val="000000"/>
                          </a:solidFill>
                          <a:effectLst/>
                          <a:latin typeface="Cordia New" panose="020B0304020202020204" pitchFamily="34" charset="-34"/>
                          <a:ea typeface="Calibri" panose="020F0502020204030204" pitchFamily="34" charset="0"/>
                          <a:cs typeface="Cordia New" panose="020B0304020202020204" pitchFamily="34" charset="-34"/>
                        </a:rPr>
                        <a:t>Project attachment</a:t>
                      </a:r>
                    </a:p>
                  </a:txBody>
                  <a:tcPr marL="47731" marR="477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5214217"/>
                  </a:ext>
                </a:extLst>
              </a:tr>
            </a:tbl>
          </a:graphicData>
        </a:graphic>
      </p:graphicFrame>
    </p:spTree>
    <p:extLst>
      <p:ext uri="{BB962C8B-B14F-4D97-AF65-F5344CB8AC3E}">
        <p14:creationId xmlns:p14="http://schemas.microsoft.com/office/powerpoint/2010/main" val="54575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07BEBE-18E8-4025-FF6F-EC0130CB4F22}"/>
              </a:ext>
            </a:extLst>
          </p:cNvPr>
          <p:cNvSpPr>
            <a:spLocks noGrp="1"/>
          </p:cNvSpPr>
          <p:nvPr>
            <p:ph type="subTitle" idx="1"/>
          </p:nvPr>
        </p:nvSpPr>
        <p:spPr>
          <a:xfrm>
            <a:off x="1524000" y="2392363"/>
            <a:ext cx="9144000" cy="1655762"/>
          </a:xfrm>
        </p:spPr>
        <p:txBody>
          <a:bodyPr>
            <a:normAutofit/>
          </a:bodyPr>
          <a:lstStyle/>
          <a:p>
            <a:r>
              <a:rPr lang="en-US" sz="4000" dirty="0">
                <a:latin typeface="Cordia New" panose="020B0304020202020204" pitchFamily="34" charset="-34"/>
                <a:cs typeface="Cordia New" panose="020B0304020202020204" pitchFamily="34" charset="-34"/>
                <a:hlinkClick r:id="rId2"/>
              </a:rPr>
              <a:t>benjaporn.ya@ssru.ac.th</a:t>
            </a:r>
            <a:endParaRPr lang="th-TH" sz="4000"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257793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64C89AC3-3D7A-65BB-C3F4-2B1CB19E78D1}"/>
              </a:ext>
            </a:extLst>
          </p:cNvPr>
          <p:cNvSpPr>
            <a:spLocks noGrp="1"/>
          </p:cNvSpPr>
          <p:nvPr>
            <p:ph type="body" sz="half" idx="2"/>
          </p:nvPr>
        </p:nvSpPr>
        <p:spPr>
          <a:xfrm>
            <a:off x="365760" y="930872"/>
            <a:ext cx="6502620" cy="5362015"/>
          </a:xfrm>
        </p:spPr>
        <p:txBody>
          <a:bodyPr>
            <a:noAutofit/>
          </a:bodyPr>
          <a:lstStyle/>
          <a:p>
            <a:pPr algn="thaiDist"/>
            <a:r>
              <a:rPr lang="th-TH" sz="2800" dirty="0">
                <a:latin typeface="Cordia New" panose="020B0304020202020204" pitchFamily="34" charset="-34"/>
                <a:cs typeface="Cordia New" panose="020B0304020202020204" pitchFamily="34" charset="-34"/>
              </a:rPr>
              <a:t>          </a:t>
            </a:r>
            <a:r>
              <a:rPr lang="en-US" sz="2800" dirty="0">
                <a:latin typeface="Cordia New" panose="020B0304020202020204" pitchFamily="34" charset="-34"/>
                <a:cs typeface="Cordia New" panose="020B0304020202020204" pitchFamily="34" charset="-34"/>
              </a:rPr>
              <a:t>Tourism project management planning, processes, systematic study methods. to achieve the goal Human resource management and details of various activities within the project by predicting the direction and duration of work from project start to completion Determining the time period for the performance of various activities within the project based on the relationship between resources, time, and budget constraints. by still having quality and the benefits and worthiness of organizing the project to related parties as well as bringing modern tools, equipment, technology or knowledge come to apply to benefit the project</a:t>
            </a:r>
          </a:p>
        </p:txBody>
      </p:sp>
      <p:pic>
        <p:nvPicPr>
          <p:cNvPr id="22" name="Picture Placeholder 21" descr="Person in black skirt and white shirt holding some dandelions">
            <a:extLst>
              <a:ext uri="{FF2B5EF4-FFF2-40B4-BE49-F238E27FC236}">
                <a16:creationId xmlns:a16="http://schemas.microsoft.com/office/drawing/2014/main" id="{07415596-3C86-E792-A622-F817DB08D587}"/>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t="24" b="24"/>
          <a:stretch/>
        </p:blipFill>
        <p:spPr>
          <a:xfrm>
            <a:off x="7815470" y="-238125"/>
            <a:ext cx="4376530" cy="6018401"/>
          </a:xfrm>
        </p:spPr>
      </p:pic>
      <p:sp>
        <p:nvSpPr>
          <p:cNvPr id="2" name="Date Placeholder 1">
            <a:extLst>
              <a:ext uri="{FF2B5EF4-FFF2-40B4-BE49-F238E27FC236}">
                <a16:creationId xmlns:a16="http://schemas.microsoft.com/office/drawing/2014/main" id="{DA884D8B-635B-7402-1437-04A104C24B54}"/>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FAD9BE9C-B5EA-5DA0-9156-6E05D388299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324E804-5D73-9996-1913-1EF77F2E53C5}"/>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435077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0682D28-F470-EA6F-DE29-4C709A0D81B6}"/>
              </a:ext>
            </a:extLst>
          </p:cNvPr>
          <p:cNvSpPr>
            <a:spLocks noGrp="1"/>
          </p:cNvSpPr>
          <p:nvPr>
            <p:ph idx="1"/>
          </p:nvPr>
        </p:nvSpPr>
        <p:spPr>
          <a:xfrm>
            <a:off x="4966447" y="361950"/>
            <a:ext cx="7225553" cy="6496049"/>
          </a:xfrm>
        </p:spPr>
        <p:txBody>
          <a:bodyPr>
            <a:noAutofit/>
          </a:bodyPr>
          <a:lstStyle/>
          <a:p>
            <a:pPr algn="l"/>
            <a:r>
              <a:rPr lang="en-US" sz="2800" dirty="0">
                <a:latin typeface="Cordia New" panose="020B0304020202020204" pitchFamily="34" charset="-34"/>
                <a:cs typeface="Cordia New" panose="020B0304020202020204" pitchFamily="34" charset="-34"/>
              </a:rPr>
              <a:t>1. To study about tourism project management planning, processes, systematic study methods.</a:t>
            </a:r>
          </a:p>
          <a:p>
            <a:pPr algn="l"/>
            <a:r>
              <a:rPr lang="en-US" sz="2800" dirty="0">
                <a:latin typeface="Cordia New" panose="020B0304020202020204" pitchFamily="34" charset="-34"/>
                <a:cs typeface="Cordia New" panose="020B0304020202020204" pitchFamily="34" charset="-34"/>
              </a:rPr>
              <a:t>2. To be able to carry out the project as intended and be able to manage human resources and details of activities within the project.</a:t>
            </a:r>
          </a:p>
          <a:p>
            <a:pPr algn="l"/>
            <a:r>
              <a:rPr lang="en-US" sz="2800" dirty="0">
                <a:latin typeface="Cordia New" panose="020B0304020202020204" pitchFamily="34" charset="-34"/>
                <a:cs typeface="Cordia New" panose="020B0304020202020204" pitchFamily="34" charset="-34"/>
              </a:rPr>
              <a:t>3. To be able to predict the direction and duration of the work. from project start to completion Including determining the performance period of various activities within the project based on the relationship between resources, time, and budget constraints. by still having quality And the benefits and worthiness of the project to the parties involved.</a:t>
            </a:r>
          </a:p>
          <a:p>
            <a:pPr algn="l"/>
            <a:r>
              <a:rPr lang="en-US" sz="2800" dirty="0">
                <a:latin typeface="Cordia New" panose="020B0304020202020204" pitchFamily="34" charset="-34"/>
                <a:cs typeface="Cordia New" panose="020B0304020202020204" pitchFamily="34" charset="-34"/>
              </a:rPr>
              <a:t>4. To be able to bring modern tools, equipment, technology or knowledge come to apply to benefit the project</a:t>
            </a:r>
            <a:endParaRPr lang="th-TH" sz="2800"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1362572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679D-DC49-184B-33D7-D460C700C85D}"/>
              </a:ext>
            </a:extLst>
          </p:cNvPr>
          <p:cNvSpPr>
            <a:spLocks noGrp="1"/>
          </p:cNvSpPr>
          <p:nvPr>
            <p:ph type="title"/>
          </p:nvPr>
        </p:nvSpPr>
        <p:spPr>
          <a:xfrm>
            <a:off x="576071" y="704088"/>
            <a:ext cx="9144000" cy="676656"/>
          </a:xfrm>
        </p:spPr>
        <p:txBody>
          <a:bodyPr/>
          <a:lstStyle/>
          <a:p>
            <a:r>
              <a:rPr lang="en-US" sz="6000" b="1" dirty="0">
                <a:latin typeface="Cordia New" panose="020B0304020202020204" pitchFamily="34" charset="-34"/>
                <a:cs typeface="Cordia New" panose="020B0304020202020204" pitchFamily="34" charset="-34"/>
              </a:rPr>
              <a:t>Evaluation</a:t>
            </a:r>
          </a:p>
        </p:txBody>
      </p:sp>
      <p:sp>
        <p:nvSpPr>
          <p:cNvPr id="8" name="Text Placeholder 7">
            <a:extLst>
              <a:ext uri="{FF2B5EF4-FFF2-40B4-BE49-F238E27FC236}">
                <a16:creationId xmlns:a16="http://schemas.microsoft.com/office/drawing/2014/main" id="{955CC3A7-DD9A-E887-A929-DE6D4C1E47B9}"/>
              </a:ext>
            </a:extLst>
          </p:cNvPr>
          <p:cNvSpPr>
            <a:spLocks noGrp="1"/>
          </p:cNvSpPr>
          <p:nvPr>
            <p:ph type="body" sz="quarter" idx="13"/>
          </p:nvPr>
        </p:nvSpPr>
        <p:spPr/>
        <p:txBody>
          <a:bodyPr/>
          <a:lstStyle/>
          <a:p>
            <a:r>
              <a:rPr lang="en-US" sz="3200" b="1" dirty="0">
                <a:latin typeface="Cordia New" panose="020B0304020202020204" pitchFamily="34" charset="-34"/>
                <a:cs typeface="Cordia New" panose="020B0304020202020204" pitchFamily="34" charset="-34"/>
              </a:rPr>
              <a:t>Involvement</a:t>
            </a:r>
            <a:endParaRPr lang="th-TH" sz="3200" b="1" dirty="0">
              <a:latin typeface="Cordia New" panose="020B0304020202020204" pitchFamily="34" charset="-34"/>
              <a:cs typeface="Cordia New" panose="020B0304020202020204" pitchFamily="34" charset="-34"/>
            </a:endParaRPr>
          </a:p>
          <a:p>
            <a:r>
              <a:rPr lang="en-US" sz="3200" b="1" dirty="0">
                <a:latin typeface="Cordia New" panose="020B0304020202020204" pitchFamily="34" charset="-34"/>
                <a:cs typeface="Cordia New" panose="020B0304020202020204" pitchFamily="34" charset="-34"/>
              </a:rPr>
              <a:t>(</a:t>
            </a:r>
            <a:r>
              <a:rPr lang="th-TH" sz="3200" b="1" dirty="0">
                <a:latin typeface="Cordia New" panose="020B0304020202020204" pitchFamily="34" charset="-34"/>
                <a:cs typeface="Cordia New" panose="020B0304020202020204" pitchFamily="34" charset="-34"/>
              </a:rPr>
              <a:t>10 </a:t>
            </a:r>
            <a:r>
              <a:rPr lang="en-US" sz="3200" b="1" dirty="0">
                <a:latin typeface="Cordia New" panose="020B0304020202020204" pitchFamily="34" charset="-34"/>
                <a:cs typeface="Cordia New" panose="020B0304020202020204" pitchFamily="34" charset="-34"/>
              </a:rPr>
              <a:t>score)</a:t>
            </a:r>
            <a:endParaRPr lang="en-US" dirty="0"/>
          </a:p>
        </p:txBody>
      </p:sp>
      <p:sp>
        <p:nvSpPr>
          <p:cNvPr id="17" name="Text Placeholder 16">
            <a:extLst>
              <a:ext uri="{FF2B5EF4-FFF2-40B4-BE49-F238E27FC236}">
                <a16:creationId xmlns:a16="http://schemas.microsoft.com/office/drawing/2014/main" id="{21A076CC-9414-293E-8AB1-B8C2EA1C5FEE}"/>
              </a:ext>
            </a:extLst>
          </p:cNvPr>
          <p:cNvSpPr>
            <a:spLocks noGrp="1"/>
          </p:cNvSpPr>
          <p:nvPr>
            <p:ph type="body" sz="quarter" idx="15"/>
          </p:nvPr>
        </p:nvSpPr>
        <p:spPr/>
        <p:txBody>
          <a:bodyPr/>
          <a:lstStyle/>
          <a:p>
            <a:r>
              <a:rPr lang="en-US" sz="3200" b="1" dirty="0">
                <a:latin typeface="Cordia New" panose="020B0304020202020204" pitchFamily="34" charset="-34"/>
                <a:cs typeface="Cordia New" panose="020B0304020202020204" pitchFamily="34" charset="-34"/>
              </a:rPr>
              <a:t>group project</a:t>
            </a:r>
            <a:endParaRPr lang="th-TH" sz="3200" b="1" dirty="0">
              <a:latin typeface="Cordia New" panose="020B0304020202020204" pitchFamily="34" charset="-34"/>
              <a:cs typeface="Cordia New" panose="020B0304020202020204" pitchFamily="34" charset="-34"/>
            </a:endParaRPr>
          </a:p>
          <a:p>
            <a:r>
              <a:rPr lang="en-US" sz="3200" b="1" dirty="0">
                <a:latin typeface="Cordia New" panose="020B0304020202020204" pitchFamily="34" charset="-34"/>
                <a:cs typeface="Cordia New" panose="020B0304020202020204" pitchFamily="34" charset="-34"/>
              </a:rPr>
              <a:t>(</a:t>
            </a:r>
            <a:r>
              <a:rPr lang="th-TH" sz="3200" b="1" dirty="0">
                <a:latin typeface="Cordia New" panose="020B0304020202020204" pitchFamily="34" charset="-34"/>
                <a:cs typeface="Cordia New" panose="020B0304020202020204" pitchFamily="34" charset="-34"/>
              </a:rPr>
              <a:t>30 </a:t>
            </a:r>
            <a:r>
              <a:rPr lang="en-US" sz="3200" b="1" dirty="0">
                <a:latin typeface="Cordia New" panose="020B0304020202020204" pitchFamily="34" charset="-34"/>
                <a:cs typeface="Cordia New" panose="020B0304020202020204" pitchFamily="34" charset="-34"/>
              </a:rPr>
              <a:t>score)</a:t>
            </a:r>
            <a:endParaRPr lang="th-TH" sz="3200" b="1" dirty="0">
              <a:latin typeface="Cordia New" panose="020B0304020202020204" pitchFamily="34" charset="-34"/>
              <a:cs typeface="Cordia New" panose="020B0304020202020204" pitchFamily="34" charset="-34"/>
            </a:endParaRPr>
          </a:p>
        </p:txBody>
      </p:sp>
      <p:sp>
        <p:nvSpPr>
          <p:cNvPr id="9" name="Text Placeholder 8">
            <a:extLst>
              <a:ext uri="{FF2B5EF4-FFF2-40B4-BE49-F238E27FC236}">
                <a16:creationId xmlns:a16="http://schemas.microsoft.com/office/drawing/2014/main" id="{EE754D37-3AA6-7249-76D8-52F85F4C158A}"/>
              </a:ext>
            </a:extLst>
          </p:cNvPr>
          <p:cNvSpPr>
            <a:spLocks noGrp="1"/>
          </p:cNvSpPr>
          <p:nvPr>
            <p:ph type="body" sz="quarter" idx="14"/>
          </p:nvPr>
        </p:nvSpPr>
        <p:spPr>
          <a:xfrm>
            <a:off x="4592321" y="2722253"/>
            <a:ext cx="3742719" cy="2231330"/>
          </a:xfrm>
        </p:spPr>
        <p:txBody>
          <a:bodyPr/>
          <a:lstStyle/>
          <a:p>
            <a:r>
              <a:rPr lang="en-US" sz="3200" b="1" dirty="0">
                <a:latin typeface="Cordia New" panose="020B0304020202020204" pitchFamily="34" charset="-34"/>
                <a:cs typeface="Cordia New" panose="020B0304020202020204" pitchFamily="34" charset="-34"/>
              </a:rPr>
              <a:t>public relations project</a:t>
            </a:r>
            <a:endParaRPr lang="th-TH" sz="3200" b="1" dirty="0">
              <a:latin typeface="Cordia New" panose="020B0304020202020204" pitchFamily="34" charset="-34"/>
              <a:cs typeface="Cordia New" panose="020B0304020202020204" pitchFamily="34" charset="-34"/>
            </a:endParaRPr>
          </a:p>
          <a:p>
            <a:r>
              <a:rPr lang="en-US" sz="3200" b="1" dirty="0">
                <a:latin typeface="Cordia New" panose="020B0304020202020204" pitchFamily="34" charset="-34"/>
                <a:cs typeface="Cordia New" panose="020B0304020202020204" pitchFamily="34" charset="-34"/>
              </a:rPr>
              <a:t>(20</a:t>
            </a:r>
            <a:r>
              <a:rPr lang="th-TH" sz="3200" b="1" dirty="0">
                <a:latin typeface="Cordia New" panose="020B0304020202020204" pitchFamily="34" charset="-34"/>
                <a:cs typeface="Cordia New" panose="020B0304020202020204" pitchFamily="34" charset="-34"/>
              </a:rPr>
              <a:t> </a:t>
            </a:r>
            <a:r>
              <a:rPr lang="en-US" sz="3200" b="1" dirty="0">
                <a:latin typeface="Cordia New" panose="020B0304020202020204" pitchFamily="34" charset="-34"/>
                <a:cs typeface="Cordia New" panose="020B0304020202020204" pitchFamily="34" charset="-34"/>
              </a:rPr>
              <a:t>score)</a:t>
            </a:r>
          </a:p>
        </p:txBody>
      </p:sp>
      <p:sp>
        <p:nvSpPr>
          <p:cNvPr id="26" name="Text Placeholder 25">
            <a:extLst>
              <a:ext uri="{FF2B5EF4-FFF2-40B4-BE49-F238E27FC236}">
                <a16:creationId xmlns:a16="http://schemas.microsoft.com/office/drawing/2014/main" id="{FFCA4FA2-1095-105E-5606-3D90E73136C3}"/>
              </a:ext>
            </a:extLst>
          </p:cNvPr>
          <p:cNvSpPr>
            <a:spLocks noGrp="1"/>
          </p:cNvSpPr>
          <p:nvPr>
            <p:ph type="body" sz="quarter" idx="17"/>
          </p:nvPr>
        </p:nvSpPr>
        <p:spPr/>
        <p:txBody>
          <a:bodyPr/>
          <a:lstStyle/>
          <a:p>
            <a:r>
              <a:rPr lang="en-US" sz="3200" b="1" dirty="0">
                <a:latin typeface="Cordia New" panose="020B0304020202020204" pitchFamily="34" charset="-34"/>
                <a:cs typeface="Cordia New" panose="020B0304020202020204" pitchFamily="34" charset="-34"/>
              </a:rPr>
              <a:t>FINAL</a:t>
            </a:r>
          </a:p>
          <a:p>
            <a:r>
              <a:rPr lang="en-US" sz="3200" b="1" dirty="0">
                <a:latin typeface="Cordia New" panose="020B0304020202020204" pitchFamily="34" charset="-34"/>
                <a:cs typeface="Cordia New" panose="020B0304020202020204" pitchFamily="34" charset="-34"/>
              </a:rPr>
              <a:t>(</a:t>
            </a:r>
            <a:r>
              <a:rPr lang="th-TH" sz="3200" b="1" dirty="0">
                <a:latin typeface="Cordia New" panose="020B0304020202020204" pitchFamily="34" charset="-34"/>
                <a:cs typeface="Cordia New" panose="020B0304020202020204" pitchFamily="34" charset="-34"/>
              </a:rPr>
              <a:t>30 </a:t>
            </a:r>
            <a:r>
              <a:rPr lang="en-US" sz="3200" b="1" dirty="0">
                <a:latin typeface="Cordia New" panose="020B0304020202020204" pitchFamily="34" charset="-34"/>
                <a:cs typeface="Cordia New" panose="020B0304020202020204" pitchFamily="34" charset="-34"/>
              </a:rPr>
              <a:t>score)</a:t>
            </a:r>
            <a:endParaRPr lang="th-TH" sz="3200" b="1" dirty="0">
              <a:latin typeface="Cordia New" panose="020B0304020202020204" pitchFamily="34" charset="-34"/>
              <a:cs typeface="Cordia New" panose="020B0304020202020204" pitchFamily="34" charset="-34"/>
            </a:endParaRPr>
          </a:p>
        </p:txBody>
      </p:sp>
      <p:sp>
        <p:nvSpPr>
          <p:cNvPr id="18" name="Text Placeholder 17">
            <a:extLst>
              <a:ext uri="{FF2B5EF4-FFF2-40B4-BE49-F238E27FC236}">
                <a16:creationId xmlns:a16="http://schemas.microsoft.com/office/drawing/2014/main" id="{871694C6-64CB-2042-D079-8D98D610EDB0}"/>
              </a:ext>
            </a:extLst>
          </p:cNvPr>
          <p:cNvSpPr>
            <a:spLocks noGrp="1"/>
          </p:cNvSpPr>
          <p:nvPr>
            <p:ph type="body" sz="quarter" idx="16"/>
          </p:nvPr>
        </p:nvSpPr>
        <p:spPr/>
        <p:txBody>
          <a:bodyPr/>
          <a:lstStyle/>
          <a:p>
            <a:r>
              <a:rPr lang="en-US" sz="3200" b="1" dirty="0">
                <a:latin typeface="Cordia New" panose="020B0304020202020204" pitchFamily="34" charset="-34"/>
                <a:cs typeface="Cordia New" panose="020B0304020202020204" pitchFamily="34" charset="-34"/>
              </a:rPr>
              <a:t>other</a:t>
            </a:r>
            <a:r>
              <a:rPr lang="th-TH" sz="3200" b="1" dirty="0">
                <a:latin typeface="Cordia New" panose="020B0304020202020204" pitchFamily="34" charset="-34"/>
                <a:cs typeface="Cordia New" panose="020B0304020202020204" pitchFamily="34" charset="-34"/>
              </a:rPr>
              <a:t> </a:t>
            </a:r>
          </a:p>
          <a:p>
            <a:r>
              <a:rPr lang="en-US" sz="3200" b="1" dirty="0">
                <a:latin typeface="Cordia New" panose="020B0304020202020204" pitchFamily="34" charset="-34"/>
                <a:cs typeface="Cordia New" panose="020B0304020202020204" pitchFamily="34" charset="-34"/>
              </a:rPr>
              <a:t>(</a:t>
            </a:r>
            <a:r>
              <a:rPr lang="th-TH" sz="3200" b="1" dirty="0">
                <a:latin typeface="Cordia New" panose="020B0304020202020204" pitchFamily="34" charset="-34"/>
                <a:cs typeface="Cordia New" panose="020B0304020202020204" pitchFamily="34" charset="-34"/>
              </a:rPr>
              <a:t>10 </a:t>
            </a:r>
            <a:r>
              <a:rPr lang="en-US" sz="3200" b="1" dirty="0">
                <a:latin typeface="Cordia New" panose="020B0304020202020204" pitchFamily="34" charset="-34"/>
                <a:cs typeface="Cordia New" panose="020B0304020202020204" pitchFamily="34" charset="-34"/>
              </a:rPr>
              <a:t>score)</a:t>
            </a:r>
          </a:p>
        </p:txBody>
      </p:sp>
    </p:spTree>
    <p:extLst>
      <p:ext uri="{BB962C8B-B14F-4D97-AF65-F5344CB8AC3E}">
        <p14:creationId xmlns:p14="http://schemas.microsoft.com/office/powerpoint/2010/main" val="327257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7AB109-D696-F27C-BD95-5BEBCF3AC000}"/>
              </a:ext>
            </a:extLst>
          </p:cNvPr>
          <p:cNvSpPr>
            <a:spLocks noGrp="1"/>
          </p:cNvSpPr>
          <p:nvPr>
            <p:ph type="title"/>
          </p:nvPr>
        </p:nvSpPr>
        <p:spPr>
          <a:xfrm>
            <a:off x="642747" y="323088"/>
            <a:ext cx="3024379" cy="676656"/>
          </a:xfrm>
        </p:spPr>
        <p:txBody>
          <a:bodyPr/>
          <a:lstStyle/>
          <a:p>
            <a:r>
              <a:rPr lang="en-US" b="1" dirty="0">
                <a:latin typeface="Cordia New" panose="020B0304020202020204" pitchFamily="34" charset="-34"/>
                <a:cs typeface="Cordia New" panose="020B0304020202020204" pitchFamily="34" charset="-34"/>
              </a:rPr>
              <a:t>G</a:t>
            </a:r>
            <a:r>
              <a:rPr lang="en-US" sz="4800" b="1" dirty="0">
                <a:latin typeface="Cordia New" panose="020B0304020202020204" pitchFamily="34" charset="-34"/>
                <a:cs typeface="Cordia New" panose="020B0304020202020204" pitchFamily="34" charset="-34"/>
              </a:rPr>
              <a:t>roup </a:t>
            </a:r>
            <a:r>
              <a:rPr lang="en-US" b="1" dirty="0">
                <a:latin typeface="Cordia New" panose="020B0304020202020204" pitchFamily="34" charset="-34"/>
                <a:cs typeface="Cordia New" panose="020B0304020202020204" pitchFamily="34" charset="-34"/>
              </a:rPr>
              <a:t>P</a:t>
            </a:r>
            <a:r>
              <a:rPr lang="en-US" sz="4800" b="1" dirty="0">
                <a:latin typeface="Cordia New" panose="020B0304020202020204" pitchFamily="34" charset="-34"/>
                <a:cs typeface="Cordia New" panose="020B0304020202020204" pitchFamily="34" charset="-34"/>
              </a:rPr>
              <a:t>roject</a:t>
            </a:r>
          </a:p>
        </p:txBody>
      </p:sp>
      <p:sp>
        <p:nvSpPr>
          <p:cNvPr id="2" name="Text Placeholder 1">
            <a:extLst>
              <a:ext uri="{FF2B5EF4-FFF2-40B4-BE49-F238E27FC236}">
                <a16:creationId xmlns:a16="http://schemas.microsoft.com/office/drawing/2014/main" id="{60ADE49E-7CC1-6704-5852-FAE992A0EEC4}"/>
              </a:ext>
            </a:extLst>
          </p:cNvPr>
          <p:cNvSpPr>
            <a:spLocks noGrp="1"/>
          </p:cNvSpPr>
          <p:nvPr>
            <p:ph type="body" sz="half" idx="2"/>
          </p:nvPr>
        </p:nvSpPr>
        <p:spPr>
          <a:xfrm>
            <a:off x="499871" y="1401460"/>
            <a:ext cx="5262753" cy="4070729"/>
          </a:xfrm>
        </p:spPr>
        <p:txBody>
          <a:bodyPr>
            <a:normAutofit/>
          </a:bodyPr>
          <a:lstStyle/>
          <a:p>
            <a:r>
              <a:rPr lang="en-US" sz="3600" dirty="0">
                <a:latin typeface="Cordia New" panose="020B0304020202020204" pitchFamily="34" charset="-34"/>
                <a:cs typeface="Cordia New" panose="020B0304020202020204" pitchFamily="34" charset="-34"/>
              </a:rPr>
              <a:t>creative work benefit society learn from real experience bring integrated knowledge into practice</a:t>
            </a:r>
          </a:p>
        </p:txBody>
      </p:sp>
      <p:pic>
        <p:nvPicPr>
          <p:cNvPr id="8" name="Picture Placeholder 7" descr="Person harvesting lettuce from a garden">
            <a:extLst>
              <a:ext uri="{FF2B5EF4-FFF2-40B4-BE49-F238E27FC236}">
                <a16:creationId xmlns:a16="http://schemas.microsoft.com/office/drawing/2014/main" id="{71DAFD00-5660-EAA6-4DE3-83F373055A99}"/>
              </a:ext>
            </a:extLst>
          </p:cNvPr>
          <p:cNvPicPr>
            <a:picLocks noGrp="1" noChangeAspect="1"/>
          </p:cNvPicPr>
          <p:nvPr>
            <p:ph type="pic" idx="1"/>
          </p:nvPr>
        </p:nvPicPr>
        <p:blipFill>
          <a:blip r:embed="rId2"/>
          <a:srcRect l="32" r="32"/>
          <a:stretch>
            <a:fillRect/>
          </a:stretch>
        </p:blipFill>
        <p:spPr/>
      </p:pic>
      <p:sp>
        <p:nvSpPr>
          <p:cNvPr id="4" name="Date Placeholder 3">
            <a:extLst>
              <a:ext uri="{FF2B5EF4-FFF2-40B4-BE49-F238E27FC236}">
                <a16:creationId xmlns:a16="http://schemas.microsoft.com/office/drawing/2014/main" id="{90EE3569-F451-360A-870F-C2F3992E9A8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9E5D029-257A-C084-D723-B5E115AFEA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B697A5-63AE-CFF2-701C-13C0448CEBA9}"/>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418206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39C164-BABA-8F90-63B7-413892077165}"/>
              </a:ext>
            </a:extLst>
          </p:cNvPr>
          <p:cNvSpPr>
            <a:spLocks noGrp="1"/>
          </p:cNvSpPr>
          <p:nvPr>
            <p:ph type="body" sz="half" idx="2"/>
          </p:nvPr>
        </p:nvSpPr>
        <p:spPr>
          <a:xfrm>
            <a:off x="278153" y="1543051"/>
            <a:ext cx="4897468" cy="4225806"/>
          </a:xfrm>
        </p:spPr>
        <p:txBody>
          <a:bodyPr>
            <a:normAutofit/>
          </a:bodyPr>
          <a:lstStyle/>
          <a:p>
            <a:r>
              <a:rPr lang="en-US" sz="3200" dirty="0">
                <a:latin typeface="Cordia New" panose="020B0304020202020204" pitchFamily="34" charset="-34"/>
                <a:cs typeface="Cordia New" panose="020B0304020202020204" pitchFamily="34" charset="-34"/>
              </a:rPr>
              <a:t>Introducing and promoting a good image of the tourism and service industry management field to make it known and interesting.</a:t>
            </a:r>
          </a:p>
        </p:txBody>
      </p:sp>
      <p:sp>
        <p:nvSpPr>
          <p:cNvPr id="3" name="Date Placeholder 2">
            <a:extLst>
              <a:ext uri="{FF2B5EF4-FFF2-40B4-BE49-F238E27FC236}">
                <a16:creationId xmlns:a16="http://schemas.microsoft.com/office/drawing/2014/main" id="{18EFDE0A-9E5F-E61C-AFA5-702D76049FAE}"/>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C48F9423-1B1C-5688-4684-81B75E7C5FC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5DF4042-8E28-F06E-87D9-8EF7FCB55667}"/>
              </a:ext>
            </a:extLst>
          </p:cNvPr>
          <p:cNvSpPr>
            <a:spLocks noGrp="1"/>
          </p:cNvSpPr>
          <p:nvPr>
            <p:ph type="sldNum" sz="quarter" idx="12"/>
          </p:nvPr>
        </p:nvSpPr>
        <p:spPr/>
        <p:txBody>
          <a:bodyPr/>
          <a:lstStyle/>
          <a:p>
            <a:endParaRPr lang="en-US" dirty="0"/>
          </a:p>
        </p:txBody>
      </p:sp>
      <p:sp>
        <p:nvSpPr>
          <p:cNvPr id="6" name="Title 5">
            <a:extLst>
              <a:ext uri="{FF2B5EF4-FFF2-40B4-BE49-F238E27FC236}">
                <a16:creationId xmlns:a16="http://schemas.microsoft.com/office/drawing/2014/main" id="{A21C8D73-D3BD-A980-7688-C712F9CC3A4A}"/>
              </a:ext>
            </a:extLst>
          </p:cNvPr>
          <p:cNvSpPr>
            <a:spLocks noGrp="1"/>
          </p:cNvSpPr>
          <p:nvPr>
            <p:ph type="title"/>
          </p:nvPr>
        </p:nvSpPr>
        <p:spPr>
          <a:xfrm>
            <a:off x="142769" y="350122"/>
            <a:ext cx="5182997" cy="1304105"/>
          </a:xfrm>
        </p:spPr>
        <p:txBody>
          <a:bodyPr/>
          <a:lstStyle/>
          <a:p>
            <a:br>
              <a:rPr lang="th-TH" dirty="0"/>
            </a:br>
            <a:r>
              <a:rPr lang="en-US" b="1" dirty="0">
                <a:latin typeface="Cordia New" panose="020B0304020202020204" pitchFamily="34" charset="-34"/>
                <a:cs typeface="Cordia New" panose="020B0304020202020204" pitchFamily="34" charset="-34"/>
              </a:rPr>
              <a:t>Public Relations Project</a:t>
            </a:r>
            <a:br>
              <a:rPr lang="en-US" b="1" dirty="0">
                <a:latin typeface="Cordia New" panose="020B0304020202020204" pitchFamily="34" charset="-34"/>
                <a:cs typeface="Cordia New" panose="020B0304020202020204" pitchFamily="34" charset="-34"/>
              </a:rPr>
            </a:br>
            <a:endParaRPr lang="en-US" b="1" dirty="0">
              <a:latin typeface="Cordia New" panose="020B0304020202020204" pitchFamily="34" charset="-34"/>
              <a:cs typeface="Cordia New" panose="020B0304020202020204" pitchFamily="34" charset="-34"/>
            </a:endParaRPr>
          </a:p>
        </p:txBody>
      </p:sp>
      <p:pic>
        <p:nvPicPr>
          <p:cNvPr id="10" name="Picture 9">
            <a:extLst>
              <a:ext uri="{FF2B5EF4-FFF2-40B4-BE49-F238E27FC236}">
                <a16:creationId xmlns:a16="http://schemas.microsoft.com/office/drawing/2014/main" id="{75CAD8B6-1305-9F97-D57A-75CCBEB6B9B8}"/>
              </a:ext>
            </a:extLst>
          </p:cNvPr>
          <p:cNvPicPr>
            <a:picLocks noChangeAspect="1"/>
          </p:cNvPicPr>
          <p:nvPr/>
        </p:nvPicPr>
        <p:blipFill>
          <a:blip r:embed="rId2"/>
          <a:stretch>
            <a:fillRect/>
          </a:stretch>
        </p:blipFill>
        <p:spPr>
          <a:xfrm>
            <a:off x="7309748" y="132863"/>
            <a:ext cx="2348602" cy="3130528"/>
          </a:xfrm>
          <a:prstGeom prst="rect">
            <a:avLst/>
          </a:prstGeom>
        </p:spPr>
      </p:pic>
      <p:pic>
        <p:nvPicPr>
          <p:cNvPr id="11" name="Picture 10">
            <a:extLst>
              <a:ext uri="{FF2B5EF4-FFF2-40B4-BE49-F238E27FC236}">
                <a16:creationId xmlns:a16="http://schemas.microsoft.com/office/drawing/2014/main" id="{BBCBE3D4-166C-1BB5-4797-8985D90DF24D}"/>
              </a:ext>
            </a:extLst>
          </p:cNvPr>
          <p:cNvPicPr>
            <a:picLocks noChangeAspect="1"/>
          </p:cNvPicPr>
          <p:nvPr/>
        </p:nvPicPr>
        <p:blipFill>
          <a:blip r:embed="rId3"/>
          <a:stretch>
            <a:fillRect/>
          </a:stretch>
        </p:blipFill>
        <p:spPr>
          <a:xfrm>
            <a:off x="9808496" y="132863"/>
            <a:ext cx="2346486" cy="3130528"/>
          </a:xfrm>
          <a:prstGeom prst="rect">
            <a:avLst/>
          </a:prstGeom>
        </p:spPr>
      </p:pic>
      <p:pic>
        <p:nvPicPr>
          <p:cNvPr id="12" name="Picture 11">
            <a:extLst>
              <a:ext uri="{FF2B5EF4-FFF2-40B4-BE49-F238E27FC236}">
                <a16:creationId xmlns:a16="http://schemas.microsoft.com/office/drawing/2014/main" id="{B3559B9B-32C1-9236-EE91-48EACF5B911B}"/>
              </a:ext>
            </a:extLst>
          </p:cNvPr>
          <p:cNvPicPr>
            <a:picLocks noChangeAspect="1"/>
          </p:cNvPicPr>
          <p:nvPr/>
        </p:nvPicPr>
        <p:blipFill>
          <a:blip r:embed="rId4"/>
          <a:stretch>
            <a:fillRect/>
          </a:stretch>
        </p:blipFill>
        <p:spPr>
          <a:xfrm>
            <a:off x="5325767" y="3355571"/>
            <a:ext cx="2492353" cy="2889451"/>
          </a:xfrm>
          <a:prstGeom prst="rect">
            <a:avLst/>
          </a:prstGeom>
        </p:spPr>
      </p:pic>
      <p:pic>
        <p:nvPicPr>
          <p:cNvPr id="13" name="Picture 12">
            <a:extLst>
              <a:ext uri="{FF2B5EF4-FFF2-40B4-BE49-F238E27FC236}">
                <a16:creationId xmlns:a16="http://schemas.microsoft.com/office/drawing/2014/main" id="{E9DD6CA7-1621-870D-4F99-3C352E21BCD9}"/>
              </a:ext>
            </a:extLst>
          </p:cNvPr>
          <p:cNvPicPr>
            <a:picLocks noChangeAspect="1"/>
          </p:cNvPicPr>
          <p:nvPr/>
        </p:nvPicPr>
        <p:blipFill>
          <a:blip r:embed="rId5"/>
          <a:stretch>
            <a:fillRect/>
          </a:stretch>
        </p:blipFill>
        <p:spPr>
          <a:xfrm>
            <a:off x="8221028" y="3355571"/>
            <a:ext cx="3474276" cy="2588029"/>
          </a:xfrm>
          <a:prstGeom prst="rect">
            <a:avLst/>
          </a:prstGeom>
        </p:spPr>
      </p:pic>
    </p:spTree>
    <p:extLst>
      <p:ext uri="{BB962C8B-B14F-4D97-AF65-F5344CB8AC3E}">
        <p14:creationId xmlns:p14="http://schemas.microsoft.com/office/powerpoint/2010/main" val="3325112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9E301-CC63-3173-BF5D-E0246E6E9C77}"/>
              </a:ext>
            </a:extLst>
          </p:cNvPr>
          <p:cNvSpPr>
            <a:spLocks noGrp="1"/>
          </p:cNvSpPr>
          <p:nvPr>
            <p:ph type="body" sz="half" idx="2"/>
          </p:nvPr>
        </p:nvSpPr>
        <p:spPr>
          <a:xfrm>
            <a:off x="280795" y="2050860"/>
            <a:ext cx="4891279" cy="2905125"/>
          </a:xfrm>
        </p:spPr>
        <p:txBody>
          <a:bodyPr>
            <a:normAutofit/>
          </a:bodyPr>
          <a:lstStyle/>
          <a:p>
            <a:r>
              <a:rPr lang="en-US" sz="3200" dirty="0">
                <a:latin typeface="Cordia New" panose="020B0304020202020204" pitchFamily="34" charset="-34"/>
                <a:cs typeface="Cordia New" panose="020B0304020202020204" pitchFamily="34" charset="-34"/>
              </a:rPr>
              <a:t>Participate in activities both inside and outside the classroom information can be shared share your opinion in order to further develop</a:t>
            </a:r>
          </a:p>
        </p:txBody>
      </p:sp>
      <p:sp>
        <p:nvSpPr>
          <p:cNvPr id="3" name="Date Placeholder 2">
            <a:extLst>
              <a:ext uri="{FF2B5EF4-FFF2-40B4-BE49-F238E27FC236}">
                <a16:creationId xmlns:a16="http://schemas.microsoft.com/office/drawing/2014/main" id="{DC74C316-3C5D-E31C-5B92-0C961F1A0C2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6BAD7E4-E451-6315-B19C-D0B6BAE1535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18F02AD-4DEA-C2A6-B519-DB65EA27CA7C}"/>
              </a:ext>
            </a:extLst>
          </p:cNvPr>
          <p:cNvSpPr>
            <a:spLocks noGrp="1"/>
          </p:cNvSpPr>
          <p:nvPr>
            <p:ph type="sldNum" sz="quarter" idx="12"/>
          </p:nvPr>
        </p:nvSpPr>
        <p:spPr/>
        <p:txBody>
          <a:bodyPr/>
          <a:lstStyle/>
          <a:p>
            <a:endParaRPr lang="en-US" dirty="0"/>
          </a:p>
        </p:txBody>
      </p:sp>
      <p:sp>
        <p:nvSpPr>
          <p:cNvPr id="6" name="Title 5">
            <a:extLst>
              <a:ext uri="{FF2B5EF4-FFF2-40B4-BE49-F238E27FC236}">
                <a16:creationId xmlns:a16="http://schemas.microsoft.com/office/drawing/2014/main" id="{CEE55506-5141-21D4-A2E3-E6DD47AFB041}"/>
              </a:ext>
            </a:extLst>
          </p:cNvPr>
          <p:cNvSpPr>
            <a:spLocks noGrp="1"/>
          </p:cNvSpPr>
          <p:nvPr>
            <p:ph type="title"/>
          </p:nvPr>
        </p:nvSpPr>
        <p:spPr>
          <a:xfrm>
            <a:off x="335356" y="428625"/>
            <a:ext cx="3910204" cy="1400175"/>
          </a:xfrm>
        </p:spPr>
        <p:txBody>
          <a:bodyPr/>
          <a:lstStyle/>
          <a:p>
            <a:br>
              <a:rPr lang="th-TH" dirty="0"/>
            </a:br>
            <a:br>
              <a:rPr lang="th-TH" sz="4800" b="1" dirty="0">
                <a:latin typeface="Cordia New" panose="020B0304020202020204" pitchFamily="34" charset="-34"/>
                <a:cs typeface="Cordia New" panose="020B0304020202020204" pitchFamily="34" charset="-34"/>
              </a:rPr>
            </a:br>
            <a:r>
              <a:rPr lang="en-US" sz="4800" b="1" dirty="0">
                <a:latin typeface="Cordia New" panose="020B0304020202020204" pitchFamily="34" charset="-34"/>
                <a:cs typeface="Cordia New" panose="020B0304020202020204" pitchFamily="34" charset="-34"/>
              </a:rPr>
              <a:t>Involvement</a:t>
            </a:r>
            <a:br>
              <a:rPr lang="en-US" sz="4800" b="1" dirty="0">
                <a:latin typeface="Cordia New" panose="020B0304020202020204" pitchFamily="34" charset="-34"/>
                <a:cs typeface="Cordia New" panose="020B0304020202020204" pitchFamily="34" charset="-34"/>
              </a:rPr>
            </a:br>
            <a:endParaRPr lang="en-US" dirty="0"/>
          </a:p>
        </p:txBody>
      </p:sp>
      <p:pic>
        <p:nvPicPr>
          <p:cNvPr id="10" name="Picture Placeholder 9">
            <a:extLst>
              <a:ext uri="{FF2B5EF4-FFF2-40B4-BE49-F238E27FC236}">
                <a16:creationId xmlns:a16="http://schemas.microsoft.com/office/drawing/2014/main" id="{DAFD4573-1108-8596-FE3F-00CBED008C5A}"/>
              </a:ext>
            </a:extLst>
          </p:cNvPr>
          <p:cNvPicPr>
            <a:picLocks noGrp="1" noChangeAspect="1"/>
          </p:cNvPicPr>
          <p:nvPr>
            <p:ph type="pic" idx="1"/>
          </p:nvPr>
        </p:nvPicPr>
        <p:blipFill>
          <a:blip r:embed="rId2"/>
          <a:srcRect t="10829" b="10829"/>
          <a:stretch>
            <a:fillRect/>
          </a:stretch>
        </p:blipFill>
        <p:spPr>
          <a:xfrm>
            <a:off x="9055592" y="2905125"/>
            <a:ext cx="3136408" cy="3429000"/>
          </a:xfrm>
          <a:prstGeom prst="rect">
            <a:avLst/>
          </a:prstGeom>
        </p:spPr>
      </p:pic>
      <p:pic>
        <p:nvPicPr>
          <p:cNvPr id="9" name="Picture 8">
            <a:extLst>
              <a:ext uri="{FF2B5EF4-FFF2-40B4-BE49-F238E27FC236}">
                <a16:creationId xmlns:a16="http://schemas.microsoft.com/office/drawing/2014/main" id="{B03DA397-B70A-18CE-9FE6-CCE1EAC08899}"/>
              </a:ext>
            </a:extLst>
          </p:cNvPr>
          <p:cNvPicPr>
            <a:picLocks noChangeAspect="1"/>
          </p:cNvPicPr>
          <p:nvPr/>
        </p:nvPicPr>
        <p:blipFill>
          <a:blip r:embed="rId3"/>
          <a:stretch>
            <a:fillRect/>
          </a:stretch>
        </p:blipFill>
        <p:spPr>
          <a:xfrm>
            <a:off x="5258392" y="0"/>
            <a:ext cx="4154137" cy="2905125"/>
          </a:xfrm>
          <a:prstGeom prst="rect">
            <a:avLst/>
          </a:prstGeom>
        </p:spPr>
      </p:pic>
    </p:spTree>
    <p:extLst>
      <p:ext uri="{BB962C8B-B14F-4D97-AF65-F5344CB8AC3E}">
        <p14:creationId xmlns:p14="http://schemas.microsoft.com/office/powerpoint/2010/main" val="2784827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5768EFB-B317-47EA-C969-D365EB136882}"/>
              </a:ext>
            </a:extLst>
          </p:cNvPr>
          <p:cNvSpPr>
            <a:spLocks noGrp="1"/>
          </p:cNvSpPr>
          <p:nvPr>
            <p:ph type="title"/>
          </p:nvPr>
        </p:nvSpPr>
        <p:spPr>
          <a:xfrm>
            <a:off x="516636" y="419100"/>
            <a:ext cx="3998214" cy="1895475"/>
          </a:xfrm>
        </p:spPr>
        <p:txBody>
          <a:bodyPr/>
          <a:lstStyle/>
          <a:p>
            <a:r>
              <a:rPr lang="en-US" sz="4000" b="1" dirty="0">
                <a:latin typeface="Cordia New" panose="020B0304020202020204" pitchFamily="34" charset="-34"/>
                <a:cs typeface="Cordia New" panose="020B0304020202020204" pitchFamily="34" charset="-34"/>
              </a:rPr>
              <a:t>other</a:t>
            </a:r>
            <a:br>
              <a:rPr lang="th-TH" sz="4000" b="1" dirty="0">
                <a:latin typeface="Cordia New" panose="020B0304020202020204" pitchFamily="34" charset="-34"/>
                <a:cs typeface="Cordia New" panose="020B0304020202020204" pitchFamily="34" charset="-34"/>
              </a:rPr>
            </a:br>
            <a:r>
              <a:rPr lang="en-US" sz="4000" dirty="0">
                <a:latin typeface="Cordia New" panose="020B0304020202020204" pitchFamily="34" charset="-34"/>
                <a:cs typeface="Cordia New" panose="020B0304020202020204" pitchFamily="34" charset="-34"/>
              </a:rPr>
              <a:t>extra points</a:t>
            </a:r>
          </a:p>
        </p:txBody>
      </p:sp>
      <p:sp>
        <p:nvSpPr>
          <p:cNvPr id="16" name="Text Placeholder 15">
            <a:extLst>
              <a:ext uri="{FF2B5EF4-FFF2-40B4-BE49-F238E27FC236}">
                <a16:creationId xmlns:a16="http://schemas.microsoft.com/office/drawing/2014/main" id="{BB801EE7-C3C0-5B30-EB9B-2C995032EE99}"/>
              </a:ext>
            </a:extLst>
          </p:cNvPr>
          <p:cNvSpPr>
            <a:spLocks noGrp="1"/>
          </p:cNvSpPr>
          <p:nvPr>
            <p:ph type="body" sz="quarter" idx="13"/>
          </p:nvPr>
        </p:nvSpPr>
        <p:spPr>
          <a:xfrm>
            <a:off x="3251994" y="2414587"/>
            <a:ext cx="5688012" cy="2028825"/>
          </a:xfrm>
        </p:spPr>
        <p:txBody>
          <a:bodyPr>
            <a:normAutofit/>
          </a:bodyPr>
          <a:lstStyle/>
          <a:p>
            <a:r>
              <a:rPr lang="en-US" sz="6000" b="1" dirty="0">
                <a:latin typeface="Cordia New" panose="020B0304020202020204" pitchFamily="34" charset="-34"/>
                <a:cs typeface="Cordia New" panose="020B0304020202020204" pitchFamily="34" charset="-34"/>
              </a:rPr>
              <a:t>FINAL</a:t>
            </a:r>
          </a:p>
          <a:p>
            <a:r>
              <a:rPr lang="en-US" sz="6000" dirty="0">
                <a:latin typeface="Cordia New" panose="020B0304020202020204" pitchFamily="34" charset="-34"/>
                <a:cs typeface="Cordia New" panose="020B0304020202020204" pitchFamily="34" charset="-34"/>
              </a:rPr>
              <a:t>Theory</a:t>
            </a:r>
          </a:p>
        </p:txBody>
      </p:sp>
      <p:sp>
        <p:nvSpPr>
          <p:cNvPr id="2" name="Date Placeholder 1">
            <a:extLst>
              <a:ext uri="{FF2B5EF4-FFF2-40B4-BE49-F238E27FC236}">
                <a16:creationId xmlns:a16="http://schemas.microsoft.com/office/drawing/2014/main" id="{E9350B43-2FC6-DBFA-2920-C8265C1C6A48}"/>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1EFDBE1-8C88-4D39-6BA3-537373DFA09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91CF39-6540-5B9E-8E6C-4310213A7FEF}"/>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96717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0B8ED-D27D-2CD3-4706-72BF4D07970A}"/>
              </a:ext>
            </a:extLst>
          </p:cNvPr>
          <p:cNvSpPr>
            <a:spLocks noGrp="1"/>
          </p:cNvSpPr>
          <p:nvPr>
            <p:ph type="title"/>
          </p:nvPr>
        </p:nvSpPr>
        <p:spPr>
          <a:xfrm>
            <a:off x="161363" y="358588"/>
            <a:ext cx="8892990" cy="2492189"/>
          </a:xfrm>
        </p:spPr>
        <p:txBody>
          <a:bodyPr/>
          <a:lstStyle/>
          <a:p>
            <a:r>
              <a:rPr lang="en-US" sz="4000" b="1" dirty="0">
                <a:solidFill>
                  <a:schemeClr val="tx1"/>
                </a:solidFill>
                <a:latin typeface="Calibri" panose="020F0502020204030204" pitchFamily="34" charset="0"/>
                <a:ea typeface="Calibri" panose="020F0502020204030204" pitchFamily="34" charset="0"/>
                <a:cs typeface="Cordia New" panose="020B0304020202020204" pitchFamily="34" charset="-34"/>
              </a:rPr>
              <a:t>I</a:t>
            </a:r>
            <a:r>
              <a:rPr lang="en-US" sz="4000" b="1" dirty="0">
                <a:solidFill>
                  <a:schemeClr val="tx1"/>
                </a:solidFill>
                <a:effectLst/>
                <a:latin typeface="Calibri" panose="020F0502020204030204" pitchFamily="34" charset="0"/>
                <a:ea typeface="Calibri" panose="020F0502020204030204" pitchFamily="34" charset="0"/>
                <a:cs typeface="Cordia New" panose="020B0304020202020204" pitchFamily="34" charset="-34"/>
              </a:rPr>
              <a:t>mportant Characteristics of The </a:t>
            </a:r>
            <a:r>
              <a:rPr lang="en-US" sz="4000" b="1" dirty="0">
                <a:solidFill>
                  <a:schemeClr val="tx1"/>
                </a:solidFill>
                <a:latin typeface="Calibri" panose="020F0502020204030204" pitchFamily="34" charset="0"/>
                <a:ea typeface="Calibri" panose="020F0502020204030204" pitchFamily="34" charset="0"/>
                <a:cs typeface="Cordia New" panose="020B0304020202020204" pitchFamily="34" charset="-34"/>
              </a:rPr>
              <a:t>P</a:t>
            </a:r>
            <a:r>
              <a:rPr lang="en-US" sz="4000" b="1" dirty="0">
                <a:solidFill>
                  <a:schemeClr val="tx1"/>
                </a:solidFill>
                <a:effectLst/>
                <a:latin typeface="Calibri" panose="020F0502020204030204" pitchFamily="34" charset="0"/>
                <a:ea typeface="Calibri" panose="020F0502020204030204" pitchFamily="34" charset="0"/>
                <a:cs typeface="Cordia New" panose="020B0304020202020204" pitchFamily="34" charset="-34"/>
              </a:rPr>
              <a:t>roject</a:t>
            </a:r>
            <a:br>
              <a:rPr lang="en-US" sz="1800" dirty="0">
                <a:effectLst/>
                <a:latin typeface="Calibri" panose="020F0502020204030204" pitchFamily="34" charset="0"/>
                <a:ea typeface="Calibri" panose="020F0502020204030204" pitchFamily="34" charset="0"/>
                <a:cs typeface="Cordia New" panose="020B0304020202020204" pitchFamily="34" charset="-34"/>
              </a:rPr>
            </a:br>
            <a:endParaRPr lang="en-US" dirty="0"/>
          </a:p>
        </p:txBody>
      </p:sp>
      <p:sp>
        <p:nvSpPr>
          <p:cNvPr id="3" name="Content Placeholder 2">
            <a:extLst>
              <a:ext uri="{FF2B5EF4-FFF2-40B4-BE49-F238E27FC236}">
                <a16:creationId xmlns:a16="http://schemas.microsoft.com/office/drawing/2014/main" id="{A0F86631-7C6D-4ABC-F7DA-559DABB50B6B}"/>
              </a:ext>
            </a:extLst>
          </p:cNvPr>
          <p:cNvSpPr>
            <a:spLocks noGrp="1"/>
          </p:cNvSpPr>
          <p:nvPr>
            <p:ph idx="1"/>
          </p:nvPr>
        </p:nvSpPr>
        <p:spPr>
          <a:xfrm>
            <a:off x="3343835" y="2425493"/>
            <a:ext cx="8686802" cy="3796013"/>
          </a:xfrm>
        </p:spPr>
        <p:txBody>
          <a:bodyPr>
            <a:normAutofit/>
          </a:bodyPr>
          <a:lstStyle/>
          <a:p>
            <a:pPr marL="0" marR="0" algn="l">
              <a:lnSpc>
                <a:spcPct val="107000"/>
              </a:lnSpc>
              <a:spcBef>
                <a:spcPts val="0"/>
              </a:spcBef>
              <a:spcAft>
                <a:spcPts val="0"/>
              </a:spcAft>
            </a:pPr>
            <a:r>
              <a:rPr lang="en-US" sz="3200" dirty="0">
                <a:effectLst/>
                <a:latin typeface="Cordia New" panose="020B0304020202020204" pitchFamily="34" charset="-34"/>
                <a:ea typeface="Calibri" panose="020F0502020204030204" pitchFamily="34" charset="0"/>
                <a:cs typeface="Cordia New" panose="020B0304020202020204" pitchFamily="34" charset="-34"/>
              </a:rPr>
              <a:t>1. Have a separate scope of work</a:t>
            </a:r>
          </a:p>
          <a:p>
            <a:pPr marL="0" marR="0" algn="l">
              <a:lnSpc>
                <a:spcPct val="107000"/>
              </a:lnSpc>
              <a:spcBef>
                <a:spcPts val="0"/>
              </a:spcBef>
              <a:spcAft>
                <a:spcPts val="0"/>
              </a:spcAft>
            </a:pPr>
            <a:r>
              <a:rPr lang="en-US" sz="3200" dirty="0">
                <a:effectLst/>
                <a:latin typeface="Cordia New" panose="020B0304020202020204" pitchFamily="34" charset="-34"/>
                <a:ea typeface="Calibri" panose="020F0502020204030204" pitchFamily="34" charset="0"/>
                <a:cs typeface="Cordia New" panose="020B0304020202020204" pitchFamily="34" charset="-34"/>
              </a:rPr>
              <a:t>2. There is a temporary responsible organization.</a:t>
            </a:r>
          </a:p>
          <a:p>
            <a:pPr marL="0" marR="0" algn="l">
              <a:lnSpc>
                <a:spcPct val="107000"/>
              </a:lnSpc>
              <a:spcBef>
                <a:spcPts val="0"/>
              </a:spcBef>
              <a:spcAft>
                <a:spcPts val="0"/>
              </a:spcAft>
            </a:pPr>
            <a:r>
              <a:rPr lang="en-US" sz="3200" dirty="0">
                <a:effectLst/>
                <a:latin typeface="Cordia New" panose="020B0304020202020204" pitchFamily="34" charset="-34"/>
                <a:ea typeface="Calibri" panose="020F0502020204030204" pitchFamily="34" charset="0"/>
                <a:cs typeface="Cordia New" panose="020B0304020202020204" pitchFamily="34" charset="-34"/>
              </a:rPr>
              <a:t>3. There are changes that benefit the target audience.</a:t>
            </a:r>
          </a:p>
          <a:p>
            <a:pPr marL="0" marR="0" algn="l">
              <a:lnSpc>
                <a:spcPct val="107000"/>
              </a:lnSpc>
              <a:spcBef>
                <a:spcPts val="0"/>
              </a:spcBef>
              <a:spcAft>
                <a:spcPts val="0"/>
              </a:spcAft>
            </a:pPr>
            <a:r>
              <a:rPr lang="en-US" sz="3200" dirty="0">
                <a:effectLst/>
                <a:latin typeface="Cordia New" panose="020B0304020202020204" pitchFamily="34" charset="-34"/>
                <a:ea typeface="Calibri" panose="020F0502020204030204" pitchFamily="34" charset="0"/>
                <a:cs typeface="Cordia New" panose="020B0304020202020204" pitchFamily="34" charset="-34"/>
              </a:rPr>
              <a:t>4. There is an exposure to uncertainty/risk.</a:t>
            </a:r>
          </a:p>
          <a:p>
            <a:pPr marL="0" marR="0" algn="l">
              <a:lnSpc>
                <a:spcPct val="107000"/>
              </a:lnSpc>
              <a:spcBef>
                <a:spcPts val="0"/>
              </a:spcBef>
              <a:spcAft>
                <a:spcPts val="0"/>
              </a:spcAft>
            </a:pPr>
            <a:r>
              <a:rPr lang="en-US" sz="3200" dirty="0">
                <a:effectLst/>
                <a:latin typeface="Cordia New" panose="020B0304020202020204" pitchFamily="34" charset="-34"/>
                <a:ea typeface="Calibri" panose="020F0502020204030204" pitchFamily="34" charset="0"/>
                <a:cs typeface="Cordia New" panose="020B0304020202020204" pitchFamily="34" charset="-34"/>
              </a:rPr>
              <a:t>5. Focus on integration with the main organization.</a:t>
            </a:r>
          </a:p>
          <a:p>
            <a:pPr marL="0" marR="0" algn="l">
              <a:lnSpc>
                <a:spcPct val="107000"/>
              </a:lnSpc>
              <a:spcBef>
                <a:spcPts val="0"/>
              </a:spcBef>
              <a:spcAft>
                <a:spcPts val="0"/>
              </a:spcAft>
            </a:pPr>
            <a:r>
              <a:rPr lang="en-US" sz="3200" dirty="0">
                <a:effectLst/>
                <a:latin typeface="Cordia New" panose="020B0304020202020204" pitchFamily="34" charset="-34"/>
                <a:ea typeface="Calibri" panose="020F0502020204030204" pitchFamily="34" charset="0"/>
                <a:cs typeface="Cordia New" panose="020B0304020202020204" pitchFamily="34" charset="-34"/>
              </a:rPr>
              <a:t>6. Consider time, cost and quality constraints.</a:t>
            </a:r>
            <a:endParaRPr lang="en-US" sz="3200"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1293173002"/>
      </p:ext>
    </p:extLst>
  </p:cSld>
  <p:clrMapOvr>
    <a:masterClrMapping/>
  </p:clrMapOvr>
</p:sld>
</file>

<file path=ppt/theme/theme1.xml><?xml version="1.0" encoding="utf-8"?>
<a:theme xmlns:a="http://schemas.openxmlformats.org/drawingml/2006/main" name="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s_Organic_Presentation_Win32_SW_v10.potx" id="{6F7A4518-677F-49D0-AD76-8F0F7DEFB1E5}" vid="{F577DF72-62B0-42B0-B34E-786789A797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{7D00A564-8088-44E1-9520-2225E240877B}tf11964407_win32</Template>
  <TotalTime>262</TotalTime>
  <Words>646</Words>
  <Application>Microsoft Office PowerPoint</Application>
  <PresentationFormat>Widescreen</PresentationFormat>
  <Paragraphs>73</Paragraphs>
  <Slides>16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Cordia New</vt:lpstr>
      <vt:lpstr>Courier New</vt:lpstr>
      <vt:lpstr>Gill Sans Nova</vt:lpstr>
      <vt:lpstr>Gill Sans Nova Light</vt:lpstr>
      <vt:lpstr>Sagona Book</vt:lpstr>
      <vt:lpstr>Office Theme</vt:lpstr>
      <vt:lpstr>TIM 4404 Tourism Project Management 3(2-2-5)</vt:lpstr>
      <vt:lpstr>PowerPoint Presentation</vt:lpstr>
      <vt:lpstr>PowerPoint Presentation</vt:lpstr>
      <vt:lpstr>Evaluation</vt:lpstr>
      <vt:lpstr>Group Project</vt:lpstr>
      <vt:lpstr> Public Relations Project </vt:lpstr>
      <vt:lpstr>  Involvement </vt:lpstr>
      <vt:lpstr>other extra points</vt:lpstr>
      <vt:lpstr>Important Characteristics of The Project </vt:lpstr>
      <vt:lpstr>Project Cycle </vt:lpstr>
      <vt:lpstr>Project Cycle </vt:lpstr>
      <vt:lpstr> </vt:lpstr>
      <vt:lpstr>Project Cycle </vt:lpstr>
      <vt:lpstr>Project Cycle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 4404 การจัดการโครงงานเพื่อการท่องเที่ยว 3(2-2-5)</dc:title>
  <dc:creator>Ben Yaem</dc:creator>
  <cp:lastModifiedBy>Ben Yaem</cp:lastModifiedBy>
  <cp:revision>26</cp:revision>
  <dcterms:created xsi:type="dcterms:W3CDTF">2022-12-06T16:33:37Z</dcterms:created>
  <dcterms:modified xsi:type="dcterms:W3CDTF">2022-12-16T15:13:32Z</dcterms:modified>
</cp:coreProperties>
</file>