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5" r:id="rId5"/>
    <p:sldId id="314" r:id="rId6"/>
    <p:sldId id="315" r:id="rId7"/>
    <p:sldId id="3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92A"/>
    <a:srgbClr val="4F5945"/>
    <a:srgbClr val="93D3D9"/>
    <a:srgbClr val="AAD6FF"/>
    <a:srgbClr val="A65B3A"/>
    <a:srgbClr val="A9D7D9"/>
    <a:srgbClr val="7F867A"/>
    <a:srgbClr val="B2C8CD"/>
    <a:srgbClr val="CCD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49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7227e343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7227e343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00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subTitle" idx="1"/>
          </p:nvPr>
        </p:nvSpPr>
        <p:spPr>
          <a:xfrm>
            <a:off x="1100533" y="3550900"/>
            <a:ext cx="2990000" cy="13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ubTitle" idx="2"/>
          </p:nvPr>
        </p:nvSpPr>
        <p:spPr>
          <a:xfrm>
            <a:off x="4600995" y="3550900"/>
            <a:ext cx="2990000" cy="13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subTitle" idx="3"/>
          </p:nvPr>
        </p:nvSpPr>
        <p:spPr>
          <a:xfrm>
            <a:off x="8101465" y="3550900"/>
            <a:ext cx="2990000" cy="13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ubTitle" idx="4"/>
          </p:nvPr>
        </p:nvSpPr>
        <p:spPr>
          <a:xfrm>
            <a:off x="1100537" y="2944800"/>
            <a:ext cx="2990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subTitle" idx="5"/>
          </p:nvPr>
        </p:nvSpPr>
        <p:spPr>
          <a:xfrm>
            <a:off x="4601000" y="2944800"/>
            <a:ext cx="2990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6"/>
          </p:nvPr>
        </p:nvSpPr>
        <p:spPr>
          <a:xfrm>
            <a:off x="8101463" y="2944800"/>
            <a:ext cx="29900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933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566475" flipH="1">
            <a:off x="10426005" y="-1138537"/>
            <a:ext cx="2869537" cy="2869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3"/>
          <p:cNvGrpSpPr/>
          <p:nvPr/>
        </p:nvGrpSpPr>
        <p:grpSpPr>
          <a:xfrm rot="7210715">
            <a:off x="-1075475" y="4427601"/>
            <a:ext cx="3406771" cy="3838263"/>
            <a:chOff x="8145227" y="1855181"/>
            <a:chExt cx="2202383" cy="2480853"/>
          </a:xfrm>
        </p:grpSpPr>
        <p:pic>
          <p:nvPicPr>
            <p:cNvPr id="199" name="Google Shape;199;p23"/>
            <p:cNvPicPr preferRelativeResize="0"/>
            <p:nvPr/>
          </p:nvPicPr>
          <p:blipFill>
            <a:blip r:embed="rId3">
              <a:alphaModFix amt="75000"/>
            </a:blip>
            <a:stretch>
              <a:fillRect/>
            </a:stretch>
          </p:blipFill>
          <p:spPr>
            <a:xfrm rot="-5399993">
              <a:off x="7745268" y="2735557"/>
              <a:ext cx="2000438" cy="12005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3"/>
            <p:cNvPicPr preferRelativeResize="0"/>
            <p:nvPr/>
          </p:nvPicPr>
          <p:blipFill>
            <a:blip r:embed="rId3">
              <a:alphaModFix amt="75000"/>
            </a:blip>
            <a:stretch>
              <a:fillRect/>
            </a:stretch>
          </p:blipFill>
          <p:spPr>
            <a:xfrm rot="-3238944">
              <a:off x="8273718" y="2416907"/>
              <a:ext cx="2000437" cy="12005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06526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17895" y="-310640"/>
            <a:ext cx="6526532" cy="1438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32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  <p:sldLayoutId id="2147483673" r:id="rId20"/>
    <p:sldLayoutId id="2147483674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docs.google.com/spreadsheets/d/1FJi4NCI7vBb6P3IRqas5PAm1AforYbxMBFoUY4xgmIc/copy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072" y="1380565"/>
            <a:ext cx="7219457" cy="2205318"/>
          </a:xfrm>
        </p:spPr>
        <p:txBody>
          <a:bodyPr/>
          <a:lstStyle/>
          <a:p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TIM 4404</a:t>
            </a:r>
            <a:b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Tourism Project Management</a:t>
            </a:r>
            <a:b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3(2-2-5)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518" y="4670254"/>
            <a:ext cx="3733619" cy="43891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Benjaporn </a:t>
            </a:r>
            <a:r>
              <a:rPr lang="en-US" sz="32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Yaemjamuang</a:t>
            </a: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32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Three key dimensions of project management</a:t>
            </a:r>
            <a:endParaRPr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09" name="Google Shape;609;p50"/>
          <p:cNvSpPr txBox="1">
            <a:spLocks noGrp="1"/>
          </p:cNvSpPr>
          <p:nvPr>
            <p:ph type="subTitle" idx="1"/>
          </p:nvPr>
        </p:nvSpPr>
        <p:spPr>
          <a:xfrm>
            <a:off x="115228" y="3595065"/>
            <a:ext cx="3975304" cy="27013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endParaRPr sz="2800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10" name="Google Shape;610;p50"/>
          <p:cNvSpPr txBox="1">
            <a:spLocks noGrp="1"/>
          </p:cNvSpPr>
          <p:nvPr>
            <p:ph type="subTitle" idx="2"/>
          </p:nvPr>
        </p:nvSpPr>
        <p:spPr>
          <a:xfrm>
            <a:off x="4308116" y="3607340"/>
            <a:ext cx="3740281" cy="29390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endParaRPr sz="2800" dirty="0">
              <a:solidFill>
                <a:srgbClr val="4F5945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11" name="Google Shape;611;p50"/>
          <p:cNvSpPr txBox="1">
            <a:spLocks noGrp="1"/>
          </p:cNvSpPr>
          <p:nvPr>
            <p:ph type="subTitle" idx="3"/>
          </p:nvPr>
        </p:nvSpPr>
        <p:spPr>
          <a:xfrm>
            <a:off x="8255429" y="3609460"/>
            <a:ext cx="3592751" cy="23433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endParaRPr sz="2800" dirty="0">
              <a:solidFill>
                <a:srgbClr val="73292A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12" name="Google Shape;612;p50"/>
          <p:cNvSpPr txBox="1">
            <a:spLocks noGrp="1"/>
          </p:cNvSpPr>
          <p:nvPr>
            <p:ph type="subTitle" idx="4"/>
          </p:nvPr>
        </p:nvSpPr>
        <p:spPr>
          <a:xfrm>
            <a:off x="173830" y="1662570"/>
            <a:ext cx="4230542" cy="16480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32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0" indent="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Results</a:t>
            </a:r>
            <a:endParaRPr sz="3200" b="1" dirty="0">
              <a:solidFill>
                <a:schemeClr val="accent6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13" name="Google Shape;613;p50"/>
          <p:cNvSpPr txBox="1">
            <a:spLocks noGrp="1"/>
          </p:cNvSpPr>
          <p:nvPr>
            <p:ph type="subTitle" idx="5"/>
          </p:nvPr>
        </p:nvSpPr>
        <p:spPr>
          <a:xfrm>
            <a:off x="4441381" y="1734077"/>
            <a:ext cx="3775117" cy="16480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3200" b="1" dirty="0">
                <a:solidFill>
                  <a:srgbClr val="4F594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3200" b="1" dirty="0">
                <a:solidFill>
                  <a:srgbClr val="4F594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0" indent="0"/>
            <a:r>
              <a:rPr lang="en-US" sz="3200" b="1" dirty="0">
                <a:solidFill>
                  <a:srgbClr val="4F594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Process</a:t>
            </a:r>
            <a:endParaRPr sz="3200" b="1" dirty="0">
              <a:solidFill>
                <a:srgbClr val="4F5945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14" name="Google Shape;614;p50"/>
          <p:cNvSpPr txBox="1">
            <a:spLocks noGrp="1"/>
          </p:cNvSpPr>
          <p:nvPr>
            <p:ph type="subTitle" idx="6"/>
          </p:nvPr>
        </p:nvSpPr>
        <p:spPr>
          <a:xfrm>
            <a:off x="7927633" y="1732099"/>
            <a:ext cx="4090537" cy="15538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3200" b="1" dirty="0">
                <a:solidFill>
                  <a:srgbClr val="73292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3200" b="1" dirty="0">
                <a:solidFill>
                  <a:srgbClr val="73292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0" indent="0"/>
            <a:r>
              <a:rPr lang="en-US" sz="2800" b="1" dirty="0">
                <a:solidFill>
                  <a:srgbClr val="73292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Factors &amp; Contexts</a:t>
            </a:r>
            <a:endParaRPr sz="2800" b="1" dirty="0">
              <a:solidFill>
                <a:srgbClr val="73292A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18" name="Google Shape;61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5303" y="-542070"/>
            <a:ext cx="1950567" cy="20830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9" name="Google Shape;629;p50"/>
          <p:cNvGrpSpPr/>
          <p:nvPr/>
        </p:nvGrpSpPr>
        <p:grpSpPr>
          <a:xfrm rot="3599956" flipH="1">
            <a:off x="1178644" y="107102"/>
            <a:ext cx="560616" cy="1630892"/>
            <a:chOff x="1206498" y="3105102"/>
            <a:chExt cx="420471" cy="1223195"/>
          </a:xfrm>
        </p:grpSpPr>
        <p:pic>
          <p:nvPicPr>
            <p:cNvPr id="630" name="Google Shape;630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16113">
              <a:off x="1386018" y="3915025"/>
              <a:ext cx="164008" cy="397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516113" flipH="1">
              <a:off x="1283443" y="3121100"/>
              <a:ext cx="164008" cy="3972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2" name="Google Shape;63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83843" flipH="1">
            <a:off x="8232883" y="5593859"/>
            <a:ext cx="218672" cy="52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116070">
            <a:off x="7170151" y="4991617"/>
            <a:ext cx="218672" cy="52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699995" flipH="1">
            <a:off x="3881116" y="5076625"/>
            <a:ext cx="218672" cy="52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16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9"/>
          <p:cNvSpPr txBox="1">
            <a:spLocks noGrp="1"/>
          </p:cNvSpPr>
          <p:nvPr>
            <p:ph type="title"/>
          </p:nvPr>
        </p:nvSpPr>
        <p:spPr>
          <a:xfrm>
            <a:off x="959999" y="509246"/>
            <a:ext cx="10760052" cy="84772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The relationship between the project and various agencies</a:t>
            </a:r>
            <a:endParaRPr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74" name="Google Shape;574;p49"/>
          <p:cNvSpPr txBox="1"/>
          <p:nvPr/>
        </p:nvSpPr>
        <p:spPr>
          <a:xfrm>
            <a:off x="861944" y="2079032"/>
            <a:ext cx="264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-US" sz="3200" b="1" dirty="0">
                <a:solidFill>
                  <a:srgbClr val="73292A"/>
                </a:solidFill>
                <a:latin typeface="Cordia New" panose="020B0304020202020204" pitchFamily="34" charset="-34"/>
                <a:ea typeface="Pacifico"/>
                <a:cs typeface="Cordia New" panose="020B0304020202020204" pitchFamily="34" charset="-34"/>
                <a:sym typeface="Pacifico"/>
              </a:rPr>
              <a:t>The Owner</a:t>
            </a:r>
            <a:endParaRPr sz="3200" b="1" dirty="0">
              <a:solidFill>
                <a:srgbClr val="73292A"/>
              </a:solidFill>
              <a:latin typeface="Cordia New" panose="020B0304020202020204" pitchFamily="34" charset="-34"/>
              <a:ea typeface="Pacifico"/>
              <a:cs typeface="Cordia New" panose="020B0304020202020204" pitchFamily="34" charset="-34"/>
              <a:sym typeface="Pacifico"/>
            </a:endParaRPr>
          </a:p>
        </p:txBody>
      </p:sp>
      <p:pic>
        <p:nvPicPr>
          <p:cNvPr id="575" name="Google Shape;575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4301" y="1753267"/>
            <a:ext cx="3023401" cy="303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9"/>
          <p:cNvPicPr preferRelativeResize="0"/>
          <p:nvPr/>
        </p:nvPicPr>
        <p:blipFill rotWithShape="1">
          <a:blip r:embed="rId5">
            <a:alphaModFix/>
          </a:blip>
          <a:srcRect t="29" b="19"/>
          <a:stretch/>
        </p:blipFill>
        <p:spPr>
          <a:xfrm>
            <a:off x="3508774" y="2064992"/>
            <a:ext cx="1175865" cy="11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9"/>
          <p:cNvSpPr txBox="1"/>
          <p:nvPr/>
        </p:nvSpPr>
        <p:spPr>
          <a:xfrm>
            <a:off x="861944" y="3593632"/>
            <a:ext cx="264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-US" sz="3200" b="1" dirty="0">
                <a:solidFill>
                  <a:srgbClr val="73292A"/>
                </a:solidFill>
                <a:latin typeface="Cordia New" panose="020B0304020202020204" pitchFamily="34" charset="-34"/>
                <a:ea typeface="Pacifico"/>
                <a:cs typeface="Cordia New" panose="020B0304020202020204" pitchFamily="34" charset="-34"/>
                <a:sym typeface="Pacifico"/>
              </a:rPr>
              <a:t>The Users</a:t>
            </a:r>
            <a:endParaRPr sz="3200" b="1" dirty="0">
              <a:solidFill>
                <a:srgbClr val="73292A"/>
              </a:solidFill>
              <a:latin typeface="Cordia New" panose="020B0304020202020204" pitchFamily="34" charset="-34"/>
              <a:ea typeface="Pacifico"/>
              <a:cs typeface="Cordia New" panose="020B0304020202020204" pitchFamily="34" charset="-34"/>
              <a:sym typeface="Pacifico"/>
            </a:endParaRPr>
          </a:p>
        </p:txBody>
      </p:sp>
      <p:pic>
        <p:nvPicPr>
          <p:cNvPr id="579" name="Google Shape;579;p49"/>
          <p:cNvPicPr preferRelativeResize="0"/>
          <p:nvPr/>
        </p:nvPicPr>
        <p:blipFill rotWithShape="1">
          <a:blip r:embed="rId6">
            <a:alphaModFix/>
          </a:blip>
          <a:srcRect t="29" b="19"/>
          <a:stretch/>
        </p:blipFill>
        <p:spPr>
          <a:xfrm>
            <a:off x="3508774" y="3579592"/>
            <a:ext cx="1175865" cy="11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9"/>
          <p:cNvSpPr txBox="1"/>
          <p:nvPr/>
        </p:nvSpPr>
        <p:spPr>
          <a:xfrm>
            <a:off x="8684456" y="2075277"/>
            <a:ext cx="264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b="1" dirty="0">
                <a:solidFill>
                  <a:srgbClr val="73292A"/>
                </a:solidFill>
                <a:latin typeface="Cordia New" panose="020B0304020202020204" pitchFamily="34" charset="-34"/>
                <a:ea typeface="Pacifico"/>
                <a:cs typeface="Cordia New" panose="020B0304020202020204" pitchFamily="34" charset="-34"/>
                <a:sym typeface="Pacifico"/>
              </a:rPr>
              <a:t>The Supporter</a:t>
            </a:r>
            <a:endParaRPr sz="3200" b="1" dirty="0">
              <a:solidFill>
                <a:srgbClr val="73292A"/>
              </a:solidFill>
              <a:latin typeface="Cordia New" panose="020B0304020202020204" pitchFamily="34" charset="-34"/>
              <a:ea typeface="Pacifico"/>
              <a:cs typeface="Cordia New" panose="020B0304020202020204" pitchFamily="34" charset="-34"/>
              <a:sym typeface="Pacifico"/>
            </a:endParaRPr>
          </a:p>
        </p:txBody>
      </p:sp>
      <p:pic>
        <p:nvPicPr>
          <p:cNvPr id="582" name="Google Shape;582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7420" y="2061237"/>
            <a:ext cx="1175865" cy="115419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9"/>
          <p:cNvSpPr txBox="1"/>
          <p:nvPr/>
        </p:nvSpPr>
        <p:spPr>
          <a:xfrm>
            <a:off x="8684456" y="3589877"/>
            <a:ext cx="3035593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b="1" dirty="0">
                <a:solidFill>
                  <a:srgbClr val="73292A"/>
                </a:solidFill>
                <a:latin typeface="Cordia New" panose="020B0304020202020204" pitchFamily="34" charset="-34"/>
                <a:ea typeface="Pacifico"/>
                <a:cs typeface="Cordia New" panose="020B0304020202020204" pitchFamily="34" charset="-34"/>
                <a:sym typeface="Pacifico"/>
              </a:rPr>
              <a:t>The Coordinator</a:t>
            </a:r>
            <a:endParaRPr sz="3200" b="1" dirty="0">
              <a:solidFill>
                <a:srgbClr val="73292A"/>
              </a:solidFill>
              <a:latin typeface="Cordia New" panose="020B0304020202020204" pitchFamily="34" charset="-34"/>
              <a:ea typeface="Pacifico"/>
              <a:cs typeface="Cordia New" panose="020B0304020202020204" pitchFamily="34" charset="-34"/>
              <a:sym typeface="Pacifico"/>
            </a:endParaRPr>
          </a:p>
        </p:txBody>
      </p:sp>
      <p:pic>
        <p:nvPicPr>
          <p:cNvPr id="585" name="Google Shape;585;p49"/>
          <p:cNvPicPr preferRelativeResize="0"/>
          <p:nvPr/>
        </p:nvPicPr>
        <p:blipFill rotWithShape="1">
          <a:blip r:embed="rId8">
            <a:alphaModFix/>
          </a:blip>
          <a:srcRect t="49" b="59"/>
          <a:stretch/>
        </p:blipFill>
        <p:spPr>
          <a:xfrm>
            <a:off x="7507419" y="3575837"/>
            <a:ext cx="1175867" cy="115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39528" y="2743933"/>
            <a:ext cx="912933" cy="97496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9"/>
          <p:cNvSpPr txBox="1"/>
          <p:nvPr/>
        </p:nvSpPr>
        <p:spPr>
          <a:xfrm>
            <a:off x="7507337" y="2284933"/>
            <a:ext cx="1176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467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467" dirty="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88" name="Google Shape;588;p49"/>
          <p:cNvSpPr txBox="1"/>
          <p:nvPr/>
        </p:nvSpPr>
        <p:spPr>
          <a:xfrm>
            <a:off x="7507337" y="3803300"/>
            <a:ext cx="1176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3467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467" dirty="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89" name="Google Shape;589;p49"/>
          <p:cNvSpPr txBox="1"/>
          <p:nvPr/>
        </p:nvSpPr>
        <p:spPr>
          <a:xfrm>
            <a:off x="3512763" y="2284933"/>
            <a:ext cx="1176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467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467" dirty="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90" name="Google Shape;590;p49"/>
          <p:cNvSpPr txBox="1"/>
          <p:nvPr/>
        </p:nvSpPr>
        <p:spPr>
          <a:xfrm>
            <a:off x="3512763" y="3803300"/>
            <a:ext cx="1176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3467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467" dirty="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591" name="Google Shape;591;p49"/>
          <p:cNvGrpSpPr/>
          <p:nvPr/>
        </p:nvGrpSpPr>
        <p:grpSpPr>
          <a:xfrm>
            <a:off x="6392013" y="5057009"/>
            <a:ext cx="1419763" cy="1064800"/>
            <a:chOff x="2544870" y="1187189"/>
            <a:chExt cx="1064822" cy="798600"/>
          </a:xfrm>
        </p:grpSpPr>
        <p:pic>
          <p:nvPicPr>
            <p:cNvPr id="592" name="Google Shape;592;p4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544870" y="1187189"/>
              <a:ext cx="1064822" cy="798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3" name="Google Shape;593;p49"/>
            <p:cNvGrpSpPr/>
            <p:nvPr/>
          </p:nvGrpSpPr>
          <p:grpSpPr>
            <a:xfrm>
              <a:off x="2835760" y="1356141"/>
              <a:ext cx="507768" cy="484800"/>
              <a:chOff x="7390435" y="3680868"/>
              <a:chExt cx="372073" cy="355243"/>
            </a:xfrm>
          </p:grpSpPr>
          <p:sp>
            <p:nvSpPr>
              <p:cNvPr id="594" name="Google Shape;594;p49"/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5" name="Google Shape;595;p49"/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6" name="Google Shape;596;p49"/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7" name="Google Shape;597;p49"/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8" name="Google Shape;598;p49"/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9" name="Google Shape;599;p49"/>
              <p:cNvSpPr/>
              <p:nvPr/>
            </p:nvSpPr>
            <p:spPr>
              <a:xfrm>
                <a:off x="7501228" y="3819415"/>
                <a:ext cx="75640" cy="141437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4454" extrusionOk="0">
                    <a:moveTo>
                      <a:pt x="1012" y="692"/>
                    </a:moveTo>
                    <a:lnTo>
                      <a:pt x="1012" y="2061"/>
                    </a:lnTo>
                    <a:cubicBezTo>
                      <a:pt x="607" y="2001"/>
                      <a:pt x="310" y="1715"/>
                      <a:pt x="310" y="1370"/>
                    </a:cubicBezTo>
                    <a:cubicBezTo>
                      <a:pt x="310" y="1025"/>
                      <a:pt x="607" y="763"/>
                      <a:pt x="1012" y="692"/>
                    </a:cubicBezTo>
                    <a:close/>
                    <a:moveTo>
                      <a:pt x="1357" y="2418"/>
                    </a:moveTo>
                    <a:cubicBezTo>
                      <a:pt x="1750" y="2477"/>
                      <a:pt x="2048" y="2751"/>
                      <a:pt x="2048" y="3097"/>
                    </a:cubicBezTo>
                    <a:cubicBezTo>
                      <a:pt x="2048" y="3430"/>
                      <a:pt x="1738" y="3704"/>
                      <a:pt x="1357" y="3763"/>
                    </a:cubicBezTo>
                    <a:lnTo>
                      <a:pt x="1357" y="2418"/>
                    </a:lnTo>
                    <a:close/>
                    <a:moveTo>
                      <a:pt x="1191" y="1"/>
                    </a:moveTo>
                    <a:cubicBezTo>
                      <a:pt x="1095" y="1"/>
                      <a:pt x="1024" y="72"/>
                      <a:pt x="1024" y="168"/>
                    </a:cubicBezTo>
                    <a:lnTo>
                      <a:pt x="1024" y="358"/>
                    </a:lnTo>
                    <a:cubicBezTo>
                      <a:pt x="441" y="430"/>
                      <a:pt x="0" y="870"/>
                      <a:pt x="0" y="1370"/>
                    </a:cubicBezTo>
                    <a:cubicBezTo>
                      <a:pt x="0" y="1882"/>
                      <a:pt x="441" y="2323"/>
                      <a:pt x="1024" y="2382"/>
                    </a:cubicBezTo>
                    <a:lnTo>
                      <a:pt x="1024" y="3763"/>
                    </a:lnTo>
                    <a:cubicBezTo>
                      <a:pt x="619" y="3704"/>
                      <a:pt x="322" y="3430"/>
                      <a:pt x="322" y="3085"/>
                    </a:cubicBezTo>
                    <a:cubicBezTo>
                      <a:pt x="322" y="2989"/>
                      <a:pt x="250" y="2918"/>
                      <a:pt x="167" y="2918"/>
                    </a:cubicBezTo>
                    <a:cubicBezTo>
                      <a:pt x="71" y="2918"/>
                      <a:pt x="0" y="2989"/>
                      <a:pt x="0" y="3085"/>
                    </a:cubicBezTo>
                    <a:cubicBezTo>
                      <a:pt x="0" y="3609"/>
                      <a:pt x="441" y="4037"/>
                      <a:pt x="1024" y="4097"/>
                    </a:cubicBezTo>
                    <a:lnTo>
                      <a:pt x="1024" y="4287"/>
                    </a:lnTo>
                    <a:cubicBezTo>
                      <a:pt x="1024" y="4371"/>
                      <a:pt x="1095" y="4454"/>
                      <a:pt x="1191" y="4454"/>
                    </a:cubicBezTo>
                    <a:cubicBezTo>
                      <a:pt x="1274" y="4454"/>
                      <a:pt x="1357" y="4371"/>
                      <a:pt x="1357" y="4287"/>
                    </a:cubicBezTo>
                    <a:lnTo>
                      <a:pt x="1357" y="4097"/>
                    </a:lnTo>
                    <a:cubicBezTo>
                      <a:pt x="1929" y="4025"/>
                      <a:pt x="2381" y="3585"/>
                      <a:pt x="2381" y="3085"/>
                    </a:cubicBezTo>
                    <a:cubicBezTo>
                      <a:pt x="2381" y="2573"/>
                      <a:pt x="1929" y="2144"/>
                      <a:pt x="1357" y="2073"/>
                    </a:cubicBezTo>
                    <a:lnTo>
                      <a:pt x="1357" y="692"/>
                    </a:lnTo>
                    <a:cubicBezTo>
                      <a:pt x="1750" y="751"/>
                      <a:pt x="2048" y="1025"/>
                      <a:pt x="2048" y="1370"/>
                    </a:cubicBezTo>
                    <a:cubicBezTo>
                      <a:pt x="2048" y="1465"/>
                      <a:pt x="2131" y="1537"/>
                      <a:pt x="2215" y="1537"/>
                    </a:cubicBezTo>
                    <a:cubicBezTo>
                      <a:pt x="2298" y="1537"/>
                      <a:pt x="2381" y="1465"/>
                      <a:pt x="2381" y="1370"/>
                    </a:cubicBezTo>
                    <a:cubicBezTo>
                      <a:pt x="2381" y="846"/>
                      <a:pt x="1929" y="418"/>
                      <a:pt x="1345" y="358"/>
                    </a:cubicBezTo>
                    <a:lnTo>
                      <a:pt x="1345" y="168"/>
                    </a:lnTo>
                    <a:cubicBezTo>
                      <a:pt x="1345" y="72"/>
                      <a:pt x="1274" y="1"/>
                      <a:pt x="1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601" name="Google Shape;601;p49"/>
          <p:cNvGrpSpPr/>
          <p:nvPr/>
        </p:nvGrpSpPr>
        <p:grpSpPr>
          <a:xfrm rot="-3599956">
            <a:off x="10389228" y="185753"/>
            <a:ext cx="560616" cy="1630892"/>
            <a:chOff x="1206498" y="3105102"/>
            <a:chExt cx="420471" cy="1223195"/>
          </a:xfrm>
        </p:grpSpPr>
        <p:pic>
          <p:nvPicPr>
            <p:cNvPr id="602" name="Google Shape;602;p4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1516113">
              <a:off x="1386018" y="3915025"/>
              <a:ext cx="164008" cy="397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4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-1516113" flipH="1">
              <a:off x="1283443" y="3121100"/>
              <a:ext cx="164008" cy="3972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576;p49">
            <a:extLst>
              <a:ext uri="{FF2B5EF4-FFF2-40B4-BE49-F238E27FC236}">
                <a16:creationId xmlns:a16="http://schemas.microsoft.com/office/drawing/2014/main" id="{AA5097C7-0CBC-4F28-8755-AC48CA5A08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9" b="19"/>
          <a:stretch/>
        </p:blipFill>
        <p:spPr>
          <a:xfrm>
            <a:off x="3549918" y="5154450"/>
            <a:ext cx="1175865" cy="11542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pic>
      <p:sp>
        <p:nvSpPr>
          <p:cNvPr id="36" name="Google Shape;590;p49">
            <a:extLst>
              <a:ext uri="{FF2B5EF4-FFF2-40B4-BE49-F238E27FC236}">
                <a16:creationId xmlns:a16="http://schemas.microsoft.com/office/drawing/2014/main" id="{D33C117A-1204-466C-A50F-77E38FD53158}"/>
              </a:ext>
            </a:extLst>
          </p:cNvPr>
          <p:cNvSpPr txBox="1"/>
          <p:nvPr/>
        </p:nvSpPr>
        <p:spPr>
          <a:xfrm>
            <a:off x="3572293" y="5299121"/>
            <a:ext cx="1176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3467" dirty="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467" dirty="0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7" name="Google Shape;578;p49">
            <a:extLst>
              <a:ext uri="{FF2B5EF4-FFF2-40B4-BE49-F238E27FC236}">
                <a16:creationId xmlns:a16="http://schemas.microsoft.com/office/drawing/2014/main" id="{B49B2F23-C072-4677-9133-5312FFE5E2F9}"/>
              </a:ext>
            </a:extLst>
          </p:cNvPr>
          <p:cNvSpPr txBox="1"/>
          <p:nvPr/>
        </p:nvSpPr>
        <p:spPr>
          <a:xfrm>
            <a:off x="648929" y="4989299"/>
            <a:ext cx="2806152" cy="69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-US" sz="3200" b="1" dirty="0">
                <a:solidFill>
                  <a:srgbClr val="73292A"/>
                </a:solidFill>
                <a:latin typeface="Cordia New" panose="020B0304020202020204" pitchFamily="34" charset="-34"/>
                <a:ea typeface="Pacifico"/>
                <a:cs typeface="Cordia New" panose="020B0304020202020204" pitchFamily="34" charset="-34"/>
                <a:sym typeface="Pacifico"/>
              </a:rPr>
              <a:t>The Contractors</a:t>
            </a:r>
            <a:endParaRPr sz="3200" b="1" dirty="0">
              <a:solidFill>
                <a:srgbClr val="73292A"/>
              </a:solidFill>
              <a:latin typeface="Cordia New" panose="020B0304020202020204" pitchFamily="34" charset="-34"/>
              <a:ea typeface="Pacifico"/>
              <a:cs typeface="Cordia New" panose="020B0304020202020204" pitchFamily="34" charset="-34"/>
              <a:sym typeface="Pacifico"/>
            </a:endParaRPr>
          </a:p>
        </p:txBody>
      </p:sp>
      <p:sp>
        <p:nvSpPr>
          <p:cNvPr id="39" name="Google Shape;573;p49">
            <a:extLst>
              <a:ext uri="{FF2B5EF4-FFF2-40B4-BE49-F238E27FC236}">
                <a16:creationId xmlns:a16="http://schemas.microsoft.com/office/drawing/2014/main" id="{D93BB23D-EA6E-44DF-994B-5A3B24E12CAF}"/>
              </a:ext>
            </a:extLst>
          </p:cNvPr>
          <p:cNvSpPr txBox="1"/>
          <p:nvPr/>
        </p:nvSpPr>
        <p:spPr>
          <a:xfrm>
            <a:off x="4954368" y="2836082"/>
            <a:ext cx="2458750" cy="79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th-TH" sz="3200" b="1" dirty="0">
                <a:latin typeface="Cordia New" panose="020B0304020202020204" pitchFamily="34" charset="-34"/>
                <a:ea typeface="Open Sans"/>
                <a:cs typeface="Cordia New" panose="020B0304020202020204" pitchFamily="34" charset="-34"/>
                <a:sym typeface="Open Sans"/>
              </a:rPr>
              <a:t>(</a:t>
            </a:r>
            <a:r>
              <a:rPr lang="en-US" sz="3200" b="1" dirty="0">
                <a:latin typeface="Cordia New" panose="020B0304020202020204" pitchFamily="34" charset="-34"/>
                <a:ea typeface="Open Sans"/>
                <a:cs typeface="Cordia New" panose="020B0304020202020204" pitchFamily="34" charset="-34"/>
                <a:sym typeface="Open Sans"/>
              </a:rPr>
              <a:t>Project Manager</a:t>
            </a:r>
            <a:r>
              <a:rPr lang="th-TH" sz="3200" b="1" dirty="0">
                <a:latin typeface="Cordia New" panose="020B0304020202020204" pitchFamily="34" charset="-34"/>
                <a:ea typeface="Open Sans"/>
                <a:cs typeface="Cordia New" panose="020B0304020202020204" pitchFamily="34" charset="-34"/>
                <a:sym typeface="Open Sans"/>
              </a:rPr>
              <a:t>)</a:t>
            </a:r>
            <a:endParaRPr sz="3200" b="1" dirty="0">
              <a:latin typeface="Cordia New" panose="020B0304020202020204" pitchFamily="34" charset="-34"/>
              <a:ea typeface="Open Sans"/>
              <a:cs typeface="Cordia New" panose="020B0304020202020204" pitchFamily="34" charset="-34"/>
              <a:sym typeface="Open Sans"/>
            </a:endParaRPr>
          </a:p>
        </p:txBody>
      </p:sp>
      <p:sp>
        <p:nvSpPr>
          <p:cNvPr id="40" name="Google Shape;584;p49">
            <a:extLst>
              <a:ext uri="{FF2B5EF4-FFF2-40B4-BE49-F238E27FC236}">
                <a16:creationId xmlns:a16="http://schemas.microsoft.com/office/drawing/2014/main" id="{FB52F51A-8F2E-4C0D-A004-27301E191FE7}"/>
              </a:ext>
            </a:extLst>
          </p:cNvPr>
          <p:cNvSpPr txBox="1"/>
          <p:nvPr/>
        </p:nvSpPr>
        <p:spPr>
          <a:xfrm>
            <a:off x="8149961" y="5228749"/>
            <a:ext cx="3035593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b="1" dirty="0">
                <a:solidFill>
                  <a:srgbClr val="73292A"/>
                </a:solidFill>
                <a:latin typeface="Cordia New" panose="020B0304020202020204" pitchFamily="34" charset="-34"/>
                <a:ea typeface="Pacifico"/>
                <a:cs typeface="Cordia New" panose="020B0304020202020204" pitchFamily="34" charset="-34"/>
                <a:sym typeface="Pacifico"/>
              </a:rPr>
              <a:t>The </a:t>
            </a:r>
            <a:r>
              <a:rPr lang="en-US" sz="3200" b="1" dirty="0" err="1">
                <a:solidFill>
                  <a:srgbClr val="73292A"/>
                </a:solidFill>
                <a:latin typeface="Cordia New" panose="020B0304020202020204" pitchFamily="34" charset="-34"/>
                <a:ea typeface="Pacifico"/>
                <a:cs typeface="Cordia New" panose="020B0304020202020204" pitchFamily="34" charset="-34"/>
                <a:sym typeface="Pacifico"/>
              </a:rPr>
              <a:t>Stakehoder</a:t>
            </a:r>
            <a:endParaRPr sz="3200" b="1" dirty="0">
              <a:solidFill>
                <a:srgbClr val="73292A"/>
              </a:solidFill>
              <a:latin typeface="Cordia New" panose="020B0304020202020204" pitchFamily="34" charset="-34"/>
              <a:ea typeface="Pacifico"/>
              <a:cs typeface="Cordia New" panose="020B0304020202020204" pitchFamily="34" charset="-34"/>
              <a:sym typeface="Pacifico"/>
            </a:endParaRPr>
          </a:p>
        </p:txBody>
      </p:sp>
      <p:sp>
        <p:nvSpPr>
          <p:cNvPr id="41" name="Google Shape;588;p49">
            <a:extLst>
              <a:ext uri="{FF2B5EF4-FFF2-40B4-BE49-F238E27FC236}">
                <a16:creationId xmlns:a16="http://schemas.microsoft.com/office/drawing/2014/main" id="{0070AD93-32EC-4ECE-A110-EA8DBD1FF789}"/>
              </a:ext>
            </a:extLst>
          </p:cNvPr>
          <p:cNvSpPr txBox="1"/>
          <p:nvPr/>
        </p:nvSpPr>
        <p:spPr>
          <a:xfrm>
            <a:off x="6456737" y="5281812"/>
            <a:ext cx="1176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th-TH" sz="3467" dirty="0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3467" dirty="0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100641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889504"/>
            <a:ext cx="3406588" cy="10881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benjaporn.ya@ssru.ac.th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19" y="2011680"/>
            <a:ext cx="4769222" cy="28437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{C8363F6E-8732-4C5A-ACBC-90A5947BE14F}tf56410444_win32</Template>
  <TotalTime>235</TotalTime>
  <Words>65</Words>
  <Application>Microsoft Office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Baskerville</vt:lpstr>
      <vt:lpstr>Baskerville Old Face</vt:lpstr>
      <vt:lpstr>Bebas Neue</vt:lpstr>
      <vt:lpstr>Calibri</vt:lpstr>
      <vt:lpstr>Cordia New</vt:lpstr>
      <vt:lpstr>Gill Sans Light</vt:lpstr>
      <vt:lpstr>Gill Sans Nova</vt:lpstr>
      <vt:lpstr>Gill Sans Nova Light</vt:lpstr>
      <vt:lpstr>Pacifico</vt:lpstr>
      <vt:lpstr>Office Theme</vt:lpstr>
      <vt:lpstr>TIM 4404 Tourism Project Management 3(2-2-5)</vt:lpstr>
      <vt:lpstr>Three key dimensions of project management</vt:lpstr>
      <vt:lpstr>The relationship between the project and various agencies</vt:lpstr>
      <vt:lpstr>benjaporn.ya@ssru.ac.th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4404 การจัดการโครงงานเพื่อการท่องเที่ยว Tourism Project Management 3(2-2-5)</dc:title>
  <dc:creator>Ben Yaem</dc:creator>
  <cp:lastModifiedBy>Ben Yaem</cp:lastModifiedBy>
  <cp:revision>59</cp:revision>
  <dcterms:created xsi:type="dcterms:W3CDTF">2022-12-28T12:24:30Z</dcterms:created>
  <dcterms:modified xsi:type="dcterms:W3CDTF">2023-03-19T13:58:49Z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