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305" r:id="rId5"/>
    <p:sldId id="294" r:id="rId6"/>
    <p:sldId id="313" r:id="rId7"/>
    <p:sldId id="341" r:id="rId8"/>
    <p:sldId id="3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92A"/>
    <a:srgbClr val="AAD6FF"/>
    <a:srgbClr val="A65B3A"/>
    <a:srgbClr val="A9D7D9"/>
    <a:srgbClr val="7F867A"/>
    <a:srgbClr val="93D3D9"/>
    <a:srgbClr val="B2C8CD"/>
    <a:srgbClr val="CCD8D6"/>
    <a:srgbClr val="4F5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3/19/2023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486271" y="1246094"/>
            <a:ext cx="7219457" cy="2259106"/>
          </a:xfrm>
        </p:spPr>
        <p:txBody>
          <a:bodyPr/>
          <a:lstStyle/>
          <a:p>
            <a:r>
              <a:rPr lang="en-US" sz="4000" b="1" dirty="0">
                <a:latin typeface="Cordia New" panose="020B0304020202020204" pitchFamily="34" charset="-34"/>
                <a:cs typeface="Cordia New" panose="020B0304020202020204" pitchFamily="34" charset="-34"/>
              </a:rPr>
              <a:t>TIM 4404</a:t>
            </a:r>
            <a:br>
              <a:rPr lang="en-US" sz="4000" b="1" dirty="0">
                <a:latin typeface="Cordia New" panose="020B0304020202020204" pitchFamily="34" charset="-34"/>
                <a:cs typeface="Cordia New" panose="020B0304020202020204" pitchFamily="34" charset="-34"/>
              </a:rPr>
            </a:br>
            <a:r>
              <a:rPr lang="en-US" sz="4000" b="1" dirty="0">
                <a:latin typeface="Cordia New" panose="020B0304020202020204" pitchFamily="34" charset="-34"/>
                <a:cs typeface="Cordia New" panose="020B0304020202020204" pitchFamily="34" charset="-34"/>
              </a:rPr>
              <a:t>Tourism Project Management</a:t>
            </a:r>
            <a:br>
              <a:rPr lang="en-US" sz="4000" b="1" dirty="0">
                <a:latin typeface="Cordia New" panose="020B0304020202020204" pitchFamily="34" charset="-34"/>
                <a:cs typeface="Cordia New" panose="020B0304020202020204" pitchFamily="34" charset="-34"/>
              </a:rPr>
            </a:br>
            <a:r>
              <a:rPr lang="en-US" sz="4000" b="1" dirty="0">
                <a:latin typeface="Cordia New" panose="020B0304020202020204" pitchFamily="34" charset="-34"/>
                <a:cs typeface="Cordia New" panose="020B0304020202020204" pitchFamily="34" charset="-34"/>
              </a:rPr>
              <a:t>3(2-2-5)</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186518" y="4670254"/>
            <a:ext cx="3733619" cy="438912"/>
          </a:xfrm>
        </p:spPr>
        <p:txBody>
          <a:bodyPr>
            <a:noAutofit/>
          </a:bodyPr>
          <a:lstStyle/>
          <a:p>
            <a:r>
              <a:rPr lang="en-US" sz="3200" dirty="0">
                <a:latin typeface="Cordia New" panose="020B0304020202020204" pitchFamily="34" charset="-34"/>
                <a:cs typeface="Cordia New" panose="020B0304020202020204" pitchFamily="34" charset="-34"/>
              </a:rPr>
              <a:t>Benjaporn </a:t>
            </a:r>
            <a:r>
              <a:rPr lang="en-US" sz="3200" dirty="0" err="1">
                <a:latin typeface="Cordia New" panose="020B0304020202020204" pitchFamily="34" charset="-34"/>
                <a:cs typeface="Cordia New" panose="020B0304020202020204" pitchFamily="34" charset="-34"/>
              </a:rPr>
              <a:t>Yaemjamuang</a:t>
            </a:r>
            <a:endParaRPr lang="th-TH" sz="3200" dirty="0">
              <a:latin typeface="Cordia New" panose="020B0304020202020204" pitchFamily="34" charset="-34"/>
              <a:cs typeface="Cordia New" panose="020B0304020202020204" pitchFamily="34" charset="-34"/>
            </a:endParaRPr>
          </a:p>
          <a:p>
            <a:r>
              <a:rPr lang="en-US" sz="3200" dirty="0"/>
              <a:t>​</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a:xfrm>
            <a:off x="340748" y="82737"/>
            <a:ext cx="4464245" cy="2104652"/>
          </a:xfrm>
        </p:spPr>
        <p:txBody>
          <a:bodyPr>
            <a:normAutofit/>
          </a:bodyPr>
          <a:lstStyle/>
          <a:p>
            <a:endParaRPr lang="en-US" sz="4400" b="1" dirty="0">
              <a:solidFill>
                <a:schemeClr val="accent3"/>
              </a:solidFill>
              <a:latin typeface="Cordia New" panose="020B0304020202020204" pitchFamily="34" charset="-34"/>
              <a:cs typeface="Cordia New" panose="020B0304020202020204" pitchFamily="34" charset="-34"/>
            </a:endParaRPr>
          </a:p>
          <a:p>
            <a:pPr algn="l"/>
            <a:r>
              <a:rPr lang="en-US" sz="4000" b="1" dirty="0">
                <a:solidFill>
                  <a:schemeClr val="accent3"/>
                </a:solidFill>
                <a:latin typeface="Cordia New" panose="020B0304020202020204" pitchFamily="34" charset="-34"/>
                <a:cs typeface="Cordia New" panose="020B0304020202020204" pitchFamily="34" charset="-34"/>
              </a:rPr>
              <a:t>CSR: Corporate Social Responsibility </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5384176" y="905973"/>
            <a:ext cx="6567031" cy="4517674"/>
          </a:xfrm>
        </p:spPr>
        <p:txBody>
          <a:bodyPr>
            <a:noAutofit/>
          </a:bodyPr>
          <a:lstStyle/>
          <a:p>
            <a:pPr marL="0" indent="0">
              <a:buNone/>
            </a:pPr>
            <a:r>
              <a:rPr lang="en-US" sz="3600" dirty="0">
                <a:latin typeface="Cordia New" panose="020B0304020202020204" pitchFamily="34" charset="-34"/>
                <a:cs typeface="Cordia New" panose="020B0304020202020204" pitchFamily="34" charset="-34"/>
              </a:rPr>
              <a:t>It is a concept for conducting activities inside and outside the organization. taking into account the impact on society By using resources that exist within the organization or resources from outside the organization. to make that society live happily</a:t>
            </a:r>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9856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4800" b="1" dirty="0">
                <a:solidFill>
                  <a:schemeClr val="accent3"/>
                </a:solidFill>
                <a:latin typeface="Cordia New" panose="020B0304020202020204" pitchFamily="34" charset="-34"/>
                <a:ea typeface="Baskerville" panose="02020502070401020303" pitchFamily="18" charset="0"/>
                <a:cs typeface="Cordia New" panose="020B0304020202020204" pitchFamily="34" charset="-34"/>
              </a:rPr>
              <a:t>Types of CSRs</a:t>
            </a:r>
            <a:endParaRPr lang="en-US" sz="4800" b="1" dirty="0">
              <a:latin typeface="Cordia New" panose="020B0304020202020204" pitchFamily="34" charset="-34"/>
              <a:cs typeface="Cordia New" panose="020B0304020202020204" pitchFamily="34" charset="-34"/>
            </a:endParaRPr>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a:xfrm>
            <a:off x="1124712" y="1783977"/>
            <a:ext cx="3200400" cy="805384"/>
          </a:xfrm>
        </p:spPr>
        <p:txBody>
          <a:bodyPr>
            <a:noAutofit/>
          </a:bodyPr>
          <a:lstStyle/>
          <a:p>
            <a:r>
              <a:rPr lang="en-US" sz="3600" b="1" dirty="0">
                <a:solidFill>
                  <a:schemeClr val="accent3"/>
                </a:solidFill>
                <a:latin typeface="Cordia New" panose="020B0304020202020204" pitchFamily="34" charset="-34"/>
                <a:ea typeface="Baskerville" panose="02020502070401020303" pitchFamily="18" charset="0"/>
                <a:cs typeface="Cordia New" panose="020B0304020202020204" pitchFamily="34" charset="-34"/>
              </a:rPr>
              <a:t>CSR-After-Process</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p:txBody>
          <a:bodyPr/>
          <a:lstStyle/>
          <a:p>
            <a:endParaRPr lang="en-US" sz="16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5" name="Text Placeholder 4">
            <a:extLst>
              <a:ext uri="{FF2B5EF4-FFF2-40B4-BE49-F238E27FC236}">
                <a16:creationId xmlns:a16="http://schemas.microsoft.com/office/drawing/2014/main" id="{8FD645B0-0A7B-7091-C8D6-E7D27FA25E51}"/>
              </a:ext>
            </a:extLst>
          </p:cNvPr>
          <p:cNvSpPr>
            <a:spLocks noGrp="1"/>
          </p:cNvSpPr>
          <p:nvPr>
            <p:ph type="body" sz="quarter" idx="3"/>
          </p:nvPr>
        </p:nvSpPr>
        <p:spPr>
          <a:xfrm>
            <a:off x="4498848" y="1783977"/>
            <a:ext cx="3200400" cy="805384"/>
          </a:xfrm>
        </p:spPr>
        <p:txBody>
          <a:bodyPr>
            <a:noAutofit/>
          </a:bodyPr>
          <a:lstStyle/>
          <a:p>
            <a:pPr marL="0" lvl="0" indent="0" rtl="0">
              <a:spcBef>
                <a:spcPts val="0"/>
              </a:spcBef>
              <a:spcAft>
                <a:spcPts val="0"/>
              </a:spcAft>
              <a:buNone/>
            </a:pPr>
            <a:r>
              <a:rPr lang="en-US" sz="3600" b="1" dirty="0">
                <a:solidFill>
                  <a:srgbClr val="A65B3A"/>
                </a:solidFill>
                <a:latin typeface="Cordia New" panose="020B0304020202020204" pitchFamily="34" charset="-34"/>
                <a:ea typeface="Baloo 2"/>
                <a:cs typeface="Cordia New" panose="020B0304020202020204" pitchFamily="34" charset="-34"/>
                <a:sym typeface="Baloo 2"/>
              </a:rPr>
              <a:t>CSR-in-Process</a:t>
            </a: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p:txBody>
          <a:bodyPr>
            <a:normAutofit/>
          </a:bodyPr>
          <a:lstStyle/>
          <a:p>
            <a:pPr marL="0" lvl="0" indent="0" rtl="0">
              <a:spcBef>
                <a:spcPts val="0"/>
              </a:spcBef>
              <a:spcAft>
                <a:spcPts val="0"/>
              </a:spcAft>
              <a:buNone/>
            </a:pPr>
            <a:endParaRPr lang="th-TH" sz="2400" dirty="0">
              <a:solidFill>
                <a:srgbClr val="A65B3A"/>
              </a:solidFill>
              <a:latin typeface="Cordia New" panose="020B0304020202020204" pitchFamily="34" charset="-34"/>
              <a:ea typeface="Baloo 2"/>
              <a:cs typeface="Cordia New" panose="020B0304020202020204" pitchFamily="34" charset="-34"/>
              <a:sym typeface="Baloo 2"/>
            </a:endParaRPr>
          </a:p>
        </p:txBody>
      </p:sp>
      <p:sp>
        <p:nvSpPr>
          <p:cNvPr id="9" name="Text Placeholder 8">
            <a:extLst>
              <a:ext uri="{FF2B5EF4-FFF2-40B4-BE49-F238E27FC236}">
                <a16:creationId xmlns:a16="http://schemas.microsoft.com/office/drawing/2014/main" id="{F0CC0C3B-96FD-06F4-C3EC-91658544150B}"/>
              </a:ext>
            </a:extLst>
          </p:cNvPr>
          <p:cNvSpPr>
            <a:spLocks noGrp="1"/>
          </p:cNvSpPr>
          <p:nvPr>
            <p:ph type="body" sz="quarter" idx="13"/>
          </p:nvPr>
        </p:nvSpPr>
        <p:spPr>
          <a:xfrm>
            <a:off x="7909560" y="1783977"/>
            <a:ext cx="3200400" cy="805384"/>
          </a:xfrm>
        </p:spPr>
        <p:txBody>
          <a:bodyPr>
            <a:noAutofit/>
          </a:bodyPr>
          <a:lstStyle/>
          <a:p>
            <a:pPr marL="0" indent="0">
              <a:buNone/>
            </a:pPr>
            <a:r>
              <a:rPr lang="en-US" sz="3600" b="1" dirty="0">
                <a:solidFill>
                  <a:srgbClr val="73292A"/>
                </a:solidFill>
                <a:latin typeface="Cordia New" panose="020B0304020202020204" pitchFamily="34" charset="-34"/>
                <a:ea typeface="Baskerville" panose="02020502070401020303" pitchFamily="18" charset="0"/>
                <a:cs typeface="Cordia New" panose="020B0304020202020204" pitchFamily="34" charset="-34"/>
              </a:rPr>
              <a:t>CSR-as-Process</a:t>
            </a: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p:txBody>
          <a:bodyPr>
            <a:normAutofit/>
          </a:bodyPr>
          <a:lstStyle/>
          <a:p>
            <a:pPr marL="0" indent="0">
              <a:buNone/>
            </a:pPr>
            <a:endParaRPr lang="th-TH" sz="2400" dirty="0">
              <a:solidFill>
                <a:srgbClr val="73292A"/>
              </a:solidFill>
              <a:latin typeface="Cordia New" panose="020B0304020202020204" pitchFamily="34" charset="-34"/>
              <a:ea typeface="+mn-lt"/>
              <a:cs typeface="Cordia New" panose="020B0304020202020204" pitchFamily="34" charset="-34"/>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6812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F192-B59F-546E-25AD-C6C0825382D6}"/>
              </a:ext>
            </a:extLst>
          </p:cNvPr>
          <p:cNvSpPr>
            <a:spLocks noGrp="1"/>
          </p:cNvSpPr>
          <p:nvPr>
            <p:ph type="title"/>
          </p:nvPr>
        </p:nvSpPr>
        <p:spPr>
          <a:xfrm>
            <a:off x="1219200" y="2429435"/>
            <a:ext cx="3379694" cy="2034989"/>
          </a:xfrm>
        </p:spPr>
        <p:txBody>
          <a:bodyPr>
            <a:noAutofit/>
          </a:bodyPr>
          <a:lstStyle/>
          <a:p>
            <a:r>
              <a:rPr lang="en-US" sz="4800" b="1" dirty="0">
                <a:latin typeface="Cordia New" panose="020B0304020202020204" pitchFamily="34" charset="-34"/>
                <a:cs typeface="Cordia New" panose="020B0304020202020204" pitchFamily="34" charset="-34"/>
              </a:rPr>
              <a:t>CSR</a:t>
            </a:r>
          </a:p>
        </p:txBody>
      </p:sp>
      <p:pic>
        <p:nvPicPr>
          <p:cNvPr id="4" name="Picture 3" descr="Text, calendar&#10;&#10;Description automatically generated">
            <a:extLst>
              <a:ext uri="{FF2B5EF4-FFF2-40B4-BE49-F238E27FC236}">
                <a16:creationId xmlns:a16="http://schemas.microsoft.com/office/drawing/2014/main" id="{EBB833CD-A4E1-D4B8-5B7A-27F19294A624}"/>
              </a:ext>
            </a:extLst>
          </p:cNvPr>
          <p:cNvPicPr>
            <a:picLocks noChangeAspect="1"/>
          </p:cNvPicPr>
          <p:nvPr/>
        </p:nvPicPr>
        <p:blipFill>
          <a:blip r:embed="rId2"/>
          <a:stretch>
            <a:fillRect/>
          </a:stretch>
        </p:blipFill>
        <p:spPr>
          <a:xfrm>
            <a:off x="7121962" y="-1"/>
            <a:ext cx="5039434" cy="3361766"/>
          </a:xfrm>
          <a:prstGeom prst="rect">
            <a:avLst/>
          </a:prstGeom>
        </p:spPr>
      </p:pic>
      <p:pic>
        <p:nvPicPr>
          <p:cNvPr id="5" name="Content Placeholder 4">
            <a:extLst>
              <a:ext uri="{FF2B5EF4-FFF2-40B4-BE49-F238E27FC236}">
                <a16:creationId xmlns:a16="http://schemas.microsoft.com/office/drawing/2014/main" id="{6FFDE756-DAC7-4270-0E5A-FB4239C78145}"/>
              </a:ext>
            </a:extLst>
          </p:cNvPr>
          <p:cNvPicPr>
            <a:picLocks noGrp="1" noChangeAspect="1"/>
          </p:cNvPicPr>
          <p:nvPr>
            <p:ph idx="1"/>
          </p:nvPr>
        </p:nvPicPr>
        <p:blipFill>
          <a:blip r:embed="rId3"/>
          <a:stretch>
            <a:fillRect/>
          </a:stretch>
        </p:blipFill>
        <p:spPr>
          <a:xfrm>
            <a:off x="7121962" y="3429000"/>
            <a:ext cx="5075123" cy="3361766"/>
          </a:xfrm>
          <a:prstGeom prst="rect">
            <a:avLst/>
          </a:prstGeom>
        </p:spPr>
      </p:pic>
    </p:spTree>
    <p:extLst>
      <p:ext uri="{BB962C8B-B14F-4D97-AF65-F5344CB8AC3E}">
        <p14:creationId xmlns:p14="http://schemas.microsoft.com/office/powerpoint/2010/main" val="407611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19200" y="2889504"/>
            <a:ext cx="3406588" cy="1088136"/>
          </a:xfrm>
        </p:spPr>
        <p:txBody>
          <a:bodyPr>
            <a:normAutofit/>
          </a:bodyPr>
          <a:lstStyle/>
          <a:p>
            <a:r>
              <a:rPr lang="en-US" sz="3200" b="1" dirty="0">
                <a:latin typeface="Cordia New" panose="020B0304020202020204" pitchFamily="34" charset="-34"/>
                <a:cs typeface="Cordia New" panose="020B0304020202020204" pitchFamily="34" charset="-34"/>
              </a:rPr>
              <a:t>benjaporn.ya@ssru.ac.th</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234519" y="2011680"/>
            <a:ext cx="4769222" cy="2843784"/>
          </a:xfrm>
        </p:spPr>
        <p:txBody>
          <a:bodyPr>
            <a:normAutofit/>
          </a:bodyPr>
          <a:lstStyle/>
          <a:p>
            <a:pPr>
              <a:lnSpc>
                <a:spcPct val="100000"/>
              </a:lnSpc>
              <a:spcBef>
                <a:spcPts val="0"/>
              </a:spcBef>
            </a:pPr>
            <a:endParaRPr lang="th-TH" sz="3200"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{C8363F6E-8732-4C5A-ACBC-90A5947BE14F}tf56410444_win32</Template>
  <TotalTime>137</TotalTime>
  <Words>77</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Baskerville</vt:lpstr>
      <vt:lpstr>Baskerville Old Face</vt:lpstr>
      <vt:lpstr>Calibri</vt:lpstr>
      <vt:lpstr>Cordia New</vt:lpstr>
      <vt:lpstr>Gill Sans Light</vt:lpstr>
      <vt:lpstr>Gill Sans Nova</vt:lpstr>
      <vt:lpstr>Gill Sans Nova Light</vt:lpstr>
      <vt:lpstr>Office Theme</vt:lpstr>
      <vt:lpstr>TIM 4404 Tourism Project Management 3(2-2-5)</vt:lpstr>
      <vt:lpstr>PowerPoint Presentation</vt:lpstr>
      <vt:lpstr>Types of CSRs</vt:lpstr>
      <vt:lpstr>CSR</vt:lpstr>
      <vt:lpstr>benjaporn.ya@ssru.ac.th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4404 การจัดการโครงงานเพื่อการท่องเที่ยว Tourism Project Management 3(2-2-5)</dc:title>
  <dc:creator>Ben Yaem</dc:creator>
  <cp:lastModifiedBy>Ben Yaem</cp:lastModifiedBy>
  <cp:revision>44</cp:revision>
  <dcterms:created xsi:type="dcterms:W3CDTF">2022-12-28T12:24:30Z</dcterms:created>
  <dcterms:modified xsi:type="dcterms:W3CDTF">2023-03-19T13:42:26Z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