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72" r:id="rId2"/>
    <p:sldId id="283" r:id="rId3"/>
    <p:sldId id="285" r:id="rId4"/>
    <p:sldId id="295" r:id="rId5"/>
    <p:sldId id="289" r:id="rId6"/>
    <p:sldId id="296"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0"/>
  </p:normalViewPr>
  <p:slideViewPr>
    <p:cSldViewPr snapToGrid="0">
      <p:cViewPr varScale="1">
        <p:scale>
          <a:sx n="85" d="100"/>
          <a:sy n="85" d="100"/>
        </p:scale>
        <p:origin x="590" y="62"/>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3/19/2023</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3/19/2023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benjaporn.ya@ssru.ac.th"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514475" y="904875"/>
            <a:ext cx="9315450" cy="3328988"/>
          </a:xfrm>
        </p:spPr>
        <p:txBody>
          <a:bodyPr/>
          <a:lstStyle/>
          <a:p>
            <a:r>
              <a:rPr lang="en-US" b="1" dirty="0">
                <a:latin typeface="Cordia New" panose="020B0304020202020204" pitchFamily="34" charset="-34"/>
                <a:cs typeface="Cordia New" panose="020B0304020202020204" pitchFamily="34" charset="-34"/>
              </a:rPr>
              <a:t>TIM 4404</a:t>
            </a:r>
            <a:br>
              <a:rPr lang="en-US" b="1" dirty="0">
                <a:latin typeface="Cordia New" panose="020B0304020202020204" pitchFamily="34" charset="-34"/>
                <a:cs typeface="Cordia New" panose="020B0304020202020204" pitchFamily="34" charset="-34"/>
              </a:rPr>
            </a:br>
            <a:r>
              <a:rPr lang="en-US" b="1" dirty="0">
                <a:latin typeface="Cordia New" panose="020B0304020202020204" pitchFamily="34" charset="-34"/>
                <a:cs typeface="Cordia New" panose="020B0304020202020204" pitchFamily="34" charset="-34"/>
              </a:rPr>
              <a:t>Tourism Project Management</a:t>
            </a:r>
            <a:br>
              <a:rPr lang="th-TH" b="1" dirty="0">
                <a:latin typeface="Cordia New" panose="020B0304020202020204" pitchFamily="34" charset="-34"/>
                <a:cs typeface="Cordia New" panose="020B0304020202020204" pitchFamily="34" charset="-34"/>
              </a:rPr>
            </a:br>
            <a:r>
              <a:rPr lang="th-TH" b="1" dirty="0">
                <a:latin typeface="Cordia New" panose="020B0304020202020204" pitchFamily="34" charset="-34"/>
                <a:cs typeface="Cordia New" panose="020B0304020202020204" pitchFamily="34" charset="-34"/>
              </a:rPr>
              <a:t>3(2-2-5)</a:t>
            </a:r>
            <a:endParaRPr lang="en-US" b="1" dirty="0">
              <a:latin typeface="Cordia New" panose="020B0304020202020204" pitchFamily="34" charset="-34"/>
              <a:cs typeface="Cordia New" panose="020B0304020202020204" pitchFamily="34" charset="-34"/>
            </a:endParaRP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a:xfrm>
            <a:off x="3048000" y="5202238"/>
            <a:ext cx="9144000" cy="1655762"/>
          </a:xfrm>
        </p:spPr>
        <p:txBody>
          <a:bodyPr>
            <a:normAutofit/>
          </a:bodyPr>
          <a:lstStyle/>
          <a:p>
            <a:pPr algn="r"/>
            <a:r>
              <a:rPr lang="en-US" sz="3600" b="1" dirty="0">
                <a:latin typeface="Cordia New" panose="020B0304020202020204" pitchFamily="34" charset="-34"/>
                <a:cs typeface="Cordia New" panose="020B0304020202020204" pitchFamily="34" charset="-34"/>
              </a:rPr>
              <a:t>Benjaporn  </a:t>
            </a:r>
            <a:r>
              <a:rPr lang="en-US" sz="3600" b="1" dirty="0" err="1">
                <a:latin typeface="Cordia New" panose="020B0304020202020204" pitchFamily="34" charset="-34"/>
                <a:cs typeface="Cordia New" panose="020B0304020202020204" pitchFamily="34" charset="-34"/>
              </a:rPr>
              <a:t>Yaemjamuang</a:t>
            </a:r>
            <a:endParaRPr lang="en-US" sz="3600" b="1"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41753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26DD-4D5D-8909-AB23-EA6C50265CB1}"/>
              </a:ext>
            </a:extLst>
          </p:cNvPr>
          <p:cNvSpPr>
            <a:spLocks noGrp="1"/>
          </p:cNvSpPr>
          <p:nvPr>
            <p:ph type="title"/>
          </p:nvPr>
        </p:nvSpPr>
        <p:spPr>
          <a:xfrm>
            <a:off x="89647" y="1031439"/>
            <a:ext cx="5140972" cy="1325563"/>
          </a:xfrm>
        </p:spPr>
        <p:txBody>
          <a:bodyPr/>
          <a:lstStyle/>
          <a:p>
            <a:r>
              <a:rPr lang="en-US" b="1" dirty="0">
                <a:effectLst/>
                <a:latin typeface="Cordia New" panose="020B0304020202020204" pitchFamily="34" charset="-34"/>
                <a:ea typeface="Calibri" panose="020F0502020204030204" pitchFamily="34" charset="0"/>
                <a:cs typeface="Cordia New" panose="020B0304020202020204" pitchFamily="34" charset="-34"/>
              </a:rPr>
              <a:t>Project Cycle</a:t>
            </a:r>
            <a:br>
              <a:rPr lang="en-US" sz="1800" dirty="0">
                <a:effectLst/>
                <a:latin typeface="Calibri" panose="020F0502020204030204" pitchFamily="34" charset="0"/>
                <a:ea typeface="Calibri" panose="020F0502020204030204" pitchFamily="34" charset="0"/>
                <a:cs typeface="Cordia New" panose="020B0304020202020204" pitchFamily="34" charset="-34"/>
              </a:rPr>
            </a:br>
            <a:endParaRPr lang="en-US" dirty="0"/>
          </a:p>
        </p:txBody>
      </p:sp>
      <p:sp>
        <p:nvSpPr>
          <p:cNvPr id="3" name="Content Placeholder 2">
            <a:extLst>
              <a:ext uri="{FF2B5EF4-FFF2-40B4-BE49-F238E27FC236}">
                <a16:creationId xmlns:a16="http://schemas.microsoft.com/office/drawing/2014/main" id="{A812E20A-2B45-D2F0-AD43-0F29AF434D96}"/>
              </a:ext>
            </a:extLst>
          </p:cNvPr>
          <p:cNvSpPr>
            <a:spLocks noGrp="1"/>
          </p:cNvSpPr>
          <p:nvPr>
            <p:ph idx="1"/>
          </p:nvPr>
        </p:nvSpPr>
        <p:spPr>
          <a:xfrm>
            <a:off x="3711747" y="2228267"/>
            <a:ext cx="6839712" cy="3114697"/>
          </a:xfrm>
        </p:spPr>
        <p:txBody>
          <a:bodyPr/>
          <a:lstStyle/>
          <a:p>
            <a:pPr algn="l"/>
            <a:r>
              <a:rPr lang="en-US" sz="3600" dirty="0">
                <a:effectLst/>
                <a:latin typeface="Cordia New" panose="020B0304020202020204" pitchFamily="34" charset="-34"/>
                <a:ea typeface="Calibri" panose="020F0502020204030204" pitchFamily="34" charset="0"/>
                <a:cs typeface="Cordia New" panose="020B0304020202020204" pitchFamily="34" charset="-34"/>
              </a:rPr>
              <a:t>1. Defining the Project</a:t>
            </a:r>
          </a:p>
          <a:p>
            <a:endParaRPr lang="en-US" dirty="0"/>
          </a:p>
        </p:txBody>
      </p:sp>
    </p:spTree>
    <p:extLst>
      <p:ext uri="{BB962C8B-B14F-4D97-AF65-F5344CB8AC3E}">
        <p14:creationId xmlns:p14="http://schemas.microsoft.com/office/powerpoint/2010/main" val="412265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26DD-4D5D-8909-AB23-EA6C50265CB1}"/>
              </a:ext>
            </a:extLst>
          </p:cNvPr>
          <p:cNvSpPr>
            <a:spLocks noGrp="1"/>
          </p:cNvSpPr>
          <p:nvPr>
            <p:ph type="title"/>
          </p:nvPr>
        </p:nvSpPr>
        <p:spPr>
          <a:xfrm>
            <a:off x="89647" y="1031439"/>
            <a:ext cx="5140972" cy="1325563"/>
          </a:xfrm>
        </p:spPr>
        <p:txBody>
          <a:bodyPr/>
          <a:lstStyle/>
          <a:p>
            <a:r>
              <a:rPr lang="en-US" b="1" dirty="0">
                <a:effectLst/>
                <a:latin typeface="Cordia New" panose="020B0304020202020204" pitchFamily="34" charset="-34"/>
                <a:ea typeface="Calibri" panose="020F0502020204030204" pitchFamily="34" charset="0"/>
                <a:cs typeface="Cordia New" panose="020B0304020202020204" pitchFamily="34" charset="-34"/>
              </a:rPr>
              <a:t>Project Cycle</a:t>
            </a:r>
            <a:br>
              <a:rPr lang="en-US" sz="1800" dirty="0">
                <a:effectLst/>
                <a:latin typeface="Calibri" panose="020F0502020204030204" pitchFamily="34" charset="0"/>
                <a:ea typeface="Calibri" panose="020F0502020204030204" pitchFamily="34" charset="0"/>
                <a:cs typeface="Cordia New" panose="020B0304020202020204" pitchFamily="34" charset="-34"/>
              </a:rPr>
            </a:br>
            <a:endParaRPr lang="en-US" dirty="0"/>
          </a:p>
        </p:txBody>
      </p:sp>
      <p:sp>
        <p:nvSpPr>
          <p:cNvPr id="3" name="Content Placeholder 2">
            <a:extLst>
              <a:ext uri="{FF2B5EF4-FFF2-40B4-BE49-F238E27FC236}">
                <a16:creationId xmlns:a16="http://schemas.microsoft.com/office/drawing/2014/main" id="{A812E20A-2B45-D2F0-AD43-0F29AF434D96}"/>
              </a:ext>
            </a:extLst>
          </p:cNvPr>
          <p:cNvSpPr>
            <a:spLocks noGrp="1"/>
          </p:cNvSpPr>
          <p:nvPr>
            <p:ph idx="1"/>
          </p:nvPr>
        </p:nvSpPr>
        <p:spPr>
          <a:xfrm>
            <a:off x="1156447" y="1871651"/>
            <a:ext cx="10913884" cy="4672584"/>
          </a:xfrm>
        </p:spPr>
        <p:txBody>
          <a:bodyPr>
            <a:noAutofit/>
          </a:bodyPr>
          <a:lstStyle/>
          <a:p>
            <a:pPr algn="l"/>
            <a:r>
              <a:rPr lang="th-TH" sz="3000" dirty="0">
                <a:effectLst/>
                <a:latin typeface="Cordia New" panose="020B0304020202020204" pitchFamily="34" charset="-34"/>
                <a:ea typeface="Calibri" panose="020F0502020204030204" pitchFamily="34" charset="0"/>
                <a:cs typeface="Cordia New" panose="020B0304020202020204" pitchFamily="34" charset="-34"/>
              </a:rPr>
              <a:t>2. </a:t>
            </a:r>
            <a:r>
              <a:rPr lang="en-US" sz="3000" dirty="0">
                <a:effectLst/>
                <a:latin typeface="Cordia New" panose="020B0304020202020204" pitchFamily="34" charset="-34"/>
                <a:ea typeface="Calibri" panose="020F0502020204030204" pitchFamily="34" charset="0"/>
                <a:cs typeface="Cordia New" panose="020B0304020202020204" pitchFamily="34" charset="-34"/>
              </a:rPr>
              <a:t>Planning </a:t>
            </a:r>
            <a:endParaRPr lang="th-TH" sz="3000" dirty="0">
              <a:effectLst/>
              <a:latin typeface="Cordia New" panose="020B0304020202020204" pitchFamily="34" charset="-34"/>
              <a:ea typeface="Calibri" panose="020F0502020204030204" pitchFamily="34" charset="0"/>
              <a:cs typeface="Cordia New" panose="020B0304020202020204" pitchFamily="34" charset="-34"/>
            </a:endParaRPr>
          </a:p>
          <a:p>
            <a:pPr algn="l"/>
            <a:r>
              <a:rPr lang="en-US" sz="3000" dirty="0">
                <a:effectLst/>
                <a:latin typeface="Cordia New" panose="020B0304020202020204" pitchFamily="34" charset="-34"/>
                <a:ea typeface="Calibri" panose="020F0502020204030204" pitchFamily="34" charset="0"/>
                <a:cs typeface="Cordia New" panose="020B0304020202020204" pitchFamily="34" charset="-34"/>
              </a:rPr>
              <a:t>Planning gives teams the opportunity to think together before acting. which will directly benefit the operation</a:t>
            </a:r>
          </a:p>
          <a:p>
            <a:pPr algn="l"/>
            <a:r>
              <a:rPr lang="en-US" sz="3000" dirty="0">
                <a:effectLst/>
                <a:latin typeface="Cordia New" panose="020B0304020202020204" pitchFamily="34" charset="-34"/>
                <a:ea typeface="Calibri" panose="020F0502020204030204" pitchFamily="34" charset="0"/>
                <a:cs typeface="Cordia New" panose="020B0304020202020204" pitchFamily="34" charset="-34"/>
              </a:rPr>
              <a:t>- to set various tasks that must be done before starting the project</a:t>
            </a:r>
          </a:p>
          <a:p>
            <a:pPr algn="l"/>
            <a:r>
              <a:rPr lang="en-US" sz="3000" dirty="0">
                <a:effectLst/>
                <a:latin typeface="Cordia New" panose="020B0304020202020204" pitchFamily="34" charset="-34"/>
                <a:ea typeface="Calibri" panose="020F0502020204030204" pitchFamily="34" charset="0"/>
                <a:cs typeface="Cordia New" panose="020B0304020202020204" pitchFamily="34" charset="-34"/>
              </a:rPr>
              <a:t>- Have studied and understood those jobs before actually working</a:t>
            </a:r>
          </a:p>
          <a:p>
            <a:pPr algn="l"/>
            <a:r>
              <a:rPr lang="en-US" sz="3000" dirty="0">
                <a:effectLst/>
                <a:latin typeface="Cordia New" panose="020B0304020202020204" pitchFamily="34" charset="-34"/>
                <a:ea typeface="Calibri" panose="020F0502020204030204" pitchFamily="34" charset="0"/>
                <a:cs typeface="Cordia New" panose="020B0304020202020204" pitchFamily="34" charset="-34"/>
              </a:rPr>
              <a:t>- Planning helps to see problems ahead and find solutions in advance.</a:t>
            </a:r>
          </a:p>
          <a:p>
            <a:pPr algn="l"/>
            <a:r>
              <a:rPr lang="en-US" sz="3000" dirty="0">
                <a:effectLst/>
                <a:latin typeface="Cordia New" panose="020B0304020202020204" pitchFamily="34" charset="-34"/>
                <a:ea typeface="Calibri" panose="020F0502020204030204" pitchFamily="34" charset="0"/>
                <a:cs typeface="Cordia New" panose="020B0304020202020204" pitchFamily="34" charset="-34"/>
              </a:rPr>
              <a:t>- Know more information needed to complete the different stages of the project. must answer that What work needs to be done, who does it, how to do it, where to do it, what to do, when to do it</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p>
            <a:endParaRPr lang="en-US" sz="28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231256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26DD-4D5D-8909-AB23-EA6C50265CB1}"/>
              </a:ext>
            </a:extLst>
          </p:cNvPr>
          <p:cNvSpPr>
            <a:spLocks noGrp="1"/>
          </p:cNvSpPr>
          <p:nvPr>
            <p:ph type="title"/>
          </p:nvPr>
        </p:nvSpPr>
        <p:spPr>
          <a:xfrm>
            <a:off x="89647" y="1031439"/>
            <a:ext cx="5140972" cy="1325563"/>
          </a:xfrm>
        </p:spPr>
        <p:txBody>
          <a:bodyPr/>
          <a:lstStyle/>
          <a:p>
            <a:br>
              <a:rPr lang="en-US" sz="1800" dirty="0">
                <a:effectLst/>
                <a:latin typeface="Calibri" panose="020F0502020204030204" pitchFamily="34" charset="0"/>
                <a:ea typeface="Calibri" panose="020F0502020204030204" pitchFamily="34" charset="0"/>
                <a:cs typeface="Cordia New" panose="020B0304020202020204" pitchFamily="34" charset="-34"/>
              </a:rPr>
            </a:br>
            <a:endParaRPr lang="en-US" dirty="0"/>
          </a:p>
        </p:txBody>
      </p:sp>
      <p:graphicFrame>
        <p:nvGraphicFramePr>
          <p:cNvPr id="6" name="Table 5">
            <a:extLst>
              <a:ext uri="{FF2B5EF4-FFF2-40B4-BE49-F238E27FC236}">
                <a16:creationId xmlns:a16="http://schemas.microsoft.com/office/drawing/2014/main" id="{BD7BDFB4-E1A0-A463-023A-499642AEC5DF}"/>
              </a:ext>
            </a:extLst>
          </p:cNvPr>
          <p:cNvGraphicFramePr>
            <a:graphicFrameLocks noGrp="1"/>
          </p:cNvGraphicFramePr>
          <p:nvPr/>
        </p:nvGraphicFramePr>
        <p:xfrm>
          <a:off x="1457232" y="1385718"/>
          <a:ext cx="8314297" cy="4091718"/>
        </p:xfrm>
        <a:graphic>
          <a:graphicData uri="http://schemas.openxmlformats.org/drawingml/2006/table">
            <a:tbl>
              <a:tblPr firstRow="1" firstCol="1" bandRow="1"/>
              <a:tblGrid>
                <a:gridCol w="2618226">
                  <a:extLst>
                    <a:ext uri="{9D8B030D-6E8A-4147-A177-3AD203B41FA5}">
                      <a16:colId xmlns:a16="http://schemas.microsoft.com/office/drawing/2014/main" val="2226189576"/>
                    </a:ext>
                  </a:extLst>
                </a:gridCol>
                <a:gridCol w="3956749">
                  <a:extLst>
                    <a:ext uri="{9D8B030D-6E8A-4147-A177-3AD203B41FA5}">
                      <a16:colId xmlns:a16="http://schemas.microsoft.com/office/drawing/2014/main" val="2581318031"/>
                    </a:ext>
                  </a:extLst>
                </a:gridCol>
                <a:gridCol w="1739322">
                  <a:extLst>
                    <a:ext uri="{9D8B030D-6E8A-4147-A177-3AD203B41FA5}">
                      <a16:colId xmlns:a16="http://schemas.microsoft.com/office/drawing/2014/main" val="838507534"/>
                    </a:ext>
                  </a:extLst>
                </a:gridCol>
              </a:tblGrid>
              <a:tr h="818345">
                <a:tc>
                  <a:txBody>
                    <a:bodyPr/>
                    <a:lstStyle/>
                    <a:p>
                      <a:pPr marL="0" marR="0" algn="ctr">
                        <a:lnSpc>
                          <a:spcPct val="107000"/>
                        </a:lnSpc>
                        <a:spcBef>
                          <a:spcPts val="0"/>
                        </a:spcBef>
                        <a:spcAft>
                          <a:spcPts val="0"/>
                        </a:spcAft>
                      </a:pPr>
                      <a:r>
                        <a:rPr lang="en-US" sz="2800" b="1" dirty="0">
                          <a:effectLst/>
                          <a:latin typeface="Cordia New" panose="020B0304020202020204" pitchFamily="34" charset="-34"/>
                          <a:ea typeface="Calibri" panose="020F0502020204030204" pitchFamily="34" charset="0"/>
                          <a:cs typeface="Cordia New" panose="020B0304020202020204" pitchFamily="34" charset="-34"/>
                        </a:rPr>
                        <a:t>Position</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b="1" dirty="0">
                          <a:effectLst/>
                          <a:latin typeface="Cordia New" panose="020B0304020202020204" pitchFamily="34" charset="-34"/>
                          <a:ea typeface="Calibri" panose="020F0502020204030204" pitchFamily="34" charset="0"/>
                          <a:cs typeface="Cordia New" panose="020B0304020202020204" pitchFamily="34" charset="-34"/>
                        </a:rPr>
                        <a:t>Responsibilities</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b="1" dirty="0">
                          <a:effectLst/>
                          <a:latin typeface="Cordia New" panose="020B0304020202020204" pitchFamily="34" charset="-34"/>
                          <a:ea typeface="Calibri" panose="020F0502020204030204" pitchFamily="34" charset="0"/>
                          <a:cs typeface="Cordia New" panose="020B0304020202020204" pitchFamily="34" charset="-34"/>
                        </a:rPr>
                        <a:t>Note</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3312519"/>
                  </a:ext>
                </a:extLst>
              </a:tr>
              <a:tr h="2455028">
                <a:tc>
                  <a:txBody>
                    <a:bodyPr/>
                    <a:lstStyle/>
                    <a:p>
                      <a:pPr marL="0" marR="0">
                        <a:lnSpc>
                          <a:spcPct val="107000"/>
                        </a:lnSpc>
                        <a:spcBef>
                          <a:spcPts val="0"/>
                        </a:spcBef>
                        <a:spcAft>
                          <a:spcPts val="0"/>
                        </a:spcAft>
                      </a:pPr>
                      <a:r>
                        <a:rPr lang="en-US" sz="2800" dirty="0">
                          <a:effectLst/>
                          <a:latin typeface="Cordia New" panose="020B0304020202020204" pitchFamily="34" charset="-34"/>
                          <a:ea typeface="Calibri" panose="020F0502020204030204" pitchFamily="34" charset="0"/>
                          <a:cs typeface="Cordia New" panose="020B0304020202020204" pitchFamily="34" charset="-34"/>
                        </a:rPr>
                        <a:t>Project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Cordia New" panose="020B0304020202020204" pitchFamily="34" charset="-34"/>
                          <a:ea typeface="Calibri" panose="020F0502020204030204" pitchFamily="34" charset="0"/>
                          <a:cs typeface="Cordia New" panose="020B0304020202020204" pitchFamily="34" charset="-34"/>
                        </a:rPr>
                        <a:t>- It is the principle of planning the project implementation. division of responsibilities Take care of decision-making in operations .</a:t>
                      </a:r>
                      <a:r>
                        <a:rPr lang="th-TH" sz="2800" dirty="0">
                          <a:effectLst/>
                          <a:latin typeface="Cordia New" panose="020B0304020202020204" pitchFamily="34" charset="-34"/>
                          <a:ea typeface="Calibri" panose="020F0502020204030204" pitchFamily="34" charset="0"/>
                          <a:cs typeface="Cordia New" panose="020B0304020202020204" pitchFamily="34" charset="-34"/>
                        </a:rPr>
                        <a:t>..........</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th-TH" sz="2800">
                          <a:effectLst/>
                          <a:latin typeface="Cordia New" panose="020B0304020202020204" pitchFamily="34" charset="-34"/>
                          <a:ea typeface="Calibri" panose="020F0502020204030204" pitchFamily="34" charset="0"/>
                          <a:cs typeface="Cordia New" panose="020B0304020202020204" pitchFamily="34" charset="-34"/>
                        </a:rPr>
                        <a:t> </a:t>
                      </a:r>
                      <a:endParaRPr lang="en-US" sz="280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295664"/>
                  </a:ext>
                </a:extLst>
              </a:tr>
              <a:tr h="818345">
                <a:tc>
                  <a:txBody>
                    <a:bodyPr/>
                    <a:lstStyle/>
                    <a:p>
                      <a:pPr marL="0" marR="0">
                        <a:lnSpc>
                          <a:spcPct val="107000"/>
                        </a:lnSpc>
                        <a:spcBef>
                          <a:spcPts val="0"/>
                        </a:spcBef>
                        <a:spcAft>
                          <a:spcPts val="0"/>
                        </a:spcAft>
                      </a:pPr>
                      <a:r>
                        <a:rPr lang="th-TH" sz="2800">
                          <a:effectLst/>
                          <a:latin typeface="Cordia New" panose="020B0304020202020204" pitchFamily="34" charset="-34"/>
                          <a:ea typeface="Calibri" panose="020F0502020204030204" pitchFamily="34" charset="0"/>
                          <a:cs typeface="Cordia New" panose="020B0304020202020204" pitchFamily="34" charset="-34"/>
                        </a:rPr>
                        <a:t>..........</a:t>
                      </a:r>
                      <a:endParaRPr lang="en-US" sz="280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th-TH" sz="2800" dirty="0">
                          <a:effectLst/>
                          <a:latin typeface="Cordia New" panose="020B0304020202020204" pitchFamily="34" charset="-34"/>
                          <a:ea typeface="Calibri" panose="020F0502020204030204" pitchFamily="34" charset="0"/>
                          <a:cs typeface="Cordia New" panose="020B0304020202020204" pitchFamily="34" charset="-34"/>
                        </a:rPr>
                        <a:t>..........</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th-TH" sz="2800" dirty="0">
                          <a:effectLst/>
                          <a:latin typeface="Cordia New" panose="020B0304020202020204" pitchFamily="34" charset="-34"/>
                          <a:ea typeface="Calibri" panose="020F0502020204030204" pitchFamily="34" charset="0"/>
                          <a:cs typeface="Cordia New" panose="020B0304020202020204" pitchFamily="34" charset="-34"/>
                        </a:rPr>
                        <a:t> </a:t>
                      </a:r>
                      <a:endParaRPr lang="en-US" sz="2800" dirty="0">
                        <a:effectLst/>
                        <a:latin typeface="Cordia New" panose="020B0304020202020204" pitchFamily="34" charset="-34"/>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421154"/>
                  </a:ext>
                </a:extLst>
              </a:tr>
            </a:tbl>
          </a:graphicData>
        </a:graphic>
      </p:graphicFrame>
    </p:spTree>
    <p:extLst>
      <p:ext uri="{BB962C8B-B14F-4D97-AF65-F5344CB8AC3E}">
        <p14:creationId xmlns:p14="http://schemas.microsoft.com/office/powerpoint/2010/main" val="372296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26DD-4D5D-8909-AB23-EA6C50265CB1}"/>
              </a:ext>
            </a:extLst>
          </p:cNvPr>
          <p:cNvSpPr>
            <a:spLocks noGrp="1"/>
          </p:cNvSpPr>
          <p:nvPr>
            <p:ph type="title"/>
          </p:nvPr>
        </p:nvSpPr>
        <p:spPr>
          <a:xfrm>
            <a:off x="89647" y="1031439"/>
            <a:ext cx="5140972" cy="1325563"/>
          </a:xfrm>
        </p:spPr>
        <p:txBody>
          <a:bodyPr/>
          <a:lstStyle/>
          <a:p>
            <a:r>
              <a:rPr lang="en-US" b="1" dirty="0">
                <a:effectLst/>
                <a:latin typeface="Cordia New" panose="020B0304020202020204" pitchFamily="34" charset="-34"/>
                <a:ea typeface="Calibri" panose="020F0502020204030204" pitchFamily="34" charset="0"/>
                <a:cs typeface="Cordia New" panose="020B0304020202020204" pitchFamily="34" charset="-34"/>
              </a:rPr>
              <a:t>Project Cycle</a:t>
            </a:r>
            <a:br>
              <a:rPr lang="en-US" sz="1800" dirty="0">
                <a:effectLst/>
                <a:latin typeface="Calibri" panose="020F0502020204030204" pitchFamily="34" charset="0"/>
                <a:ea typeface="Calibri" panose="020F0502020204030204" pitchFamily="34" charset="0"/>
                <a:cs typeface="Cordia New" panose="020B0304020202020204" pitchFamily="34" charset="-34"/>
              </a:rPr>
            </a:br>
            <a:endParaRPr lang="en-US" dirty="0"/>
          </a:p>
        </p:txBody>
      </p:sp>
      <p:sp>
        <p:nvSpPr>
          <p:cNvPr id="3" name="Content Placeholder 2">
            <a:extLst>
              <a:ext uri="{FF2B5EF4-FFF2-40B4-BE49-F238E27FC236}">
                <a16:creationId xmlns:a16="http://schemas.microsoft.com/office/drawing/2014/main" id="{A812E20A-2B45-D2F0-AD43-0F29AF434D96}"/>
              </a:ext>
            </a:extLst>
          </p:cNvPr>
          <p:cNvSpPr>
            <a:spLocks noGrp="1"/>
          </p:cNvSpPr>
          <p:nvPr>
            <p:ph idx="1"/>
          </p:nvPr>
        </p:nvSpPr>
        <p:spPr>
          <a:xfrm>
            <a:off x="2660133" y="2273091"/>
            <a:ext cx="6839712" cy="3114697"/>
          </a:xfrm>
        </p:spPr>
        <p:txBody>
          <a:bodyPr/>
          <a:lstStyle/>
          <a:p>
            <a:pPr algn="l"/>
            <a:r>
              <a:rPr lang="th-TH" sz="3600" dirty="0">
                <a:latin typeface="Cordia New" panose="020B0304020202020204" pitchFamily="34" charset="-34"/>
                <a:ea typeface="Calibri" panose="020F0502020204030204" pitchFamily="34" charset="0"/>
                <a:cs typeface="Cordia New" panose="020B0304020202020204" pitchFamily="34" charset="-34"/>
              </a:rPr>
              <a:t>3</a:t>
            </a:r>
            <a:r>
              <a:rPr lang="en-US" sz="3600" dirty="0">
                <a:effectLst/>
                <a:latin typeface="Cordia New" panose="020B0304020202020204" pitchFamily="34" charset="-34"/>
                <a:ea typeface="Calibri" panose="020F0502020204030204" pitchFamily="34" charset="0"/>
                <a:cs typeface="Cordia New" panose="020B0304020202020204" pitchFamily="34" charset="-34"/>
              </a:rPr>
              <a:t>. Implementing</a:t>
            </a:r>
          </a:p>
          <a:p>
            <a:pPr algn="l"/>
            <a:endParaRPr lang="en-US" sz="3600" dirty="0">
              <a:effectLst/>
              <a:latin typeface="Cordia New" panose="020B0304020202020204" pitchFamily="34" charset="-34"/>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3455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26DD-4D5D-8909-AB23-EA6C50265CB1}"/>
              </a:ext>
            </a:extLst>
          </p:cNvPr>
          <p:cNvSpPr>
            <a:spLocks noGrp="1"/>
          </p:cNvSpPr>
          <p:nvPr>
            <p:ph type="title"/>
          </p:nvPr>
        </p:nvSpPr>
        <p:spPr>
          <a:xfrm>
            <a:off x="89647" y="798357"/>
            <a:ext cx="5140972" cy="1325563"/>
          </a:xfrm>
        </p:spPr>
        <p:txBody>
          <a:bodyPr/>
          <a:lstStyle/>
          <a:p>
            <a:r>
              <a:rPr lang="en-US" b="1" dirty="0">
                <a:effectLst/>
                <a:latin typeface="Cordia New" panose="020B0304020202020204" pitchFamily="34" charset="-34"/>
                <a:ea typeface="Calibri" panose="020F0502020204030204" pitchFamily="34" charset="0"/>
                <a:cs typeface="Cordia New" panose="020B0304020202020204" pitchFamily="34" charset="-34"/>
              </a:rPr>
              <a:t>Project Cycle</a:t>
            </a:r>
            <a:endParaRPr lang="en-US" dirty="0">
              <a:latin typeface="Cordia New" panose="020B0304020202020204" pitchFamily="34" charset="-34"/>
              <a:cs typeface="Cordia New" panose="020B0304020202020204" pitchFamily="34" charset="-34"/>
            </a:endParaRPr>
          </a:p>
        </p:txBody>
      </p:sp>
      <p:sp>
        <p:nvSpPr>
          <p:cNvPr id="3" name="Content Placeholder 2">
            <a:extLst>
              <a:ext uri="{FF2B5EF4-FFF2-40B4-BE49-F238E27FC236}">
                <a16:creationId xmlns:a16="http://schemas.microsoft.com/office/drawing/2014/main" id="{A812E20A-2B45-D2F0-AD43-0F29AF434D96}"/>
              </a:ext>
            </a:extLst>
          </p:cNvPr>
          <p:cNvSpPr>
            <a:spLocks noGrp="1"/>
          </p:cNvSpPr>
          <p:nvPr>
            <p:ph idx="1"/>
          </p:nvPr>
        </p:nvSpPr>
        <p:spPr>
          <a:xfrm>
            <a:off x="3330101" y="2461349"/>
            <a:ext cx="6839712" cy="3114697"/>
          </a:xfrm>
        </p:spPr>
        <p:txBody>
          <a:bodyPr/>
          <a:lstStyle/>
          <a:p>
            <a:pPr algn="l"/>
            <a:r>
              <a:rPr lang="th-TH" sz="3600" dirty="0">
                <a:effectLst/>
                <a:latin typeface="Cordia New" panose="020B0304020202020204" pitchFamily="34" charset="-34"/>
                <a:ea typeface="Calibri" panose="020F0502020204030204" pitchFamily="34" charset="0"/>
                <a:cs typeface="Cordia New" panose="020B0304020202020204" pitchFamily="34" charset="-34"/>
              </a:rPr>
              <a:t>4. </a:t>
            </a:r>
            <a:r>
              <a:rPr lang="en-US" sz="3600" dirty="0">
                <a:effectLst/>
                <a:latin typeface="Cordia New" panose="020B0304020202020204" pitchFamily="34" charset="-34"/>
                <a:ea typeface="Calibri" panose="020F0502020204030204" pitchFamily="34" charset="0"/>
                <a:cs typeface="Cordia New" panose="020B0304020202020204" pitchFamily="34" charset="-34"/>
              </a:rPr>
              <a:t>project closure</a:t>
            </a:r>
            <a:endParaRPr lang="en-US" dirty="0"/>
          </a:p>
        </p:txBody>
      </p:sp>
    </p:spTree>
    <p:extLst>
      <p:ext uri="{BB962C8B-B14F-4D97-AF65-F5344CB8AC3E}">
        <p14:creationId xmlns:p14="http://schemas.microsoft.com/office/powerpoint/2010/main" val="763129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a:xfrm>
            <a:off x="1524000" y="2392363"/>
            <a:ext cx="9144000" cy="1655762"/>
          </a:xfrm>
        </p:spPr>
        <p:txBody>
          <a:bodyPr>
            <a:normAutofit/>
          </a:bodyPr>
          <a:lstStyle/>
          <a:p>
            <a:r>
              <a:rPr lang="en-US" sz="4000" dirty="0">
                <a:latin typeface="Cordia New" panose="020B0304020202020204" pitchFamily="34" charset="-34"/>
                <a:cs typeface="Cordia New" panose="020B0304020202020204" pitchFamily="34" charset="-34"/>
                <a:hlinkClick r:id="rId2"/>
              </a:rPr>
              <a:t>benjaporn.ya@ssru.ac.th</a:t>
            </a:r>
            <a:endParaRPr lang="th-TH" sz="40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2577936335"/>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{7D00A564-8088-44E1-9520-2225E240877B}tf11964407_win32</Template>
  <TotalTime>263</TotalTime>
  <Words>177</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Cordia New</vt:lpstr>
      <vt:lpstr>Courier New</vt:lpstr>
      <vt:lpstr>Gill Sans Nova</vt:lpstr>
      <vt:lpstr>Gill Sans Nova Light</vt:lpstr>
      <vt:lpstr>Sagona Book</vt:lpstr>
      <vt:lpstr>Office Theme</vt:lpstr>
      <vt:lpstr>TIM 4404 Tourism Project Management 3(2-2-5)</vt:lpstr>
      <vt:lpstr>Project Cycle </vt:lpstr>
      <vt:lpstr>Project Cycle </vt:lpstr>
      <vt:lpstr> </vt:lpstr>
      <vt:lpstr>Project Cycle </vt:lpstr>
      <vt:lpstr>Project Cycle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 4404 การจัดการโครงงานเพื่อการท่องเที่ยว 3(2-2-5)</dc:title>
  <dc:creator>Ben Yaem</dc:creator>
  <cp:lastModifiedBy>Ben Yaem</cp:lastModifiedBy>
  <cp:revision>27</cp:revision>
  <dcterms:created xsi:type="dcterms:W3CDTF">2022-12-06T16:33:37Z</dcterms:created>
  <dcterms:modified xsi:type="dcterms:W3CDTF">2023-03-19T13:06:48Z</dcterms:modified>
</cp:coreProperties>
</file>